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242"/>
  </p:notesMasterIdLst>
  <p:sldIdLst>
    <p:sldId id="256" r:id="rId2"/>
    <p:sldId id="440" r:id="rId3"/>
    <p:sldId id="258" r:id="rId4"/>
    <p:sldId id="446" r:id="rId5"/>
    <p:sldId id="447" r:id="rId6"/>
    <p:sldId id="448" r:id="rId7"/>
    <p:sldId id="449" r:id="rId8"/>
    <p:sldId id="450" r:id="rId9"/>
    <p:sldId id="451" r:id="rId10"/>
    <p:sldId id="452" r:id="rId11"/>
    <p:sldId id="453"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82" r:id="rId41"/>
    <p:sldId id="483" r:id="rId42"/>
    <p:sldId id="484" r:id="rId43"/>
    <p:sldId id="485" r:id="rId44"/>
    <p:sldId id="686" r:id="rId45"/>
    <p:sldId id="687"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 id="684" r:id="rId63"/>
    <p:sldId id="685" r:id="rId64"/>
    <p:sldId id="502" r:id="rId65"/>
    <p:sldId id="503" r:id="rId66"/>
    <p:sldId id="688" r:id="rId67"/>
    <p:sldId id="689" r:id="rId68"/>
    <p:sldId id="504" r:id="rId69"/>
    <p:sldId id="505" r:id="rId70"/>
    <p:sldId id="506" r:id="rId71"/>
    <p:sldId id="507" r:id="rId72"/>
    <p:sldId id="508"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523" r:id="rId88"/>
    <p:sldId id="524" r:id="rId89"/>
    <p:sldId id="525" r:id="rId90"/>
    <p:sldId id="526" r:id="rId91"/>
    <p:sldId id="527" r:id="rId92"/>
    <p:sldId id="528" r:id="rId93"/>
    <p:sldId id="529" r:id="rId94"/>
    <p:sldId id="530" r:id="rId95"/>
    <p:sldId id="531" r:id="rId96"/>
    <p:sldId id="532" r:id="rId97"/>
    <p:sldId id="533" r:id="rId98"/>
    <p:sldId id="534" r:id="rId99"/>
    <p:sldId id="535" r:id="rId100"/>
    <p:sldId id="536" r:id="rId101"/>
    <p:sldId id="537" r:id="rId102"/>
    <p:sldId id="538" r:id="rId103"/>
    <p:sldId id="539" r:id="rId104"/>
    <p:sldId id="540" r:id="rId105"/>
    <p:sldId id="541" r:id="rId106"/>
    <p:sldId id="542" r:id="rId107"/>
    <p:sldId id="543" r:id="rId108"/>
    <p:sldId id="544" r:id="rId109"/>
    <p:sldId id="545" r:id="rId110"/>
    <p:sldId id="546" r:id="rId111"/>
    <p:sldId id="547" r:id="rId112"/>
    <p:sldId id="548" r:id="rId113"/>
    <p:sldId id="549" r:id="rId114"/>
    <p:sldId id="550" r:id="rId115"/>
    <p:sldId id="551" r:id="rId116"/>
    <p:sldId id="552" r:id="rId117"/>
    <p:sldId id="553" r:id="rId118"/>
    <p:sldId id="554" r:id="rId119"/>
    <p:sldId id="555" r:id="rId120"/>
    <p:sldId id="556" r:id="rId121"/>
    <p:sldId id="557" r:id="rId122"/>
    <p:sldId id="558" r:id="rId123"/>
    <p:sldId id="559" r:id="rId124"/>
    <p:sldId id="560" r:id="rId125"/>
    <p:sldId id="561" r:id="rId126"/>
    <p:sldId id="562" r:id="rId127"/>
    <p:sldId id="563" r:id="rId128"/>
    <p:sldId id="690" r:id="rId129"/>
    <p:sldId id="691" r:id="rId130"/>
    <p:sldId id="564" r:id="rId131"/>
    <p:sldId id="565" r:id="rId132"/>
    <p:sldId id="566" r:id="rId133"/>
    <p:sldId id="567" r:id="rId134"/>
    <p:sldId id="568" r:id="rId135"/>
    <p:sldId id="569" r:id="rId136"/>
    <p:sldId id="570" r:id="rId137"/>
    <p:sldId id="571" r:id="rId138"/>
    <p:sldId id="572" r:id="rId139"/>
    <p:sldId id="573" r:id="rId140"/>
    <p:sldId id="574" r:id="rId141"/>
    <p:sldId id="575" r:id="rId142"/>
    <p:sldId id="576" r:id="rId143"/>
    <p:sldId id="577" r:id="rId144"/>
    <p:sldId id="578" r:id="rId145"/>
    <p:sldId id="579" r:id="rId146"/>
    <p:sldId id="580" r:id="rId147"/>
    <p:sldId id="581" r:id="rId148"/>
    <p:sldId id="662" r:id="rId149"/>
    <p:sldId id="663" r:id="rId150"/>
    <p:sldId id="664" r:id="rId151"/>
    <p:sldId id="665" r:id="rId152"/>
    <p:sldId id="666" r:id="rId153"/>
    <p:sldId id="667" r:id="rId154"/>
    <p:sldId id="676" r:id="rId155"/>
    <p:sldId id="677" r:id="rId156"/>
    <p:sldId id="678" r:id="rId157"/>
    <p:sldId id="679" r:id="rId158"/>
    <p:sldId id="680" r:id="rId159"/>
    <p:sldId id="681" r:id="rId160"/>
    <p:sldId id="682" r:id="rId161"/>
    <p:sldId id="683" r:id="rId162"/>
    <p:sldId id="582" r:id="rId163"/>
    <p:sldId id="583" r:id="rId164"/>
    <p:sldId id="584" r:id="rId165"/>
    <p:sldId id="585" r:id="rId166"/>
    <p:sldId id="587" r:id="rId167"/>
    <p:sldId id="586" r:id="rId168"/>
    <p:sldId id="588" r:id="rId169"/>
    <p:sldId id="589" r:id="rId170"/>
    <p:sldId id="590" r:id="rId171"/>
    <p:sldId id="591" r:id="rId172"/>
    <p:sldId id="592" r:id="rId173"/>
    <p:sldId id="593" r:id="rId174"/>
    <p:sldId id="594" r:id="rId175"/>
    <p:sldId id="595" r:id="rId176"/>
    <p:sldId id="596" r:id="rId177"/>
    <p:sldId id="597" r:id="rId178"/>
    <p:sldId id="598" r:id="rId179"/>
    <p:sldId id="599" r:id="rId180"/>
    <p:sldId id="600" r:id="rId181"/>
    <p:sldId id="601" r:id="rId182"/>
    <p:sldId id="602" r:id="rId183"/>
    <p:sldId id="603" r:id="rId184"/>
    <p:sldId id="604" r:id="rId185"/>
    <p:sldId id="605" r:id="rId186"/>
    <p:sldId id="606" r:id="rId187"/>
    <p:sldId id="607" r:id="rId188"/>
    <p:sldId id="608" r:id="rId189"/>
    <p:sldId id="609" r:id="rId190"/>
    <p:sldId id="610" r:id="rId191"/>
    <p:sldId id="611" r:id="rId192"/>
    <p:sldId id="612" r:id="rId193"/>
    <p:sldId id="613" r:id="rId194"/>
    <p:sldId id="614" r:id="rId195"/>
    <p:sldId id="615" r:id="rId196"/>
    <p:sldId id="616" r:id="rId197"/>
    <p:sldId id="617" r:id="rId198"/>
    <p:sldId id="618" r:id="rId199"/>
    <p:sldId id="619" r:id="rId200"/>
    <p:sldId id="620" r:id="rId201"/>
    <p:sldId id="621" r:id="rId202"/>
    <p:sldId id="622" r:id="rId203"/>
    <p:sldId id="623" r:id="rId204"/>
    <p:sldId id="624" r:id="rId205"/>
    <p:sldId id="625" r:id="rId206"/>
    <p:sldId id="626" r:id="rId207"/>
    <p:sldId id="627" r:id="rId208"/>
    <p:sldId id="628" r:id="rId209"/>
    <p:sldId id="629" r:id="rId210"/>
    <p:sldId id="630" r:id="rId211"/>
    <p:sldId id="631" r:id="rId212"/>
    <p:sldId id="632" r:id="rId213"/>
    <p:sldId id="633" r:id="rId214"/>
    <p:sldId id="634" r:id="rId215"/>
    <p:sldId id="635" r:id="rId216"/>
    <p:sldId id="636" r:id="rId217"/>
    <p:sldId id="637" r:id="rId218"/>
    <p:sldId id="638" r:id="rId219"/>
    <p:sldId id="639" r:id="rId220"/>
    <p:sldId id="640" r:id="rId221"/>
    <p:sldId id="641" r:id="rId222"/>
    <p:sldId id="642" r:id="rId223"/>
    <p:sldId id="643" r:id="rId224"/>
    <p:sldId id="644" r:id="rId225"/>
    <p:sldId id="645" r:id="rId226"/>
    <p:sldId id="646" r:id="rId227"/>
    <p:sldId id="647" r:id="rId228"/>
    <p:sldId id="648" r:id="rId229"/>
    <p:sldId id="649" r:id="rId230"/>
    <p:sldId id="650" r:id="rId231"/>
    <p:sldId id="651" r:id="rId232"/>
    <p:sldId id="692" r:id="rId233"/>
    <p:sldId id="693" r:id="rId234"/>
    <p:sldId id="655" r:id="rId235"/>
    <p:sldId id="656" r:id="rId236"/>
    <p:sldId id="657" r:id="rId237"/>
    <p:sldId id="658" r:id="rId238"/>
    <p:sldId id="659" r:id="rId239"/>
    <p:sldId id="660" r:id="rId240"/>
    <p:sldId id="661" r:id="rId241"/>
  </p:sldIdLst>
  <p:sldSz cx="12192000" cy="6858000"/>
  <p:notesSz cx="6858000" cy="9144000"/>
  <p:embeddedFontLst>
    <p:embeddedFont>
      <p:font typeface="Arial Rounded MT Bold" panose="020F0704030504030204" pitchFamily="34" charset="77"/>
      <p:regular r:id="rId243"/>
    </p:embeddedFont>
    <p:embeddedFont>
      <p:font typeface="Georgia" panose="02040502050405020303" pitchFamily="18" charset="0"/>
      <p:regular r:id="rId244"/>
      <p:bold r:id="rId245"/>
      <p:italic r:id="rId246"/>
      <p:boldItalic r:id="rId247"/>
    </p:embeddedFont>
    <p:embeddedFont>
      <p:font typeface="Scramble" panose="020B0603050302020204" pitchFamily="34" charset="0"/>
      <p:regular r:id="rId248"/>
    </p:embeddedFont>
    <p:embeddedFont>
      <p:font typeface="Times" panose="02020603050405020304" pitchFamily="18" charset="0"/>
      <p:regular r:id="rId249"/>
      <p:bold r:id="rId250"/>
      <p:italic r:id="rId251"/>
      <p:boldItalic r:id="rId2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18E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04" autoAdjust="0"/>
    <p:restoredTop sz="94660"/>
  </p:normalViewPr>
  <p:slideViewPr>
    <p:cSldViewPr snapToGrid="0">
      <p:cViewPr varScale="1">
        <p:scale>
          <a:sx n="113" d="100"/>
          <a:sy n="113" d="100"/>
        </p:scale>
        <p:origin x="18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font" Target="fonts/font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font" Target="fonts/font7.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font" Target="fonts/font8.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font" Target="fonts/font9.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font" Target="fonts/font10.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font" Target="fonts/font2.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theme" Target="theme/theme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font" Target="fonts/font3.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font" Target="fonts/font4.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49524-E586-4E0F-9F64-D97B6AFB561B}"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C27E7-DC48-4EBB-8FE6-072B343DAFAA}" type="slidenum">
              <a:rPr lang="en-US" smtClean="0"/>
              <a:t>‹#›</a:t>
            </a:fld>
            <a:endParaRPr lang="en-US"/>
          </a:p>
        </p:txBody>
      </p:sp>
    </p:spTree>
    <p:extLst>
      <p:ext uri="{BB962C8B-B14F-4D97-AF65-F5344CB8AC3E}">
        <p14:creationId xmlns:p14="http://schemas.microsoft.com/office/powerpoint/2010/main" val="263125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BAB09AB5-BCC3-4B7B-9B39-76352885EDDE}" type="slidenum">
              <a:rPr lang="en-US" smtClean="0"/>
              <a:t>2</a:t>
            </a:fld>
            <a:endParaRPr lang="en-US"/>
          </a:p>
        </p:txBody>
      </p:sp>
    </p:spTree>
    <p:extLst>
      <p:ext uri="{BB962C8B-B14F-4D97-AF65-F5344CB8AC3E}">
        <p14:creationId xmlns:p14="http://schemas.microsoft.com/office/powerpoint/2010/main" val="63749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564D-2DA4-95EB-1773-D27FE65C8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6CCADE-D31E-A971-EA7B-1145FC0E98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369EB9-895A-333B-70C8-F7A735FD3FF4}"/>
              </a:ext>
            </a:extLst>
          </p:cNvPr>
          <p:cNvSpPr>
            <a:spLocks noGrp="1"/>
          </p:cNvSpPr>
          <p:nvPr>
            <p:ph type="dt" sz="half" idx="10"/>
          </p:nvPr>
        </p:nvSpPr>
        <p:spPr/>
        <p:txBody>
          <a:bodyPr/>
          <a:lstStyle/>
          <a:p>
            <a:fld id="{EC5DF107-46FD-4BE1-B255-1533D7F51E2B}" type="datetime1">
              <a:rPr lang="en-US" smtClean="0"/>
              <a:t>4/14/24</a:t>
            </a:fld>
            <a:endParaRPr lang="en-US"/>
          </a:p>
        </p:txBody>
      </p:sp>
      <p:sp>
        <p:nvSpPr>
          <p:cNvPr id="5" name="Footer Placeholder 4">
            <a:extLst>
              <a:ext uri="{FF2B5EF4-FFF2-40B4-BE49-F238E27FC236}">
                <a16:creationId xmlns:a16="http://schemas.microsoft.com/office/drawing/2014/main" id="{96EA8338-B7BD-6A56-58FF-EB0446607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FB948-2503-BA60-B029-3962203C2027}"/>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2717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8A74-ED19-0591-A581-1B8D3702DD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A6DB43-22DE-B7EE-4B20-CC03DB4E6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47396-8172-57E1-A58E-DDA668959383}"/>
              </a:ext>
            </a:extLst>
          </p:cNvPr>
          <p:cNvSpPr>
            <a:spLocks noGrp="1"/>
          </p:cNvSpPr>
          <p:nvPr>
            <p:ph type="dt" sz="half" idx="10"/>
          </p:nvPr>
        </p:nvSpPr>
        <p:spPr/>
        <p:txBody>
          <a:bodyPr/>
          <a:lstStyle/>
          <a:p>
            <a:fld id="{E3B78045-222A-40E0-9A06-62B500A58FE0}" type="datetime1">
              <a:rPr lang="en-US" smtClean="0"/>
              <a:t>4/14/24</a:t>
            </a:fld>
            <a:endParaRPr lang="en-US"/>
          </a:p>
        </p:txBody>
      </p:sp>
      <p:sp>
        <p:nvSpPr>
          <p:cNvPr id="5" name="Footer Placeholder 4">
            <a:extLst>
              <a:ext uri="{FF2B5EF4-FFF2-40B4-BE49-F238E27FC236}">
                <a16:creationId xmlns:a16="http://schemas.microsoft.com/office/drawing/2014/main" id="{CED80678-389C-2643-7FDA-3872BC4ED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34B3A-D212-9915-F8F9-98C791B0C560}"/>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205862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F04BE3-0377-E43B-DCBB-4BC805132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9BDED8-C018-20D3-832B-8050A9D397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EE409-2E41-4312-5543-6CAE147B0D35}"/>
              </a:ext>
            </a:extLst>
          </p:cNvPr>
          <p:cNvSpPr>
            <a:spLocks noGrp="1"/>
          </p:cNvSpPr>
          <p:nvPr>
            <p:ph type="dt" sz="half" idx="10"/>
          </p:nvPr>
        </p:nvSpPr>
        <p:spPr/>
        <p:txBody>
          <a:bodyPr/>
          <a:lstStyle/>
          <a:p>
            <a:fld id="{2B5A5C34-9AC3-4DE9-B42C-8D3E8CD03DBB}" type="datetime1">
              <a:rPr lang="en-US" smtClean="0"/>
              <a:t>4/14/24</a:t>
            </a:fld>
            <a:endParaRPr lang="en-US"/>
          </a:p>
        </p:txBody>
      </p:sp>
      <p:sp>
        <p:nvSpPr>
          <p:cNvPr id="5" name="Footer Placeholder 4">
            <a:extLst>
              <a:ext uri="{FF2B5EF4-FFF2-40B4-BE49-F238E27FC236}">
                <a16:creationId xmlns:a16="http://schemas.microsoft.com/office/drawing/2014/main" id="{B1C958E8-674D-56E2-6DE3-3D10B25C6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7665E-3A98-D883-D2FF-94DC02C7397A}"/>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270536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BF67-37A8-C88B-183A-97B4811C2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421AE-AA3B-1692-CDDE-CF16DDAE9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30DA3-6FB5-3B02-BB35-5BDBAD1D1A57}"/>
              </a:ext>
            </a:extLst>
          </p:cNvPr>
          <p:cNvSpPr>
            <a:spLocks noGrp="1"/>
          </p:cNvSpPr>
          <p:nvPr>
            <p:ph type="dt" sz="half" idx="10"/>
          </p:nvPr>
        </p:nvSpPr>
        <p:spPr/>
        <p:txBody>
          <a:bodyPr/>
          <a:lstStyle/>
          <a:p>
            <a:fld id="{718A320D-0AAF-4E69-8E9C-F43421FF8F43}" type="datetime1">
              <a:rPr lang="en-US" smtClean="0"/>
              <a:t>4/14/24</a:t>
            </a:fld>
            <a:endParaRPr lang="en-US"/>
          </a:p>
        </p:txBody>
      </p:sp>
      <p:sp>
        <p:nvSpPr>
          <p:cNvPr id="5" name="Footer Placeholder 4">
            <a:extLst>
              <a:ext uri="{FF2B5EF4-FFF2-40B4-BE49-F238E27FC236}">
                <a16:creationId xmlns:a16="http://schemas.microsoft.com/office/drawing/2014/main" id="{8A9BE180-4098-D160-AC8B-FB19BB0F7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68A38-B009-610F-3149-15A1EFAFB6A1}"/>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385728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F84F-BF14-190D-3246-B670311C2A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7FFE03-94C5-23FB-5DB4-6B8FF6075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914D64-33BE-8092-8004-1C022A450013}"/>
              </a:ext>
            </a:extLst>
          </p:cNvPr>
          <p:cNvSpPr>
            <a:spLocks noGrp="1"/>
          </p:cNvSpPr>
          <p:nvPr>
            <p:ph type="dt" sz="half" idx="10"/>
          </p:nvPr>
        </p:nvSpPr>
        <p:spPr/>
        <p:txBody>
          <a:bodyPr/>
          <a:lstStyle/>
          <a:p>
            <a:fld id="{EBFCFA01-8EB2-43BF-83C4-76617124DA91}" type="datetime1">
              <a:rPr lang="en-US" smtClean="0"/>
              <a:t>4/14/24</a:t>
            </a:fld>
            <a:endParaRPr lang="en-US"/>
          </a:p>
        </p:txBody>
      </p:sp>
      <p:sp>
        <p:nvSpPr>
          <p:cNvPr id="5" name="Footer Placeholder 4">
            <a:extLst>
              <a:ext uri="{FF2B5EF4-FFF2-40B4-BE49-F238E27FC236}">
                <a16:creationId xmlns:a16="http://schemas.microsoft.com/office/drawing/2014/main" id="{7137CD55-69E5-1D38-CDF7-2D7F6FD12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E9616-DBC6-3E5B-BC7B-01CC46D78302}"/>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29313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2A229-2DA3-D131-0DBA-75CE97661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0AF097-E595-283A-7B4C-7644E26B8B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B0D98-7394-8E6A-1664-FC51CC178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AC9B5-EA44-D897-D659-432E7662418D}"/>
              </a:ext>
            </a:extLst>
          </p:cNvPr>
          <p:cNvSpPr>
            <a:spLocks noGrp="1"/>
          </p:cNvSpPr>
          <p:nvPr>
            <p:ph type="dt" sz="half" idx="10"/>
          </p:nvPr>
        </p:nvSpPr>
        <p:spPr/>
        <p:txBody>
          <a:bodyPr/>
          <a:lstStyle/>
          <a:p>
            <a:fld id="{DB6E64B2-61FF-4723-B2D6-733C56CDCE64}" type="datetime1">
              <a:rPr lang="en-US" smtClean="0"/>
              <a:t>4/14/24</a:t>
            </a:fld>
            <a:endParaRPr lang="en-US"/>
          </a:p>
        </p:txBody>
      </p:sp>
      <p:sp>
        <p:nvSpPr>
          <p:cNvPr id="6" name="Footer Placeholder 5">
            <a:extLst>
              <a:ext uri="{FF2B5EF4-FFF2-40B4-BE49-F238E27FC236}">
                <a16:creationId xmlns:a16="http://schemas.microsoft.com/office/drawing/2014/main" id="{67A0E14A-AB9D-213F-5B85-7EDAB2266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F5FF5D-8FC8-8B10-D816-AFD4DC45590A}"/>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99670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4EC9-EFBC-F1A6-E892-A2D10993B6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64C9A-6AE5-6239-558B-31299059EF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AA261-598C-293C-BC89-128A8AD238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593A02-2125-2BF9-5455-CA9CFACCB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24BDA1-85A5-7C3D-3EBD-6DD5E561F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D934F-C03E-6D3A-0582-9B3F1842399F}"/>
              </a:ext>
            </a:extLst>
          </p:cNvPr>
          <p:cNvSpPr>
            <a:spLocks noGrp="1"/>
          </p:cNvSpPr>
          <p:nvPr>
            <p:ph type="dt" sz="half" idx="10"/>
          </p:nvPr>
        </p:nvSpPr>
        <p:spPr/>
        <p:txBody>
          <a:bodyPr/>
          <a:lstStyle/>
          <a:p>
            <a:fld id="{23F59EEC-AFC8-4221-BE81-98B056F82728}" type="datetime1">
              <a:rPr lang="en-US" smtClean="0"/>
              <a:t>4/14/24</a:t>
            </a:fld>
            <a:endParaRPr lang="en-US"/>
          </a:p>
        </p:txBody>
      </p:sp>
      <p:sp>
        <p:nvSpPr>
          <p:cNvPr id="8" name="Footer Placeholder 7">
            <a:extLst>
              <a:ext uri="{FF2B5EF4-FFF2-40B4-BE49-F238E27FC236}">
                <a16:creationId xmlns:a16="http://schemas.microsoft.com/office/drawing/2014/main" id="{025BF6DF-6F49-84EE-099E-B8A4742F21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DDF81-57DB-FC21-7ACB-B94D1D221221}"/>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1472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0311-8B88-5E08-2CC4-89B9208C0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B0CAF-2234-BC7A-5F00-446FF5719829}"/>
              </a:ext>
            </a:extLst>
          </p:cNvPr>
          <p:cNvSpPr>
            <a:spLocks noGrp="1"/>
          </p:cNvSpPr>
          <p:nvPr>
            <p:ph type="dt" sz="half" idx="10"/>
          </p:nvPr>
        </p:nvSpPr>
        <p:spPr/>
        <p:txBody>
          <a:bodyPr/>
          <a:lstStyle/>
          <a:p>
            <a:fld id="{D86F1EE3-B2C1-4870-BA00-041975F4D786}" type="datetime1">
              <a:rPr lang="en-US" smtClean="0"/>
              <a:t>4/14/24</a:t>
            </a:fld>
            <a:endParaRPr lang="en-US"/>
          </a:p>
        </p:txBody>
      </p:sp>
      <p:sp>
        <p:nvSpPr>
          <p:cNvPr id="4" name="Footer Placeholder 3">
            <a:extLst>
              <a:ext uri="{FF2B5EF4-FFF2-40B4-BE49-F238E27FC236}">
                <a16:creationId xmlns:a16="http://schemas.microsoft.com/office/drawing/2014/main" id="{F0B33C93-6EB0-9503-E4F2-AE91EC2504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B90701-047B-A18B-B5C5-A0CFB3A8C1F5}"/>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99210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52F4B-D4C6-0BCD-635C-C0D2477AA3D3}"/>
              </a:ext>
            </a:extLst>
          </p:cNvPr>
          <p:cNvSpPr>
            <a:spLocks noGrp="1"/>
          </p:cNvSpPr>
          <p:nvPr>
            <p:ph type="dt" sz="half" idx="10"/>
          </p:nvPr>
        </p:nvSpPr>
        <p:spPr/>
        <p:txBody>
          <a:bodyPr/>
          <a:lstStyle/>
          <a:p>
            <a:fld id="{0D79EE32-870A-4E31-91A3-E9F4AA3A973D}" type="datetime1">
              <a:rPr lang="en-US" smtClean="0"/>
              <a:t>4/14/24</a:t>
            </a:fld>
            <a:endParaRPr lang="en-US"/>
          </a:p>
        </p:txBody>
      </p:sp>
      <p:sp>
        <p:nvSpPr>
          <p:cNvPr id="3" name="Footer Placeholder 2">
            <a:extLst>
              <a:ext uri="{FF2B5EF4-FFF2-40B4-BE49-F238E27FC236}">
                <a16:creationId xmlns:a16="http://schemas.microsoft.com/office/drawing/2014/main" id="{5A494ACE-F6C5-EE42-F557-508E691C5A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0B501A-EA50-4DD8-C36C-F822D713DDED}"/>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152818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6D10-515F-9878-9022-2345306A9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CF3BDC-3A50-B2BB-5426-6AD0B6A4E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BE84AB-FA2E-CD95-21AD-631D96496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E1DDD-5161-E5B5-7D74-4FE1437DFA2D}"/>
              </a:ext>
            </a:extLst>
          </p:cNvPr>
          <p:cNvSpPr>
            <a:spLocks noGrp="1"/>
          </p:cNvSpPr>
          <p:nvPr>
            <p:ph type="dt" sz="half" idx="10"/>
          </p:nvPr>
        </p:nvSpPr>
        <p:spPr/>
        <p:txBody>
          <a:bodyPr/>
          <a:lstStyle/>
          <a:p>
            <a:fld id="{1156AD25-DC71-4575-8353-95B7C0F7CC12}" type="datetime1">
              <a:rPr lang="en-US" smtClean="0"/>
              <a:t>4/14/24</a:t>
            </a:fld>
            <a:endParaRPr lang="en-US"/>
          </a:p>
        </p:txBody>
      </p:sp>
      <p:sp>
        <p:nvSpPr>
          <p:cNvPr id="6" name="Footer Placeholder 5">
            <a:extLst>
              <a:ext uri="{FF2B5EF4-FFF2-40B4-BE49-F238E27FC236}">
                <a16:creationId xmlns:a16="http://schemas.microsoft.com/office/drawing/2014/main" id="{1D2886A8-1D11-6D51-6324-B287995D8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5B629A-772A-2F0D-EFB9-5DFD02FA1C5D}"/>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315240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5221-DB8A-0F7E-9B32-1810A529B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0061E5-F74F-BD13-483C-390C6727C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FF01BE-3516-819E-4DFB-9BAF6F06E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D5292-1ABE-82EB-99DC-624948686DEC}"/>
              </a:ext>
            </a:extLst>
          </p:cNvPr>
          <p:cNvSpPr>
            <a:spLocks noGrp="1"/>
          </p:cNvSpPr>
          <p:nvPr>
            <p:ph type="dt" sz="half" idx="10"/>
          </p:nvPr>
        </p:nvSpPr>
        <p:spPr/>
        <p:txBody>
          <a:bodyPr/>
          <a:lstStyle/>
          <a:p>
            <a:fld id="{00337B47-2DE9-4EEF-8843-17FCDF76517A}" type="datetime1">
              <a:rPr lang="en-US" smtClean="0"/>
              <a:t>4/14/24</a:t>
            </a:fld>
            <a:endParaRPr lang="en-US"/>
          </a:p>
        </p:txBody>
      </p:sp>
      <p:sp>
        <p:nvSpPr>
          <p:cNvPr id="6" name="Footer Placeholder 5">
            <a:extLst>
              <a:ext uri="{FF2B5EF4-FFF2-40B4-BE49-F238E27FC236}">
                <a16:creationId xmlns:a16="http://schemas.microsoft.com/office/drawing/2014/main" id="{D82C5EC9-3117-7D24-8DAD-9AE847912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E55F8-DD73-E42B-8A3C-8525286A0ED4}"/>
              </a:ext>
            </a:extLst>
          </p:cNvPr>
          <p:cNvSpPr>
            <a:spLocks noGrp="1"/>
          </p:cNvSpPr>
          <p:nvPr>
            <p:ph type="sldNum" sz="quarter" idx="12"/>
          </p:nvPr>
        </p:nvSpPr>
        <p:spPr/>
        <p:txBody>
          <a:bodyPr/>
          <a:lstStyle/>
          <a:p>
            <a:fld id="{D18C28E9-28B9-4E21-BC9B-2A738E2F5F22}" type="slidenum">
              <a:rPr lang="en-US" smtClean="0"/>
              <a:t>‹#›</a:t>
            </a:fld>
            <a:endParaRPr lang="en-US"/>
          </a:p>
        </p:txBody>
      </p:sp>
    </p:spTree>
    <p:extLst>
      <p:ext uri="{BB962C8B-B14F-4D97-AF65-F5344CB8AC3E}">
        <p14:creationId xmlns:p14="http://schemas.microsoft.com/office/powerpoint/2010/main" val="35543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53CCF-72E1-DA48-BC8C-ED09383BB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B3B44C-ABA1-DC30-F71D-5049F682B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C08A8-20E6-A826-E607-9AB02AAC9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6DF02-7996-40AE-9268-3FD5426DDA3F}" type="datetime1">
              <a:rPr lang="en-US" smtClean="0"/>
              <a:t>4/14/24</a:t>
            </a:fld>
            <a:endParaRPr lang="en-US"/>
          </a:p>
        </p:txBody>
      </p:sp>
      <p:sp>
        <p:nvSpPr>
          <p:cNvPr id="5" name="Footer Placeholder 4">
            <a:extLst>
              <a:ext uri="{FF2B5EF4-FFF2-40B4-BE49-F238E27FC236}">
                <a16:creationId xmlns:a16="http://schemas.microsoft.com/office/drawing/2014/main" id="{35563DA7-B130-13A3-3C0D-BBDA00ED2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D9AD-48D7-26A0-6C40-A07ECE972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C28E9-28B9-4E21-BC9B-2A738E2F5F22}" type="slidenum">
              <a:rPr lang="en-US" smtClean="0"/>
              <a:t>‹#›</a:t>
            </a:fld>
            <a:endParaRPr lang="en-US"/>
          </a:p>
        </p:txBody>
      </p:sp>
    </p:spTree>
    <p:extLst>
      <p:ext uri="{BB962C8B-B14F-4D97-AF65-F5344CB8AC3E}">
        <p14:creationId xmlns:p14="http://schemas.microsoft.com/office/powerpoint/2010/main" val="137055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4" Type="http://schemas.microsoft.com/office/2007/relationships/hdphoto" Target="../media/hdphoto15.wdp"/></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microsoft.com/office/2007/relationships/hdphoto" Target="../media/hdphoto16.wdp"/></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13.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11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7.png"/><Relationship Id="rId4" Type="http://schemas.microsoft.com/office/2007/relationships/hdphoto" Target="../media/hdphoto19.wdp"/></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40.png"/><Relationship Id="rId4" Type="http://schemas.microsoft.com/office/2007/relationships/hdphoto" Target="../media/hdphoto21.wdp"/></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1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microsoft.com/office/2007/relationships/hdphoto" Target="../media/hdphoto24.wdp"/></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7.xml"/><Relationship Id="rId4" Type="http://schemas.microsoft.com/office/2007/relationships/hdphoto" Target="../media/hdphoto25.wdp"/></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79.png"/><Relationship Id="rId1" Type="http://schemas.openxmlformats.org/officeDocument/2006/relationships/slideLayout" Target="../slideLayouts/slideLayout7.xml"/><Relationship Id="rId5" Type="http://schemas.microsoft.com/office/2007/relationships/hdphoto" Target="../media/hdphoto27.wdp"/><Relationship Id="rId4" Type="http://schemas.openxmlformats.org/officeDocument/2006/relationships/image" Target="../media/image180.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86.png"/><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188.png"/><Relationship Id="rId4" Type="http://schemas.openxmlformats.org/officeDocument/2006/relationships/image" Target="../media/image187.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2.wdp"/></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microsoft.com/office/2007/relationships/hdphoto" Target="../media/hdphoto6.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jpeg"/><Relationship Id="rId5" Type="http://schemas.microsoft.com/office/2007/relationships/hdphoto" Target="../media/hdphoto7.wdp"/><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9.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8309-9BC6-E69D-24E9-5BD418DBF871}"/>
              </a:ext>
            </a:extLst>
          </p:cNvPr>
          <p:cNvSpPr>
            <a:spLocks noGrp="1"/>
          </p:cNvSpPr>
          <p:nvPr>
            <p:ph type="ctrTitle"/>
          </p:nvPr>
        </p:nvSpPr>
        <p:spPr>
          <a:xfrm>
            <a:off x="1445623" y="129586"/>
            <a:ext cx="9144000" cy="2387600"/>
          </a:xfrm>
        </p:spPr>
        <p:txBody>
          <a:bodyPr/>
          <a:lstStyle/>
          <a:p>
            <a:r>
              <a:rPr lang="en-US" dirty="0"/>
              <a:t>Welcome to the </a:t>
            </a:r>
            <a:br>
              <a:rPr lang="en-US" dirty="0"/>
            </a:br>
            <a:r>
              <a:rPr lang="en-US" b="1" dirty="0"/>
              <a:t>NWL23</a:t>
            </a:r>
            <a:r>
              <a:rPr lang="en-US" dirty="0"/>
              <a:t>  </a:t>
            </a:r>
            <a:r>
              <a:rPr lang="en-US" b="1" dirty="0"/>
              <a:t>New EIGHTS</a:t>
            </a:r>
          </a:p>
        </p:txBody>
      </p:sp>
      <p:pic>
        <p:nvPicPr>
          <p:cNvPr id="4" name="Picture 3">
            <a:extLst>
              <a:ext uri="{FF2B5EF4-FFF2-40B4-BE49-F238E27FC236}">
                <a16:creationId xmlns:a16="http://schemas.microsoft.com/office/drawing/2014/main" id="{CF4BF8E9-E972-E096-7333-A1F108880AC6}"/>
              </a:ext>
            </a:extLst>
          </p:cNvPr>
          <p:cNvPicPr>
            <a:picLocks noChangeAspect="1"/>
          </p:cNvPicPr>
          <p:nvPr/>
        </p:nvPicPr>
        <p:blipFill>
          <a:blip r:embed="rId2"/>
          <a:stretch>
            <a:fillRect/>
          </a:stretch>
        </p:blipFill>
        <p:spPr>
          <a:xfrm>
            <a:off x="2979420" y="2529841"/>
            <a:ext cx="5867400" cy="3362325"/>
          </a:xfrm>
          <a:prstGeom prst="rect">
            <a:avLst/>
          </a:prstGeom>
        </p:spPr>
      </p:pic>
      <p:cxnSp>
        <p:nvCxnSpPr>
          <p:cNvPr id="6" name="Straight Connector 5">
            <a:extLst>
              <a:ext uri="{FF2B5EF4-FFF2-40B4-BE49-F238E27FC236}">
                <a16:creationId xmlns:a16="http://schemas.microsoft.com/office/drawing/2014/main" id="{DE594D36-9730-B571-D1F8-17658BA8CF47}"/>
              </a:ext>
            </a:extLst>
          </p:cNvPr>
          <p:cNvCxnSpPr>
            <a:cxnSpLocks/>
          </p:cNvCxnSpPr>
          <p:nvPr/>
        </p:nvCxnSpPr>
        <p:spPr>
          <a:xfrm flipV="1">
            <a:off x="3466011" y="4023360"/>
            <a:ext cx="409303" cy="7228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5FF3BDF-6919-B31F-AD6D-83682F819E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4403" y="4849631"/>
            <a:ext cx="3425734" cy="327614"/>
          </a:xfrm>
          <a:prstGeom prst="rect">
            <a:avLst/>
          </a:prstGeom>
        </p:spPr>
      </p:pic>
      <p:sp>
        <p:nvSpPr>
          <p:cNvPr id="9" name="TextBox 8">
            <a:extLst>
              <a:ext uri="{FF2B5EF4-FFF2-40B4-BE49-F238E27FC236}">
                <a16:creationId xmlns:a16="http://schemas.microsoft.com/office/drawing/2014/main" id="{DFBC1BE6-55BB-576C-5502-BD1E6A31FACA}"/>
              </a:ext>
            </a:extLst>
          </p:cNvPr>
          <p:cNvSpPr txBox="1"/>
          <p:nvPr/>
        </p:nvSpPr>
        <p:spPr>
          <a:xfrm>
            <a:off x="3387634" y="4807913"/>
            <a:ext cx="3091543" cy="369332"/>
          </a:xfrm>
          <a:prstGeom prst="rect">
            <a:avLst/>
          </a:prstGeom>
          <a:noFill/>
        </p:spPr>
        <p:txBody>
          <a:bodyPr wrap="square" rtlCol="0">
            <a:spAutoFit/>
          </a:bodyPr>
          <a:lstStyle/>
          <a:p>
            <a:r>
              <a:rPr lang="en-US" dirty="0">
                <a:solidFill>
                  <a:srgbClr val="618E8B"/>
                </a:solidFill>
              </a:rPr>
              <a:t>PLANNING TO UP YOUR GAME</a:t>
            </a:r>
          </a:p>
        </p:txBody>
      </p:sp>
    </p:spTree>
    <p:extLst>
      <p:ext uri="{BB962C8B-B14F-4D97-AF65-F5344CB8AC3E}">
        <p14:creationId xmlns:p14="http://schemas.microsoft.com/office/powerpoint/2010/main" val="13653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F8B3-1EB8-BC7A-23B5-5CDBCBA28B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459C3B-A5EC-AE9B-86CC-78A11D1FC618}"/>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G I M </a:t>
            </a:r>
            <a:r>
              <a:rPr lang="en-US" sz="6000" dirty="0" err="1">
                <a:latin typeface="Scramble" panose="020B0603050302020204" pitchFamily="34" charset="0"/>
              </a:rPr>
              <a:t>M</a:t>
            </a:r>
            <a:r>
              <a:rPr lang="en-US" sz="6000" dirty="0">
                <a:latin typeface="Scramble" panose="020B0603050302020204" pitchFamily="34" charset="0"/>
              </a:rPr>
              <a:t> R</a:t>
            </a:r>
          </a:p>
        </p:txBody>
      </p:sp>
      <p:sp>
        <p:nvSpPr>
          <p:cNvPr id="3" name="TextBox 2">
            <a:extLst>
              <a:ext uri="{FF2B5EF4-FFF2-40B4-BE49-F238E27FC236}">
                <a16:creationId xmlns:a16="http://schemas.microsoft.com/office/drawing/2014/main" id="{AF2D37FA-A383-C2C1-A64C-F27BDFC97DC2}"/>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C85CEB8-C939-2E47-697C-2392F2AF413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94D61AC-0425-D1F2-76AD-18E0CA916AFC}"/>
              </a:ext>
            </a:extLst>
          </p:cNvPr>
          <p:cNvSpPr>
            <a:spLocks noGrp="1"/>
          </p:cNvSpPr>
          <p:nvPr>
            <p:ph type="sldNum" sz="quarter" idx="12"/>
          </p:nvPr>
        </p:nvSpPr>
        <p:spPr/>
        <p:txBody>
          <a:bodyPr/>
          <a:lstStyle/>
          <a:p>
            <a:fld id="{D18C28E9-28B9-4E21-BC9B-2A738E2F5F22}" type="slidenum">
              <a:rPr lang="en-US" smtClean="0"/>
              <a:t>10</a:t>
            </a:fld>
            <a:endParaRPr lang="en-US"/>
          </a:p>
        </p:txBody>
      </p:sp>
    </p:spTree>
    <p:extLst>
      <p:ext uri="{BB962C8B-B14F-4D97-AF65-F5344CB8AC3E}">
        <p14:creationId xmlns:p14="http://schemas.microsoft.com/office/powerpoint/2010/main" val="10424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C F K L O W</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100</a:t>
            </a:fld>
            <a:endParaRPr lang="en-US"/>
          </a:p>
        </p:txBody>
      </p:sp>
    </p:spTree>
    <p:extLst>
      <p:ext uri="{BB962C8B-B14F-4D97-AF65-F5344CB8AC3E}">
        <p14:creationId xmlns:p14="http://schemas.microsoft.com/office/powerpoint/2010/main" val="66671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BACKFLOW</a:t>
            </a:r>
          </a:p>
        </p:txBody>
      </p:sp>
      <p:sp>
        <p:nvSpPr>
          <p:cNvPr id="3" name="TextBox 2">
            <a:extLst>
              <a:ext uri="{FF2B5EF4-FFF2-40B4-BE49-F238E27FC236}">
                <a16:creationId xmlns:a16="http://schemas.microsoft.com/office/drawing/2014/main" id="{C2289220-EE56-9C90-6DDF-964841E99AF5}"/>
              </a:ext>
            </a:extLst>
          </p:cNvPr>
          <p:cNvSpPr txBox="1"/>
          <p:nvPr/>
        </p:nvSpPr>
        <p:spPr>
          <a:xfrm>
            <a:off x="2204198" y="1950246"/>
            <a:ext cx="10069612" cy="523220"/>
          </a:xfrm>
          <a:prstGeom prst="rect">
            <a:avLst/>
          </a:prstGeom>
          <a:noFill/>
        </p:spPr>
        <p:txBody>
          <a:bodyPr wrap="square" rtlCol="0">
            <a:spAutoFit/>
          </a:bodyPr>
          <a:lstStyle/>
          <a:p>
            <a:r>
              <a:rPr lang="en-US" sz="2800" b="1" dirty="0"/>
              <a:t>BACKFLOW</a:t>
            </a:r>
            <a:r>
              <a:rPr lang="en-US" sz="2800" dirty="0"/>
              <a:t>: n. A FLOWING BACK TOWARD A SOURCE </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1939407" y="3845854"/>
            <a:ext cx="9710927" cy="1200329"/>
          </a:xfrm>
          <a:prstGeom prst="rect">
            <a:avLst/>
          </a:prstGeom>
          <a:noFill/>
        </p:spPr>
        <p:txBody>
          <a:bodyPr wrap="square" rtlCol="0">
            <a:spAutoFit/>
          </a:bodyPr>
          <a:lstStyle/>
          <a:p>
            <a:r>
              <a:rPr lang="en-US" sz="7200" dirty="0">
                <a:latin typeface="Scramble" panose="020B0603050302020204" pitchFamily="34" charset="0"/>
              </a:rPr>
              <a:t>FLOWBACK</a:t>
            </a:r>
          </a:p>
        </p:txBody>
      </p:sp>
      <p:sp>
        <p:nvSpPr>
          <p:cNvPr id="7" name="TextBox 6">
            <a:extLst>
              <a:ext uri="{FF2B5EF4-FFF2-40B4-BE49-F238E27FC236}">
                <a16:creationId xmlns:a16="http://schemas.microsoft.com/office/drawing/2014/main" id="{B5CCF2E1-557D-0A03-984E-7FBED8168A8B}"/>
              </a:ext>
            </a:extLst>
          </p:cNvPr>
          <p:cNvSpPr txBox="1"/>
          <p:nvPr/>
        </p:nvSpPr>
        <p:spPr>
          <a:xfrm>
            <a:off x="2099258" y="5098234"/>
            <a:ext cx="8464242" cy="523220"/>
          </a:xfrm>
          <a:prstGeom prst="rect">
            <a:avLst/>
          </a:prstGeom>
          <a:noFill/>
        </p:spPr>
        <p:txBody>
          <a:bodyPr wrap="square" rtlCol="0">
            <a:spAutoFit/>
          </a:bodyPr>
          <a:lstStyle/>
          <a:p>
            <a:r>
              <a:rPr lang="en-US" sz="2800" b="1" dirty="0"/>
              <a:t>FLOWBACK</a:t>
            </a:r>
            <a:r>
              <a:rPr lang="en-US" sz="2800" dirty="0"/>
              <a:t>: n. WASTEWATER CREATED BY FRACKING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101</a:t>
            </a:fld>
            <a:endParaRPr lang="en-US"/>
          </a:p>
        </p:txBody>
      </p:sp>
      <p:sp>
        <p:nvSpPr>
          <p:cNvPr id="9" name="TextBox 8">
            <a:extLst>
              <a:ext uri="{FF2B5EF4-FFF2-40B4-BE49-F238E27FC236}">
                <a16:creationId xmlns:a16="http://schemas.microsoft.com/office/drawing/2014/main" id="{0435C5EB-2183-6C98-3E40-C7313427ED7F}"/>
              </a:ext>
            </a:extLst>
          </p:cNvPr>
          <p:cNvSpPr txBox="1"/>
          <p:nvPr/>
        </p:nvSpPr>
        <p:spPr>
          <a:xfrm>
            <a:off x="10215154" y="1014158"/>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C79258CA-B78A-EEEE-4539-30394BA4325E}"/>
              </a:ext>
            </a:extLst>
          </p:cNvPr>
          <p:cNvSpPr txBox="1"/>
          <p:nvPr/>
        </p:nvSpPr>
        <p:spPr>
          <a:xfrm>
            <a:off x="10050560" y="4045953"/>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B6E3D965-EC20-5674-2E97-FAF3A61B85C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9772" b="91857" l="5500" r="97667">
                        <a14:foregroundMark x1="5500" y1="50163" x2="27500" y2="54397"/>
                        <a14:foregroundMark x1="6500" y1="26710" x2="7833" y2="26710"/>
                        <a14:foregroundMark x1="20000" y1="28339" x2="22667" y2="27687"/>
                        <a14:foregroundMark x1="15833" y1="25407" x2="15333" y2="37785"/>
                        <a14:foregroundMark x1="14000" y1="27036" x2="17167" y2="26384"/>
                        <a14:foregroundMark x1="86333" y1="27362" x2="90167" y2="52117"/>
                        <a14:foregroundMark x1="90167" y1="52117" x2="97667" y2="50489"/>
                        <a14:foregroundMark x1="92833" y1="28664" x2="92833" y2="28664"/>
                        <a14:foregroundMark x1="78000" y1="28013" x2="78000" y2="28013"/>
                        <a14:foregroundMark x1="57333" y1="91857" x2="58833" y2="78176"/>
                        <a14:foregroundMark x1="51333" y1="9772" x2="55333" y2="17915"/>
                        <a14:foregroundMark x1="84667" y1="27687" x2="85500" y2="30293"/>
                        <a14:foregroundMark x1="10667" y1="25081" x2="13667" y2="33876"/>
                      </a14:backgroundRemoval>
                    </a14:imgEffect>
                  </a14:imgLayer>
                </a14:imgProps>
              </a:ext>
              <a:ext uri="{28A0092B-C50C-407E-A947-70E740481C1C}">
                <a14:useLocalDpi xmlns:a14="http://schemas.microsoft.com/office/drawing/2010/main"/>
              </a:ext>
            </a:extLst>
          </a:blip>
          <a:srcRect/>
          <a:stretch/>
        </p:blipFill>
        <p:spPr>
          <a:xfrm>
            <a:off x="134925" y="1027186"/>
            <a:ext cx="1720001" cy="923059"/>
          </a:xfrm>
          <a:prstGeom prst="rect">
            <a:avLst/>
          </a:prstGeom>
        </p:spPr>
      </p:pic>
      <p:pic>
        <p:nvPicPr>
          <p:cNvPr id="15" name="Picture 14">
            <a:extLst>
              <a:ext uri="{FF2B5EF4-FFF2-40B4-BE49-F238E27FC236}">
                <a16:creationId xmlns:a16="http://schemas.microsoft.com/office/drawing/2014/main" id="{9541632E-1324-5C7A-1B0E-E1803CD4CC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925" y="4781637"/>
            <a:ext cx="1819363" cy="1954598"/>
          </a:xfrm>
          <a:prstGeom prst="rect">
            <a:avLst/>
          </a:prstGeom>
        </p:spPr>
      </p:pic>
    </p:spTree>
    <p:extLst>
      <p:ext uri="{BB962C8B-B14F-4D97-AF65-F5344CB8AC3E}">
        <p14:creationId xmlns:p14="http://schemas.microsoft.com/office/powerpoint/2010/main" val="15558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F G I </a:t>
            </a:r>
            <a:r>
              <a:rPr lang="en-US" sz="6000" dirty="0" err="1">
                <a:latin typeface="Scramble" panose="020B0603050302020204" pitchFamily="34" charset="0"/>
              </a:rPr>
              <a:t>I</a:t>
            </a:r>
            <a:r>
              <a:rPr lang="en-US" sz="6000" dirty="0">
                <a:latin typeface="Scramble" panose="020B0603050302020204" pitchFamily="34" charset="0"/>
              </a:rPr>
              <a:t> K N R</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102</a:t>
            </a:fld>
            <a:endParaRPr lang="en-US"/>
          </a:p>
        </p:txBody>
      </p:sp>
    </p:spTree>
    <p:extLst>
      <p:ext uri="{BB962C8B-B14F-4D97-AF65-F5344CB8AC3E}">
        <p14:creationId xmlns:p14="http://schemas.microsoft.com/office/powerpoint/2010/main" val="27617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FRICKING</a:t>
            </a:r>
          </a:p>
        </p:txBody>
      </p:sp>
      <p:sp>
        <p:nvSpPr>
          <p:cNvPr id="3" name="TextBox 2">
            <a:extLst>
              <a:ext uri="{FF2B5EF4-FFF2-40B4-BE49-F238E27FC236}">
                <a16:creationId xmlns:a16="http://schemas.microsoft.com/office/drawing/2014/main" id="{A17CD349-7F0F-B133-C558-B275E90AE432}"/>
              </a:ext>
            </a:extLst>
          </p:cNvPr>
          <p:cNvSpPr txBox="1"/>
          <p:nvPr/>
        </p:nvSpPr>
        <p:spPr>
          <a:xfrm>
            <a:off x="106680" y="5846414"/>
            <a:ext cx="3063239" cy="1384995"/>
          </a:xfrm>
          <a:prstGeom prst="rect">
            <a:avLst/>
          </a:prstGeom>
          <a:noFill/>
        </p:spPr>
        <p:txBody>
          <a:bodyPr wrap="square" rtlCol="0">
            <a:spAutoFit/>
          </a:bodyPr>
          <a:lstStyle/>
          <a:p>
            <a:r>
              <a:rPr lang="en-US" sz="2800" b="1" dirty="0"/>
              <a:t>RICKING</a:t>
            </a:r>
            <a:r>
              <a:rPr lang="en-US" sz="2800" dirty="0"/>
              <a:t>: v. PILING HAY IN STACKS	 	</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103</a:t>
            </a:fld>
            <a:endParaRPr lang="en-US"/>
          </a:p>
        </p:txBody>
      </p:sp>
      <p:sp>
        <p:nvSpPr>
          <p:cNvPr id="8" name="TextBox 7">
            <a:extLst>
              <a:ext uri="{FF2B5EF4-FFF2-40B4-BE49-F238E27FC236}">
                <a16:creationId xmlns:a16="http://schemas.microsoft.com/office/drawing/2014/main" id="{41BE5ADD-CF3C-CEDC-473A-42160953C7C0}"/>
              </a:ext>
            </a:extLst>
          </p:cNvPr>
          <p:cNvSpPr txBox="1"/>
          <p:nvPr/>
        </p:nvSpPr>
        <p:spPr>
          <a:xfrm>
            <a:off x="1715585" y="59850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BD4E3469-30DD-8CBB-5194-13D0B02C2374}"/>
              </a:ext>
            </a:extLst>
          </p:cNvPr>
          <p:cNvSpPr txBox="1"/>
          <p:nvPr/>
        </p:nvSpPr>
        <p:spPr>
          <a:xfrm>
            <a:off x="4010298" y="1952068"/>
            <a:ext cx="4258491" cy="954107"/>
          </a:xfrm>
          <a:prstGeom prst="rect">
            <a:avLst/>
          </a:prstGeom>
          <a:noFill/>
        </p:spPr>
        <p:txBody>
          <a:bodyPr wrap="square" rtlCol="0">
            <a:spAutoFit/>
          </a:bodyPr>
          <a:lstStyle/>
          <a:p>
            <a:r>
              <a:rPr lang="en-US" sz="2800" b="1" dirty="0"/>
              <a:t>FRICKING</a:t>
            </a:r>
            <a:r>
              <a:rPr lang="en-US" sz="2800" dirty="0"/>
              <a:t>: adj. FRIGGING	 	</a:t>
            </a:r>
          </a:p>
        </p:txBody>
      </p:sp>
      <p:pic>
        <p:nvPicPr>
          <p:cNvPr id="10" name="Picture 9">
            <a:extLst>
              <a:ext uri="{FF2B5EF4-FFF2-40B4-BE49-F238E27FC236}">
                <a16:creationId xmlns:a16="http://schemas.microsoft.com/office/drawing/2014/main" id="{2FFD0C03-000C-333E-19F3-B31E26E556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514" y="4489205"/>
            <a:ext cx="2044332" cy="1357209"/>
          </a:xfrm>
          <a:prstGeom prst="rect">
            <a:avLst/>
          </a:prstGeom>
        </p:spPr>
      </p:pic>
      <p:pic>
        <p:nvPicPr>
          <p:cNvPr id="4" name="Picture 3">
            <a:extLst>
              <a:ext uri="{FF2B5EF4-FFF2-40B4-BE49-F238E27FC236}">
                <a16:creationId xmlns:a16="http://schemas.microsoft.com/office/drawing/2014/main" id="{8706518F-054A-C352-202C-B538A2940B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1" y="2532968"/>
            <a:ext cx="4005943" cy="4005943"/>
          </a:xfrm>
          <a:prstGeom prst="rect">
            <a:avLst/>
          </a:prstGeom>
        </p:spPr>
      </p:pic>
    </p:spTree>
    <p:extLst>
      <p:ext uri="{BB962C8B-B14F-4D97-AF65-F5344CB8AC3E}">
        <p14:creationId xmlns:p14="http://schemas.microsoft.com/office/powerpoint/2010/main" val="357989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e f n o s </a:t>
            </a:r>
            <a:r>
              <a:rPr lang="en-US" sz="6000" dirty="0" err="1">
                <a:latin typeface="Scramble" panose="020B0603050302020204" pitchFamily="34" charset="0"/>
              </a:rPr>
              <a:t>s</a:t>
            </a:r>
            <a:r>
              <a:rPr lang="en-US" sz="6000" dirty="0">
                <a:latin typeface="Scramble" panose="020B0603050302020204" pitchFamily="34" charset="0"/>
              </a:rPr>
              <a:t>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104</a:t>
            </a:fld>
            <a:endParaRPr lang="en-US"/>
          </a:p>
        </p:txBody>
      </p:sp>
    </p:spTree>
    <p:extLst>
      <p:ext uri="{BB962C8B-B14F-4D97-AF65-F5344CB8AC3E}">
        <p14:creationId xmlns:p14="http://schemas.microsoft.com/office/powerpoint/2010/main" val="342908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FYNBOSES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105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046367" y="1822247"/>
            <a:ext cx="5724997" cy="1384995"/>
          </a:xfrm>
          <a:prstGeom prst="rect">
            <a:avLst/>
          </a:prstGeom>
          <a:noFill/>
        </p:spPr>
        <p:txBody>
          <a:bodyPr wrap="square" rtlCol="0">
            <a:spAutoFit/>
          </a:bodyPr>
          <a:lstStyle/>
          <a:p>
            <a:r>
              <a:rPr lang="en-US" sz="2800" b="1" dirty="0"/>
              <a:t>FYNBOSES</a:t>
            </a:r>
            <a:r>
              <a:rPr lang="en-US" sz="2800" dirty="0"/>
              <a:t>: NWL23 pl. of n. </a:t>
            </a:r>
            <a:r>
              <a:rPr lang="en-US" sz="2800" u="sng" dirty="0"/>
              <a:t>FYNBOS</a:t>
            </a:r>
            <a:r>
              <a:rPr lang="en-US" sz="2800" dirty="0"/>
              <a:t>, A TYPE OF BIOME IN SOUTH AFRICA	 	</a:t>
            </a:r>
          </a:p>
        </p:txBody>
      </p:sp>
      <p:pic>
        <p:nvPicPr>
          <p:cNvPr id="4" name="Picture 3">
            <a:extLst>
              <a:ext uri="{FF2B5EF4-FFF2-40B4-BE49-F238E27FC236}">
                <a16:creationId xmlns:a16="http://schemas.microsoft.com/office/drawing/2014/main" id="{45BA6B33-B741-7E46-9414-2B8D9234A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6367" y="3004000"/>
            <a:ext cx="5392239" cy="3534912"/>
          </a:xfrm>
          <a:prstGeom prst="rect">
            <a:avLst/>
          </a:prstGeom>
        </p:spPr>
      </p:pic>
    </p:spTree>
    <p:extLst>
      <p:ext uri="{BB962C8B-B14F-4D97-AF65-F5344CB8AC3E}">
        <p14:creationId xmlns:p14="http://schemas.microsoft.com/office/powerpoint/2010/main" val="258603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B E G L Y</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106</a:t>
            </a:fld>
            <a:endParaRPr lang="en-US"/>
          </a:p>
        </p:txBody>
      </p:sp>
    </p:spTree>
    <p:extLst>
      <p:ext uri="{BB962C8B-B14F-4D97-AF65-F5344CB8AC3E}">
        <p14:creationId xmlns:p14="http://schemas.microsoft.com/office/powerpoint/2010/main" val="101955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err="1">
                <a:latin typeface="Scramble" panose="020B0603050302020204" pitchFamily="34" charset="0"/>
              </a:rPr>
              <a:t>galabeya</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D5DAF61A-C8A1-906A-7EB0-28C359CE2ECA}"/>
              </a:ext>
            </a:extLst>
          </p:cNvPr>
          <p:cNvSpPr txBox="1"/>
          <p:nvPr/>
        </p:nvSpPr>
        <p:spPr>
          <a:xfrm>
            <a:off x="1205998" y="1708451"/>
            <a:ext cx="9418455" cy="954107"/>
          </a:xfrm>
          <a:prstGeom prst="rect">
            <a:avLst/>
          </a:prstGeom>
          <a:noFill/>
        </p:spPr>
        <p:txBody>
          <a:bodyPr wrap="square" rtlCol="0">
            <a:spAutoFit/>
          </a:bodyPr>
          <a:lstStyle/>
          <a:p>
            <a:r>
              <a:rPr lang="en-US" sz="2800" b="1" dirty="0"/>
              <a:t>	GALABEYA</a:t>
            </a:r>
            <a:r>
              <a:rPr lang="en-US" sz="2800" dirty="0"/>
              <a:t>: n. A LONG HOODED GARMENT (also DJELLABA/S,GALABIA/S, GALABIEH/S, GALABIYA/S, JELLABA/S)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107</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FFA414D0-C666-0400-8EDE-595739A7C7E5}"/>
              </a:ext>
            </a:extLst>
          </p:cNvPr>
          <p:cNvPicPr>
            <a:picLocks noChangeAspect="1"/>
          </p:cNvPicPr>
          <p:nvPr/>
        </p:nvPicPr>
        <p:blipFill>
          <a:blip r:embed="rId2"/>
          <a:stretch>
            <a:fillRect/>
          </a:stretch>
        </p:blipFill>
        <p:spPr>
          <a:xfrm>
            <a:off x="4188006" y="2801071"/>
            <a:ext cx="2996565" cy="4000569"/>
          </a:xfrm>
          <a:prstGeom prst="rect">
            <a:avLst/>
          </a:prstGeom>
        </p:spPr>
      </p:pic>
      <p:pic>
        <p:nvPicPr>
          <p:cNvPr id="9" name="Picture 8">
            <a:extLst>
              <a:ext uri="{FF2B5EF4-FFF2-40B4-BE49-F238E27FC236}">
                <a16:creationId xmlns:a16="http://schemas.microsoft.com/office/drawing/2014/main" id="{8020E2A8-B3CA-7C2E-CDD9-13D5F5092F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2731" y="2801071"/>
            <a:ext cx="2704619" cy="4056929"/>
          </a:xfrm>
          <a:prstGeom prst="rect">
            <a:avLst/>
          </a:prstGeom>
        </p:spPr>
      </p:pic>
      <p:pic>
        <p:nvPicPr>
          <p:cNvPr id="10" name="Picture 9">
            <a:extLst>
              <a:ext uri="{FF2B5EF4-FFF2-40B4-BE49-F238E27FC236}">
                <a16:creationId xmlns:a16="http://schemas.microsoft.com/office/drawing/2014/main" id="{02F63A3F-78C7-D9BB-5D28-B0C74F0627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4664" y="2929891"/>
            <a:ext cx="2599408" cy="3871749"/>
          </a:xfrm>
          <a:prstGeom prst="rect">
            <a:avLst/>
          </a:prstGeom>
        </p:spPr>
      </p:pic>
    </p:spTree>
    <p:extLst>
      <p:ext uri="{BB962C8B-B14F-4D97-AF65-F5344CB8AC3E}">
        <p14:creationId xmlns:p14="http://schemas.microsoft.com/office/powerpoint/2010/main" val="39966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G O P S</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108</a:t>
            </a:fld>
            <a:endParaRPr lang="en-US"/>
          </a:p>
        </p:txBody>
      </p:sp>
    </p:spTree>
    <p:extLst>
      <p:ext uri="{BB962C8B-B14F-4D97-AF65-F5344CB8AC3E}">
        <p14:creationId xmlns:p14="http://schemas.microsoft.com/office/powerpoint/2010/main" val="25614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GEOSPACE</a:t>
            </a:r>
          </a:p>
        </p:txBody>
      </p:sp>
      <p:sp>
        <p:nvSpPr>
          <p:cNvPr id="3" name="TextBox 2">
            <a:extLst>
              <a:ext uri="{FF2B5EF4-FFF2-40B4-BE49-F238E27FC236}">
                <a16:creationId xmlns:a16="http://schemas.microsoft.com/office/drawing/2014/main" id="{D5DAF61A-C8A1-906A-7EB0-28C359CE2ECA}"/>
              </a:ext>
            </a:extLst>
          </p:cNvPr>
          <p:cNvSpPr txBox="1"/>
          <p:nvPr/>
        </p:nvSpPr>
        <p:spPr>
          <a:xfrm>
            <a:off x="1668997" y="1789609"/>
            <a:ext cx="9260260" cy="954107"/>
          </a:xfrm>
          <a:prstGeom prst="rect">
            <a:avLst/>
          </a:prstGeom>
          <a:noFill/>
        </p:spPr>
        <p:txBody>
          <a:bodyPr wrap="square" rtlCol="0">
            <a:spAutoFit/>
          </a:bodyPr>
          <a:lstStyle/>
          <a:p>
            <a:r>
              <a:rPr lang="en-US" sz="2800" b="1" dirty="0"/>
              <a:t>GEOSPACE</a:t>
            </a:r>
            <a:r>
              <a:rPr lang="en-US" sz="2800" dirty="0"/>
              <a:t>: n. THE PART OF OUTER SPACE NEAR THE EARTH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109</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412C4058-3AA5-F709-EC77-4667F155E332}"/>
              </a:ext>
            </a:extLst>
          </p:cNvPr>
          <p:cNvPicPr>
            <a:picLocks noChangeAspect="1"/>
          </p:cNvPicPr>
          <p:nvPr/>
        </p:nvPicPr>
        <p:blipFill>
          <a:blip r:embed="rId2"/>
          <a:stretch>
            <a:fillRect/>
          </a:stretch>
        </p:blipFill>
        <p:spPr>
          <a:xfrm>
            <a:off x="7947660" y="3575820"/>
            <a:ext cx="1905000" cy="1905000"/>
          </a:xfrm>
          <a:prstGeom prst="rect">
            <a:avLst/>
          </a:prstGeom>
        </p:spPr>
      </p:pic>
      <p:pic>
        <p:nvPicPr>
          <p:cNvPr id="6" name="Picture 5">
            <a:extLst>
              <a:ext uri="{FF2B5EF4-FFF2-40B4-BE49-F238E27FC236}">
                <a16:creationId xmlns:a16="http://schemas.microsoft.com/office/drawing/2014/main" id="{D4EEA154-F623-582A-D0F8-AE0E3CF042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1365" y="2517729"/>
            <a:ext cx="4021183" cy="4021183"/>
          </a:xfrm>
          <a:prstGeom prst="rect">
            <a:avLst/>
          </a:prstGeom>
        </p:spPr>
      </p:pic>
    </p:spTree>
    <p:extLst>
      <p:ext uri="{BB962C8B-B14F-4D97-AF65-F5344CB8AC3E}">
        <p14:creationId xmlns:p14="http://schemas.microsoft.com/office/powerpoint/2010/main" val="41000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7679-383F-B0C1-3085-B52AB4A33D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988732-8FB4-6170-0DE4-BB24FB3DC504}"/>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AMBIGRAM</a:t>
            </a:r>
          </a:p>
        </p:txBody>
      </p:sp>
      <p:sp>
        <p:nvSpPr>
          <p:cNvPr id="3" name="TextBox 2">
            <a:extLst>
              <a:ext uri="{FF2B5EF4-FFF2-40B4-BE49-F238E27FC236}">
                <a16:creationId xmlns:a16="http://schemas.microsoft.com/office/drawing/2014/main" id="{B90E7EF8-0F96-E037-BC58-C965C5BFB283}"/>
              </a:ext>
            </a:extLst>
          </p:cNvPr>
          <p:cNvSpPr txBox="1"/>
          <p:nvPr/>
        </p:nvSpPr>
        <p:spPr>
          <a:xfrm>
            <a:off x="2830285" y="1986887"/>
            <a:ext cx="6531429" cy="954107"/>
          </a:xfrm>
          <a:prstGeom prst="rect">
            <a:avLst/>
          </a:prstGeom>
          <a:noFill/>
        </p:spPr>
        <p:txBody>
          <a:bodyPr wrap="square" rtlCol="0">
            <a:spAutoFit/>
          </a:bodyPr>
          <a:lstStyle/>
          <a:p>
            <a:r>
              <a:rPr lang="en-US" sz="2800" b="1" dirty="0"/>
              <a:t>AMBIGRAM</a:t>
            </a:r>
            <a:r>
              <a:rPr lang="en-US" sz="2800" dirty="0"/>
              <a:t>: AN IMAGE THAT SPELLS DIFFERENT WORDS IN DIFFERENT VIEWS</a:t>
            </a:r>
          </a:p>
        </p:txBody>
      </p:sp>
      <p:sp>
        <p:nvSpPr>
          <p:cNvPr id="5" name="TextBox 4">
            <a:extLst>
              <a:ext uri="{FF2B5EF4-FFF2-40B4-BE49-F238E27FC236}">
                <a16:creationId xmlns:a16="http://schemas.microsoft.com/office/drawing/2014/main" id="{D576C827-D095-36AD-79F8-13C80ABE4401}"/>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4" name="Slide Number Placeholder 3">
            <a:extLst>
              <a:ext uri="{FF2B5EF4-FFF2-40B4-BE49-F238E27FC236}">
                <a16:creationId xmlns:a16="http://schemas.microsoft.com/office/drawing/2014/main" id="{1C579CB2-13F1-1C0C-6700-4BF5371DE9C1}"/>
              </a:ext>
            </a:extLst>
          </p:cNvPr>
          <p:cNvSpPr>
            <a:spLocks noGrp="1"/>
          </p:cNvSpPr>
          <p:nvPr>
            <p:ph type="sldNum" sz="quarter" idx="12"/>
          </p:nvPr>
        </p:nvSpPr>
        <p:spPr/>
        <p:txBody>
          <a:bodyPr/>
          <a:lstStyle/>
          <a:p>
            <a:fld id="{D18C28E9-28B9-4E21-BC9B-2A738E2F5F22}" type="slidenum">
              <a:rPr lang="en-US" smtClean="0"/>
              <a:t>11</a:t>
            </a:fld>
            <a:endParaRPr lang="en-US"/>
          </a:p>
        </p:txBody>
      </p:sp>
      <p:pic>
        <p:nvPicPr>
          <p:cNvPr id="7" name="Picture 6">
            <a:extLst>
              <a:ext uri="{FF2B5EF4-FFF2-40B4-BE49-F238E27FC236}">
                <a16:creationId xmlns:a16="http://schemas.microsoft.com/office/drawing/2014/main" id="{0F10277D-3DA1-8AEA-9EAB-EE2F40F259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86250" y="3063498"/>
            <a:ext cx="3109912" cy="3109912"/>
          </a:xfrm>
          <a:prstGeom prst="rect">
            <a:avLst/>
          </a:prstGeom>
        </p:spPr>
      </p:pic>
      <p:pic>
        <p:nvPicPr>
          <p:cNvPr id="9" name="Picture 8">
            <a:extLst>
              <a:ext uri="{FF2B5EF4-FFF2-40B4-BE49-F238E27FC236}">
                <a16:creationId xmlns:a16="http://schemas.microsoft.com/office/drawing/2014/main" id="{0AB252BD-F433-8C87-2DF8-6269D87D4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4067" y="3296860"/>
            <a:ext cx="2876550" cy="2876550"/>
          </a:xfrm>
          <a:prstGeom prst="rect">
            <a:avLst/>
          </a:prstGeom>
        </p:spPr>
      </p:pic>
      <p:pic>
        <p:nvPicPr>
          <p:cNvPr id="11" name="Picture 10">
            <a:extLst>
              <a:ext uri="{FF2B5EF4-FFF2-40B4-BE49-F238E27FC236}">
                <a16:creationId xmlns:a16="http://schemas.microsoft.com/office/drawing/2014/main" id="{D4E48EB8-7062-4471-7B38-64D16C3388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7300" y="3254201"/>
            <a:ext cx="2743200" cy="2743200"/>
          </a:xfrm>
          <a:prstGeom prst="rect">
            <a:avLst/>
          </a:prstGeom>
        </p:spPr>
      </p:pic>
    </p:spTree>
    <p:extLst>
      <p:ext uri="{BB962C8B-B14F-4D97-AF65-F5344CB8AC3E}">
        <p14:creationId xmlns:p14="http://schemas.microsoft.com/office/powerpoint/2010/main" val="3259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G I L M N R</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110</a:t>
            </a:fld>
            <a:endParaRPr lang="en-US"/>
          </a:p>
        </p:txBody>
      </p:sp>
    </p:spTree>
    <p:extLst>
      <p:ext uri="{BB962C8B-B14F-4D97-AF65-F5344CB8AC3E}">
        <p14:creationId xmlns:p14="http://schemas.microsoft.com/office/powerpoint/2010/main" val="23256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GERMLINE</a:t>
            </a:r>
          </a:p>
        </p:txBody>
      </p:sp>
      <p:sp>
        <p:nvSpPr>
          <p:cNvPr id="3" name="TextBox 2">
            <a:extLst>
              <a:ext uri="{FF2B5EF4-FFF2-40B4-BE49-F238E27FC236}">
                <a16:creationId xmlns:a16="http://schemas.microsoft.com/office/drawing/2014/main" id="{D5DAF61A-C8A1-906A-7EB0-28C359CE2ECA}"/>
              </a:ext>
            </a:extLst>
          </p:cNvPr>
          <p:cNvSpPr txBox="1"/>
          <p:nvPr/>
        </p:nvSpPr>
        <p:spPr>
          <a:xfrm>
            <a:off x="2757568" y="1894626"/>
            <a:ext cx="7684009" cy="954107"/>
          </a:xfrm>
          <a:prstGeom prst="rect">
            <a:avLst/>
          </a:prstGeom>
          <a:noFill/>
        </p:spPr>
        <p:txBody>
          <a:bodyPr wrap="square" rtlCol="0">
            <a:spAutoFit/>
          </a:bodyPr>
          <a:lstStyle/>
          <a:p>
            <a:r>
              <a:rPr lang="en-US" sz="2800" b="1" dirty="0"/>
              <a:t>GERMLINE</a:t>
            </a:r>
            <a:r>
              <a:rPr lang="en-US" sz="2800" dirty="0"/>
              <a:t>: n. A SEQUENCE OF GERM CELLS DESCENDED FROM THEIR PREDECESSORS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111</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1291FBAA-80D3-0748-72A4-AE1AE0B9CC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3257" y="2848733"/>
            <a:ext cx="1996865" cy="3826110"/>
          </a:xfrm>
          <a:prstGeom prst="rect">
            <a:avLst/>
          </a:prstGeom>
        </p:spPr>
      </p:pic>
      <p:pic>
        <p:nvPicPr>
          <p:cNvPr id="9" name="Picture 8">
            <a:extLst>
              <a:ext uri="{FF2B5EF4-FFF2-40B4-BE49-F238E27FC236}">
                <a16:creationId xmlns:a16="http://schemas.microsoft.com/office/drawing/2014/main" id="{1C075D5B-41E7-0D45-836E-A31BCE9A6D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3243" y="4371702"/>
            <a:ext cx="3064553" cy="722811"/>
          </a:xfrm>
          <a:prstGeom prst="rect">
            <a:avLst/>
          </a:prstGeom>
        </p:spPr>
      </p:pic>
    </p:spTree>
    <p:extLst>
      <p:ext uri="{BB962C8B-B14F-4D97-AF65-F5344CB8AC3E}">
        <p14:creationId xmlns:p14="http://schemas.microsoft.com/office/powerpoint/2010/main" val="277464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G L M N O Z</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112</a:t>
            </a:fld>
            <a:endParaRPr lang="en-US"/>
          </a:p>
        </p:txBody>
      </p:sp>
    </p:spTree>
    <p:extLst>
      <p:ext uri="{BB962C8B-B14F-4D97-AF65-F5344CB8AC3E}">
        <p14:creationId xmlns:p14="http://schemas.microsoft.com/office/powerpoint/2010/main" val="26480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GLAMAZON</a:t>
            </a:r>
          </a:p>
        </p:txBody>
      </p:sp>
      <p:sp>
        <p:nvSpPr>
          <p:cNvPr id="3" name="TextBox 2">
            <a:extLst>
              <a:ext uri="{FF2B5EF4-FFF2-40B4-BE49-F238E27FC236}">
                <a16:creationId xmlns:a16="http://schemas.microsoft.com/office/drawing/2014/main" id="{D5DAF61A-C8A1-906A-7EB0-28C359CE2ECA}"/>
              </a:ext>
            </a:extLst>
          </p:cNvPr>
          <p:cNvSpPr txBox="1"/>
          <p:nvPr/>
        </p:nvSpPr>
        <p:spPr>
          <a:xfrm>
            <a:off x="2783694" y="1764370"/>
            <a:ext cx="7684009" cy="523220"/>
          </a:xfrm>
          <a:prstGeom prst="rect">
            <a:avLst/>
          </a:prstGeom>
          <a:noFill/>
        </p:spPr>
        <p:txBody>
          <a:bodyPr wrap="square" rtlCol="0">
            <a:spAutoFit/>
          </a:bodyPr>
          <a:lstStyle/>
          <a:p>
            <a:r>
              <a:rPr lang="en-US" sz="2800" b="1" dirty="0"/>
              <a:t>GLAMAZON</a:t>
            </a:r>
            <a:r>
              <a:rPr lang="en-US" sz="2800" dirty="0"/>
              <a:t>: n. A TALL, GLAMOROUS WOMAN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113</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D177D2BD-1916-BFA7-837B-8C6268FEB65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foregroundMark x1="19583" y1="44444" x2="18958" y2="50741"/>
                        <a14:foregroundMark x1="23542" y1="35926" x2="23229" y2="43148"/>
                        <a14:foregroundMark x1="58750" y1="39815" x2="58657" y2="47244"/>
                        <a14:foregroundMark x1="66667" y1="41296" x2="64688" y2="46667"/>
                        <a14:foregroundMark x1="76875" y1="42963" x2="76979" y2="49630"/>
                        <a14:foregroundMark x1="80000" y1="42963" x2="80104" y2="53704"/>
                        <a14:foregroundMark x1="12917" y1="42037" x2="12708" y2="47222"/>
                        <a14:foregroundMark x1="49792" y1="66481" x2="49792" y2="66481"/>
                        <a14:foregroundMark x1="63854" y1="57407" x2="63854" y2="57407"/>
                        <a14:foregroundMark x1="44063" y1="40185" x2="44063" y2="40185"/>
                        <a14:foregroundMark x1="33646" y1="46296" x2="33646" y2="46296"/>
                        <a14:backgroundMark x1="30625" y1="44630" x2="30521" y2="47593"/>
                        <a14:backgroundMark x1="56146" y1="45741" x2="55417" y2="49444"/>
                        <a14:backgroundMark x1="40000" y1="58333" x2="51354" y2="60185"/>
                      </a14:backgroundRemoval>
                    </a14:imgEffect>
                  </a14:imgLayer>
                </a14:imgProps>
              </a:ext>
              <a:ext uri="{28A0092B-C50C-407E-A947-70E740481C1C}">
                <a14:useLocalDpi xmlns:a14="http://schemas.microsoft.com/office/drawing/2010/main"/>
              </a:ext>
            </a:extLst>
          </a:blip>
          <a:stretch>
            <a:fillRect/>
          </a:stretch>
        </p:blipFill>
        <p:spPr>
          <a:xfrm>
            <a:off x="4223657" y="5646420"/>
            <a:ext cx="2952206" cy="1660616"/>
          </a:xfrm>
          <a:prstGeom prst="rect">
            <a:avLst/>
          </a:prstGeom>
        </p:spPr>
      </p:pic>
      <p:pic>
        <p:nvPicPr>
          <p:cNvPr id="6" name="Picture 5">
            <a:extLst>
              <a:ext uri="{FF2B5EF4-FFF2-40B4-BE49-F238E27FC236}">
                <a16:creationId xmlns:a16="http://schemas.microsoft.com/office/drawing/2014/main" id="{775F3D7B-7126-3D3F-A4BF-A3C73CF5F3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6205" y="2417846"/>
            <a:ext cx="2447109" cy="3670663"/>
          </a:xfrm>
          <a:prstGeom prst="rect">
            <a:avLst/>
          </a:prstGeom>
        </p:spPr>
      </p:pic>
    </p:spTree>
    <p:extLst>
      <p:ext uri="{BB962C8B-B14F-4D97-AF65-F5344CB8AC3E}">
        <p14:creationId xmlns:p14="http://schemas.microsoft.com/office/powerpoint/2010/main" val="22616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a:t>
            </a:r>
            <a:r>
              <a:rPr lang="en-US" sz="6000" dirty="0" err="1">
                <a:latin typeface="Scramble" panose="020B0603050302020204" pitchFamily="34" charset="0"/>
              </a:rPr>
              <a:t>C</a:t>
            </a:r>
            <a:r>
              <a:rPr lang="en-US" sz="6000" dirty="0">
                <a:latin typeface="Scramble" panose="020B0603050302020204" pitchFamily="34" charset="0"/>
              </a:rPr>
              <a:t> G H I N O S</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114</a:t>
            </a:fld>
            <a:endParaRPr lang="en-US"/>
          </a:p>
        </p:txBody>
      </p:sp>
    </p:spTree>
    <p:extLst>
      <p:ext uri="{BB962C8B-B14F-4D97-AF65-F5344CB8AC3E}">
        <p14:creationId xmlns:p14="http://schemas.microsoft.com/office/powerpoint/2010/main" val="34274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GNOCCHIS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115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609390" y="1790767"/>
            <a:ext cx="6383781" cy="954107"/>
          </a:xfrm>
          <a:prstGeom prst="rect">
            <a:avLst/>
          </a:prstGeom>
          <a:noFill/>
        </p:spPr>
        <p:txBody>
          <a:bodyPr wrap="square" rtlCol="0">
            <a:spAutoFit/>
          </a:bodyPr>
          <a:lstStyle/>
          <a:p>
            <a:r>
              <a:rPr lang="en-US" sz="2800" b="1" dirty="0"/>
              <a:t>     GNOCCHIS</a:t>
            </a:r>
            <a:r>
              <a:rPr lang="en-US" sz="2800" dirty="0"/>
              <a:t>: NWL23 pl. of n. </a:t>
            </a:r>
            <a:r>
              <a:rPr lang="en-US" sz="2800" u="sng" dirty="0"/>
              <a:t>GNOCCHI</a:t>
            </a:r>
            <a:r>
              <a:rPr lang="en-US" sz="2800" dirty="0"/>
              <a:t>,    	A DUMPLING MADE OF PASTA	 </a:t>
            </a:r>
          </a:p>
        </p:txBody>
      </p:sp>
      <p:pic>
        <p:nvPicPr>
          <p:cNvPr id="3" name="Picture 2">
            <a:extLst>
              <a:ext uri="{FF2B5EF4-FFF2-40B4-BE49-F238E27FC236}">
                <a16:creationId xmlns:a16="http://schemas.microsoft.com/office/drawing/2014/main" id="{0330EA4B-3DF0-73D7-9BE4-1126EF17C0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6274" y="3056708"/>
            <a:ext cx="3560588" cy="2670441"/>
          </a:xfrm>
          <a:prstGeom prst="rect">
            <a:avLst/>
          </a:prstGeom>
        </p:spPr>
      </p:pic>
      <p:pic>
        <p:nvPicPr>
          <p:cNvPr id="5" name="Picture 4">
            <a:extLst>
              <a:ext uri="{FF2B5EF4-FFF2-40B4-BE49-F238E27FC236}">
                <a16:creationId xmlns:a16="http://schemas.microsoft.com/office/drawing/2014/main" id="{51771098-A553-0C5C-992A-2413D7830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873" y="3271364"/>
            <a:ext cx="2988171" cy="2241128"/>
          </a:xfrm>
          <a:prstGeom prst="rect">
            <a:avLst/>
          </a:prstGeom>
        </p:spPr>
      </p:pic>
      <p:pic>
        <p:nvPicPr>
          <p:cNvPr id="6" name="Picture 5">
            <a:extLst>
              <a:ext uri="{FF2B5EF4-FFF2-40B4-BE49-F238E27FC236}">
                <a16:creationId xmlns:a16="http://schemas.microsoft.com/office/drawing/2014/main" id="{608FCEBE-19F9-2D6A-96FE-1398719EB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1416" y="2598610"/>
            <a:ext cx="2391091" cy="3586636"/>
          </a:xfrm>
          <a:prstGeom prst="rect">
            <a:avLst/>
          </a:prstGeom>
        </p:spPr>
      </p:pic>
      <p:sp>
        <p:nvSpPr>
          <p:cNvPr id="4" name="TextBox 3">
            <a:extLst>
              <a:ext uri="{FF2B5EF4-FFF2-40B4-BE49-F238E27FC236}">
                <a16:creationId xmlns:a16="http://schemas.microsoft.com/office/drawing/2014/main" id="{9A684C6B-D825-6949-A30C-0C0968489781}"/>
              </a:ext>
            </a:extLst>
          </p:cNvPr>
          <p:cNvSpPr txBox="1"/>
          <p:nvPr/>
        </p:nvSpPr>
        <p:spPr>
          <a:xfrm>
            <a:off x="9743147" y="553024"/>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12733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D E H T </a:t>
            </a:r>
            <a:r>
              <a:rPr lang="en-US" sz="6000" dirty="0" err="1">
                <a:latin typeface="Scramble" panose="020B0603050302020204" pitchFamily="34" charset="0"/>
              </a:rPr>
              <a:t>T</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116</a:t>
            </a:fld>
            <a:endParaRPr lang="en-US"/>
          </a:p>
        </p:txBody>
      </p:sp>
    </p:spTree>
    <p:extLst>
      <p:ext uri="{BB962C8B-B14F-4D97-AF65-F5344CB8AC3E}">
        <p14:creationId xmlns:p14="http://schemas.microsoft.com/office/powerpoint/2010/main" val="3240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BUTTHEAD</a:t>
            </a:r>
          </a:p>
        </p:txBody>
      </p:sp>
      <p:sp>
        <p:nvSpPr>
          <p:cNvPr id="3" name="TextBox 2">
            <a:extLst>
              <a:ext uri="{FF2B5EF4-FFF2-40B4-BE49-F238E27FC236}">
                <a16:creationId xmlns:a16="http://schemas.microsoft.com/office/drawing/2014/main" id="{C2289220-EE56-9C90-6DDF-964841E99AF5}"/>
              </a:ext>
            </a:extLst>
          </p:cNvPr>
          <p:cNvSpPr txBox="1"/>
          <p:nvPr/>
        </p:nvSpPr>
        <p:spPr>
          <a:xfrm>
            <a:off x="3379855" y="1973661"/>
            <a:ext cx="5650933" cy="523220"/>
          </a:xfrm>
          <a:prstGeom prst="rect">
            <a:avLst/>
          </a:prstGeom>
          <a:noFill/>
        </p:spPr>
        <p:txBody>
          <a:bodyPr wrap="square" rtlCol="0">
            <a:spAutoFit/>
          </a:bodyPr>
          <a:lstStyle/>
          <a:p>
            <a:r>
              <a:rPr lang="en-US" sz="2800" b="1" dirty="0"/>
              <a:t>BUTTHEAD</a:t>
            </a:r>
            <a:r>
              <a:rPr lang="en-US" sz="2800" dirty="0"/>
              <a:t>: n. A STUPID PERSON</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1939407" y="3845854"/>
            <a:ext cx="9710927" cy="1200329"/>
          </a:xfrm>
          <a:prstGeom prst="rect">
            <a:avLst/>
          </a:prstGeom>
          <a:noFill/>
        </p:spPr>
        <p:txBody>
          <a:bodyPr wrap="square" rtlCol="0">
            <a:spAutoFit/>
          </a:bodyPr>
          <a:lstStyle/>
          <a:p>
            <a:r>
              <a:rPr lang="en-US" sz="7200" dirty="0">
                <a:latin typeface="Scramble" panose="020B0603050302020204" pitchFamily="34" charset="0"/>
              </a:rPr>
              <a:t>HEADBUTT</a:t>
            </a:r>
          </a:p>
        </p:txBody>
      </p:sp>
      <p:sp>
        <p:nvSpPr>
          <p:cNvPr id="7" name="TextBox 6">
            <a:extLst>
              <a:ext uri="{FF2B5EF4-FFF2-40B4-BE49-F238E27FC236}">
                <a16:creationId xmlns:a16="http://schemas.microsoft.com/office/drawing/2014/main" id="{B5CCF2E1-557D-0A03-984E-7FBED8168A8B}"/>
              </a:ext>
            </a:extLst>
          </p:cNvPr>
          <p:cNvSpPr txBox="1"/>
          <p:nvPr/>
        </p:nvSpPr>
        <p:spPr>
          <a:xfrm>
            <a:off x="2970115" y="5077049"/>
            <a:ext cx="7506296" cy="954107"/>
          </a:xfrm>
          <a:prstGeom prst="rect">
            <a:avLst/>
          </a:prstGeom>
          <a:noFill/>
        </p:spPr>
        <p:txBody>
          <a:bodyPr wrap="square" rtlCol="0">
            <a:spAutoFit/>
          </a:bodyPr>
          <a:lstStyle/>
          <a:p>
            <a:r>
              <a:rPr lang="en-US" sz="2800" b="1" dirty="0"/>
              <a:t>HEADBUTT</a:t>
            </a:r>
            <a:r>
              <a:rPr lang="en-US" sz="2800" dirty="0"/>
              <a:t>: v. TO STRIKE WITH THE HEAD (HEADBUTTS, HEADBUTTED, HEADBUTTING)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117</a:t>
            </a:fld>
            <a:endParaRPr lang="en-US"/>
          </a:p>
        </p:txBody>
      </p:sp>
      <p:sp>
        <p:nvSpPr>
          <p:cNvPr id="9" name="TextBox 8">
            <a:extLst>
              <a:ext uri="{FF2B5EF4-FFF2-40B4-BE49-F238E27FC236}">
                <a16:creationId xmlns:a16="http://schemas.microsoft.com/office/drawing/2014/main" id="{0435C5EB-2183-6C98-3E40-C7313427ED7F}"/>
              </a:ext>
            </a:extLst>
          </p:cNvPr>
          <p:cNvSpPr txBox="1"/>
          <p:nvPr/>
        </p:nvSpPr>
        <p:spPr>
          <a:xfrm>
            <a:off x="10215154" y="1014158"/>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C79258CA-B78A-EEEE-4539-30394BA4325E}"/>
              </a:ext>
            </a:extLst>
          </p:cNvPr>
          <p:cNvSpPr txBox="1"/>
          <p:nvPr/>
        </p:nvSpPr>
        <p:spPr>
          <a:xfrm>
            <a:off x="10050560" y="4045953"/>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1" name="Picture 10">
            <a:extLst>
              <a:ext uri="{FF2B5EF4-FFF2-40B4-BE49-F238E27FC236}">
                <a16:creationId xmlns:a16="http://schemas.microsoft.com/office/drawing/2014/main" id="{21BF97EB-3446-E1D8-13A7-87626983FB92}"/>
              </a:ext>
            </a:extLst>
          </p:cNvPr>
          <p:cNvPicPr>
            <a:picLocks noChangeAspect="1"/>
          </p:cNvPicPr>
          <p:nvPr/>
        </p:nvPicPr>
        <p:blipFill>
          <a:blip r:embed="rId2"/>
          <a:stretch>
            <a:fillRect/>
          </a:stretch>
        </p:blipFill>
        <p:spPr>
          <a:xfrm>
            <a:off x="-80612" y="128813"/>
            <a:ext cx="2438400" cy="3686175"/>
          </a:xfrm>
          <a:prstGeom prst="rect">
            <a:avLst/>
          </a:prstGeom>
        </p:spPr>
      </p:pic>
      <p:pic>
        <p:nvPicPr>
          <p:cNvPr id="12" name="Picture 11">
            <a:extLst>
              <a:ext uri="{FF2B5EF4-FFF2-40B4-BE49-F238E27FC236}">
                <a16:creationId xmlns:a16="http://schemas.microsoft.com/office/drawing/2014/main" id="{693E14C1-760F-82F5-2143-915DFF5DD6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480" y="5145127"/>
            <a:ext cx="1788308" cy="1555262"/>
          </a:xfrm>
          <a:prstGeom prst="rect">
            <a:avLst/>
          </a:prstGeom>
        </p:spPr>
      </p:pic>
    </p:spTree>
    <p:extLst>
      <p:ext uri="{BB962C8B-B14F-4D97-AF65-F5344CB8AC3E}">
        <p14:creationId xmlns:p14="http://schemas.microsoft.com/office/powerpoint/2010/main" val="48848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G H N O S</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118</a:t>
            </a:fld>
            <a:endParaRPr lang="en-US"/>
          </a:p>
        </p:txBody>
      </p:sp>
    </p:spTree>
    <p:extLst>
      <p:ext uri="{BB962C8B-B14F-4D97-AF65-F5344CB8AC3E}">
        <p14:creationId xmlns:p14="http://schemas.microsoft.com/office/powerpoint/2010/main" val="17640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58409" y="509630"/>
            <a:ext cx="9710927" cy="1200329"/>
          </a:xfrm>
          <a:prstGeom prst="rect">
            <a:avLst/>
          </a:prstGeom>
          <a:noFill/>
        </p:spPr>
        <p:txBody>
          <a:bodyPr wrap="square" rtlCol="0">
            <a:spAutoFit/>
          </a:bodyPr>
          <a:lstStyle/>
          <a:p>
            <a:r>
              <a:rPr lang="en-US" sz="7200" dirty="0">
                <a:latin typeface="Scramble" panose="020B0603050302020204" pitchFamily="34" charset="0"/>
              </a:rPr>
              <a:t>HOGSBANE</a:t>
            </a:r>
          </a:p>
        </p:txBody>
      </p:sp>
      <p:sp>
        <p:nvSpPr>
          <p:cNvPr id="3" name="TextBox 2">
            <a:extLst>
              <a:ext uri="{FF2B5EF4-FFF2-40B4-BE49-F238E27FC236}">
                <a16:creationId xmlns:a16="http://schemas.microsoft.com/office/drawing/2014/main" id="{D5DAF61A-C8A1-906A-7EB0-28C359CE2ECA}"/>
              </a:ext>
            </a:extLst>
          </p:cNvPr>
          <p:cNvSpPr txBox="1"/>
          <p:nvPr/>
        </p:nvSpPr>
        <p:spPr>
          <a:xfrm>
            <a:off x="3384586" y="1790769"/>
            <a:ext cx="7684009" cy="523220"/>
          </a:xfrm>
          <a:prstGeom prst="rect">
            <a:avLst/>
          </a:prstGeom>
          <a:noFill/>
        </p:spPr>
        <p:txBody>
          <a:bodyPr wrap="square" rtlCol="0">
            <a:spAutoFit/>
          </a:bodyPr>
          <a:lstStyle/>
          <a:p>
            <a:r>
              <a:rPr lang="en-US" sz="2800" b="1" dirty="0"/>
              <a:t>HOGSBANE</a:t>
            </a:r>
            <a:r>
              <a:rPr lang="en-US" sz="2800" dirty="0"/>
              <a:t>: n. A NOXIOUS WEED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119</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C0DE0FBF-A80C-0532-8F45-1B98E40855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5086" y="2394799"/>
            <a:ext cx="5617029" cy="4212772"/>
          </a:xfrm>
          <a:prstGeom prst="rect">
            <a:avLst/>
          </a:prstGeom>
        </p:spPr>
      </p:pic>
    </p:spTree>
    <p:extLst>
      <p:ext uri="{BB962C8B-B14F-4D97-AF65-F5344CB8AC3E}">
        <p14:creationId xmlns:p14="http://schemas.microsoft.com/office/powerpoint/2010/main" val="74029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1750B-296A-818F-3011-69DAD6CE54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5456CC2-DCCC-6E44-C589-C9DA499D5AD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G H I </a:t>
            </a:r>
            <a:r>
              <a:rPr lang="en-US" sz="6000" dirty="0" err="1">
                <a:latin typeface="Scramble" panose="020B0603050302020204" pitchFamily="34" charset="0"/>
              </a:rPr>
              <a:t>I</a:t>
            </a:r>
            <a:r>
              <a:rPr lang="en-US" sz="6000" dirty="0">
                <a:latin typeface="Scramble" panose="020B0603050302020204" pitchFamily="34" charset="0"/>
              </a:rPr>
              <a:t> M R T</a:t>
            </a:r>
          </a:p>
        </p:txBody>
      </p:sp>
      <p:sp>
        <p:nvSpPr>
          <p:cNvPr id="3" name="TextBox 2">
            <a:extLst>
              <a:ext uri="{FF2B5EF4-FFF2-40B4-BE49-F238E27FC236}">
                <a16:creationId xmlns:a16="http://schemas.microsoft.com/office/drawing/2014/main" id="{8AC4C845-F8F6-A439-29D9-7428DCCBB29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07269261-E272-C8AE-2790-E147389AB60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D487DA8-FE75-2725-9BBF-0411DE76074B}"/>
              </a:ext>
            </a:extLst>
          </p:cNvPr>
          <p:cNvSpPr>
            <a:spLocks noGrp="1"/>
          </p:cNvSpPr>
          <p:nvPr>
            <p:ph type="sldNum" sz="quarter" idx="12"/>
          </p:nvPr>
        </p:nvSpPr>
        <p:spPr/>
        <p:txBody>
          <a:bodyPr/>
          <a:lstStyle/>
          <a:p>
            <a:fld id="{D18C28E9-28B9-4E21-BC9B-2A738E2F5F22}" type="slidenum">
              <a:rPr lang="en-US" smtClean="0"/>
              <a:t>12</a:t>
            </a:fld>
            <a:endParaRPr lang="en-US"/>
          </a:p>
        </p:txBody>
      </p:sp>
    </p:spTree>
    <p:extLst>
      <p:ext uri="{BB962C8B-B14F-4D97-AF65-F5344CB8AC3E}">
        <p14:creationId xmlns:p14="http://schemas.microsoft.com/office/powerpoint/2010/main" val="18867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H </a:t>
            </a:r>
            <a:r>
              <a:rPr lang="en-US" sz="6000" dirty="0" err="1">
                <a:latin typeface="Scramble" panose="020B0603050302020204" pitchFamily="34" charset="0"/>
              </a:rPr>
              <a:t>H</a:t>
            </a:r>
            <a:r>
              <a:rPr lang="en-US" sz="6000" dirty="0">
                <a:latin typeface="Scramble" panose="020B0603050302020204" pitchFamily="34" charset="0"/>
              </a:rPr>
              <a:t> O R T</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120</a:t>
            </a:fld>
            <a:endParaRPr lang="en-US"/>
          </a:p>
        </p:txBody>
      </p:sp>
    </p:spTree>
    <p:extLst>
      <p:ext uri="{BB962C8B-B14F-4D97-AF65-F5344CB8AC3E}">
        <p14:creationId xmlns:p14="http://schemas.microsoft.com/office/powerpoint/2010/main" val="384010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906AB1A-0C4D-C132-608E-2F7A9B484A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1370" y="2844461"/>
            <a:ext cx="3533503" cy="3533503"/>
          </a:xfrm>
          <a:prstGeom prst="rect">
            <a:avLst/>
          </a:prstGeom>
        </p:spPr>
      </p:pic>
      <p:sp>
        <p:nvSpPr>
          <p:cNvPr id="2" name="TextBox 1">
            <a:extLst>
              <a:ext uri="{FF2B5EF4-FFF2-40B4-BE49-F238E27FC236}">
                <a16:creationId xmlns:a16="http://schemas.microsoft.com/office/drawing/2014/main" id="{EBF9B6C5-55BD-27B6-B1D8-92C51E8EAA59}"/>
              </a:ext>
            </a:extLst>
          </p:cNvPr>
          <p:cNvSpPr txBox="1"/>
          <p:nvPr/>
        </p:nvSpPr>
        <p:spPr>
          <a:xfrm>
            <a:off x="1858409" y="509630"/>
            <a:ext cx="9710927" cy="1200329"/>
          </a:xfrm>
          <a:prstGeom prst="rect">
            <a:avLst/>
          </a:prstGeom>
          <a:noFill/>
        </p:spPr>
        <p:txBody>
          <a:bodyPr wrap="square" rtlCol="0">
            <a:spAutoFit/>
          </a:bodyPr>
          <a:lstStyle/>
          <a:p>
            <a:r>
              <a:rPr lang="en-US" sz="7200" dirty="0">
                <a:latin typeface="Scramble" panose="020B0603050302020204" pitchFamily="34" charset="0"/>
              </a:rPr>
              <a:t>HORCHATA</a:t>
            </a:r>
          </a:p>
        </p:txBody>
      </p:sp>
      <p:sp>
        <p:nvSpPr>
          <p:cNvPr id="3" name="TextBox 2">
            <a:extLst>
              <a:ext uri="{FF2B5EF4-FFF2-40B4-BE49-F238E27FC236}">
                <a16:creationId xmlns:a16="http://schemas.microsoft.com/office/drawing/2014/main" id="{D5DAF61A-C8A1-906A-7EB0-28C359CE2ECA}"/>
              </a:ext>
            </a:extLst>
          </p:cNvPr>
          <p:cNvSpPr txBox="1"/>
          <p:nvPr/>
        </p:nvSpPr>
        <p:spPr>
          <a:xfrm>
            <a:off x="2505021" y="1808187"/>
            <a:ext cx="7684009" cy="523220"/>
          </a:xfrm>
          <a:prstGeom prst="rect">
            <a:avLst/>
          </a:prstGeom>
          <a:noFill/>
        </p:spPr>
        <p:txBody>
          <a:bodyPr wrap="square" rtlCol="0">
            <a:spAutoFit/>
          </a:bodyPr>
          <a:lstStyle/>
          <a:p>
            <a:r>
              <a:rPr lang="en-US" sz="2800" b="1" dirty="0"/>
              <a:t>HORCHATA</a:t>
            </a:r>
            <a:r>
              <a:rPr lang="en-US" sz="2800" dirty="0"/>
              <a:t>: n. A DRINK MADE FROM RICE MILK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121</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EE853198-9976-C3FE-DD8D-E090C364810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023" b="96377" l="0" r="100000">
                        <a14:foregroundMark x1="46040" y1="8023" x2="44430" y2="56936"/>
                        <a14:foregroundMark x1="51275" y1="96377" x2="53960" y2="65217"/>
                        <a14:foregroundMark x1="53960" y1="65217" x2="53960" y2="65217"/>
                      </a14:backgroundRemoval>
                    </a14:imgEffect>
                  </a14:imgLayer>
                </a14:imgProps>
              </a:ext>
              <a:ext uri="{28A0092B-C50C-407E-A947-70E740481C1C}">
                <a14:useLocalDpi xmlns:a14="http://schemas.microsoft.com/office/drawing/2010/main"/>
              </a:ext>
            </a:extLst>
          </a:blip>
          <a:srcRect/>
          <a:stretch/>
        </p:blipFill>
        <p:spPr>
          <a:xfrm>
            <a:off x="3172097" y="2321241"/>
            <a:ext cx="1626325" cy="4217671"/>
          </a:xfrm>
          <a:prstGeom prst="rect">
            <a:avLst/>
          </a:prstGeom>
        </p:spPr>
      </p:pic>
    </p:spTree>
    <p:extLst>
      <p:ext uri="{BB962C8B-B14F-4D97-AF65-F5344CB8AC3E}">
        <p14:creationId xmlns:p14="http://schemas.microsoft.com/office/powerpoint/2010/main" val="13405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I </a:t>
            </a:r>
            <a:r>
              <a:rPr lang="en-US" sz="6000" dirty="0" err="1">
                <a:latin typeface="Scramble" panose="020B0603050302020204" pitchFamily="34" charset="0"/>
              </a:rPr>
              <a:t>I</a:t>
            </a:r>
            <a:r>
              <a:rPr lang="en-US" sz="6000" dirty="0">
                <a:latin typeface="Scramble" panose="020B0603050302020204" pitchFamily="34" charset="0"/>
              </a:rPr>
              <a:t> </a:t>
            </a:r>
            <a:r>
              <a:rPr lang="en-US" sz="6000" dirty="0" err="1">
                <a:latin typeface="Scramble" panose="020B0603050302020204" pitchFamily="34" charset="0"/>
              </a:rPr>
              <a:t>I</a:t>
            </a:r>
            <a:r>
              <a:rPr lang="en-US" sz="6000" dirty="0">
                <a:latin typeface="Scramble" panose="020B0603050302020204" pitchFamily="34" charset="0"/>
              </a:rPr>
              <a:t> R S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122</a:t>
            </a:fld>
            <a:endParaRPr lang="en-US"/>
          </a:p>
        </p:txBody>
      </p:sp>
    </p:spTree>
    <p:extLst>
      <p:ext uri="{BB962C8B-B14F-4D97-AF65-F5344CB8AC3E}">
        <p14:creationId xmlns:p14="http://schemas.microsoft.com/office/powerpoint/2010/main" val="23040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IRITIDES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123</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436333" y="1825749"/>
            <a:ext cx="8354662" cy="1384995"/>
          </a:xfrm>
          <a:prstGeom prst="rect">
            <a:avLst/>
          </a:prstGeom>
          <a:noFill/>
        </p:spPr>
        <p:txBody>
          <a:bodyPr wrap="square" rtlCol="0">
            <a:spAutoFit/>
          </a:bodyPr>
          <a:lstStyle/>
          <a:p>
            <a:r>
              <a:rPr lang="en-US" sz="2800" b="1" dirty="0"/>
              <a:t>	      IRITIDES</a:t>
            </a:r>
            <a:r>
              <a:rPr lang="en-US" sz="2800" dirty="0"/>
              <a:t>: </a:t>
            </a:r>
            <a:r>
              <a:rPr lang="en-US" sz="2800" dirty="0" err="1"/>
              <a:t>add’l</a:t>
            </a:r>
            <a:r>
              <a:rPr lang="en-US" sz="2800" dirty="0"/>
              <a:t> NWL23 pl. of </a:t>
            </a:r>
            <a:r>
              <a:rPr lang="en-US" sz="2800" u="sng" dirty="0"/>
              <a:t>IRITIS</a:t>
            </a:r>
            <a:r>
              <a:rPr lang="en-US" sz="2800" dirty="0"/>
              <a:t>, AN     	INFLAMMATION OF THE IRIS (also pl. IRITISES)	</a:t>
            </a:r>
          </a:p>
        </p:txBody>
      </p:sp>
      <p:pic>
        <p:nvPicPr>
          <p:cNvPr id="4" name="Picture 3">
            <a:extLst>
              <a:ext uri="{FF2B5EF4-FFF2-40B4-BE49-F238E27FC236}">
                <a16:creationId xmlns:a16="http://schemas.microsoft.com/office/drawing/2014/main" id="{B61F1DF8-C672-C430-55F8-22700F663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0277" y="3037044"/>
            <a:ext cx="4726775" cy="3150396"/>
          </a:xfrm>
          <a:prstGeom prst="rect">
            <a:avLst/>
          </a:prstGeom>
        </p:spPr>
      </p:pic>
    </p:spTree>
    <p:extLst>
      <p:ext uri="{BB962C8B-B14F-4D97-AF65-F5344CB8AC3E}">
        <p14:creationId xmlns:p14="http://schemas.microsoft.com/office/powerpoint/2010/main" val="36936707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a:t>
            </a:r>
            <a:r>
              <a:rPr lang="en-US" sz="6000" dirty="0" err="1">
                <a:latin typeface="Scramble" panose="020B0603050302020204" pitchFamily="34" charset="0"/>
              </a:rPr>
              <a:t>I</a:t>
            </a:r>
            <a:r>
              <a:rPr lang="en-US" sz="6000" dirty="0">
                <a:latin typeface="Scramble" panose="020B0603050302020204" pitchFamily="34" charset="0"/>
              </a:rPr>
              <a:t> J S T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124</a:t>
            </a:fld>
            <a:endParaRPr lang="en-US"/>
          </a:p>
        </p:txBody>
      </p:sp>
    </p:spTree>
    <p:extLst>
      <p:ext uri="{BB962C8B-B14F-4D97-AF65-F5344CB8AC3E}">
        <p14:creationId xmlns:p14="http://schemas.microsoft.com/office/powerpoint/2010/main" val="18381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JUICIEST</a:t>
            </a:r>
          </a:p>
        </p:txBody>
      </p:sp>
      <p:sp>
        <p:nvSpPr>
          <p:cNvPr id="3" name="TextBox 2">
            <a:extLst>
              <a:ext uri="{FF2B5EF4-FFF2-40B4-BE49-F238E27FC236}">
                <a16:creationId xmlns:a16="http://schemas.microsoft.com/office/drawing/2014/main" id="{C2289220-EE56-9C90-6DDF-964841E99AF5}"/>
              </a:ext>
            </a:extLst>
          </p:cNvPr>
          <p:cNvSpPr txBox="1"/>
          <p:nvPr/>
        </p:nvSpPr>
        <p:spPr>
          <a:xfrm>
            <a:off x="2360951" y="2028476"/>
            <a:ext cx="8351459" cy="523220"/>
          </a:xfrm>
          <a:prstGeom prst="rect">
            <a:avLst/>
          </a:prstGeom>
          <a:noFill/>
        </p:spPr>
        <p:txBody>
          <a:bodyPr wrap="square" rtlCol="0">
            <a:spAutoFit/>
          </a:bodyPr>
          <a:lstStyle/>
          <a:p>
            <a:r>
              <a:rPr lang="en-US" sz="2800" b="1" dirty="0"/>
              <a:t>JUICIEST</a:t>
            </a:r>
            <a:r>
              <a:rPr lang="en-US" sz="2800" dirty="0"/>
              <a:t>: adj. MOST JUICY, FULL OF JUICE (JUICIER)</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JESUITIC </a:t>
            </a:r>
          </a:p>
        </p:txBody>
      </p:sp>
      <p:sp>
        <p:nvSpPr>
          <p:cNvPr id="7" name="TextBox 6">
            <a:extLst>
              <a:ext uri="{FF2B5EF4-FFF2-40B4-BE49-F238E27FC236}">
                <a16:creationId xmlns:a16="http://schemas.microsoft.com/office/drawing/2014/main" id="{B5CCF2E1-557D-0A03-984E-7FBED8168A8B}"/>
              </a:ext>
            </a:extLst>
          </p:cNvPr>
          <p:cNvSpPr txBox="1"/>
          <p:nvPr/>
        </p:nvSpPr>
        <p:spPr>
          <a:xfrm>
            <a:off x="3341533" y="4994504"/>
            <a:ext cx="7506296" cy="523220"/>
          </a:xfrm>
          <a:prstGeom prst="rect">
            <a:avLst/>
          </a:prstGeom>
          <a:noFill/>
        </p:spPr>
        <p:txBody>
          <a:bodyPr wrap="square" rtlCol="0">
            <a:spAutoFit/>
          </a:bodyPr>
          <a:lstStyle/>
          <a:p>
            <a:r>
              <a:rPr lang="en-US" sz="2800" b="1" dirty="0"/>
              <a:t>JESUITIC</a:t>
            </a:r>
            <a:r>
              <a:rPr lang="en-US" sz="2800" dirty="0"/>
              <a:t>: adj. PERTAINING TO A JESUIT</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125</a:t>
            </a:fld>
            <a:endParaRPr lang="en-US"/>
          </a:p>
        </p:txBody>
      </p:sp>
      <p:pic>
        <p:nvPicPr>
          <p:cNvPr id="13" name="Picture 12">
            <a:extLst>
              <a:ext uri="{FF2B5EF4-FFF2-40B4-BE49-F238E27FC236}">
                <a16:creationId xmlns:a16="http://schemas.microsoft.com/office/drawing/2014/main" id="{D560E19F-2274-E242-0D06-D80D5C73AD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9192" y="918559"/>
            <a:ext cx="1527402" cy="1016417"/>
          </a:xfrm>
          <a:prstGeom prst="rect">
            <a:avLst/>
          </a:prstGeom>
        </p:spPr>
      </p:pic>
      <p:pic>
        <p:nvPicPr>
          <p:cNvPr id="14" name="Picture 13">
            <a:extLst>
              <a:ext uri="{FF2B5EF4-FFF2-40B4-BE49-F238E27FC236}">
                <a16:creationId xmlns:a16="http://schemas.microsoft.com/office/drawing/2014/main" id="{37BE0CC7-1C42-47F0-009E-5344A450FD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837" y="3311068"/>
            <a:ext cx="2218563" cy="3429000"/>
          </a:xfrm>
          <a:prstGeom prst="rect">
            <a:avLst/>
          </a:prstGeom>
        </p:spPr>
      </p:pic>
      <p:sp>
        <p:nvSpPr>
          <p:cNvPr id="11" name="TextBox 10">
            <a:extLst>
              <a:ext uri="{FF2B5EF4-FFF2-40B4-BE49-F238E27FC236}">
                <a16:creationId xmlns:a16="http://schemas.microsoft.com/office/drawing/2014/main" id="{ED3BC9FC-A60E-8BB0-900F-36A79170BB2A}"/>
              </a:ext>
            </a:extLst>
          </p:cNvPr>
          <p:cNvSpPr txBox="1"/>
          <p:nvPr/>
        </p:nvSpPr>
        <p:spPr>
          <a:xfrm>
            <a:off x="3206114" y="6172338"/>
            <a:ext cx="7506296" cy="523220"/>
          </a:xfrm>
          <a:prstGeom prst="rect">
            <a:avLst/>
          </a:prstGeom>
          <a:noFill/>
        </p:spPr>
        <p:txBody>
          <a:bodyPr wrap="square" rtlCol="0">
            <a:spAutoFit/>
          </a:bodyPr>
          <a:lstStyle/>
          <a:p>
            <a:r>
              <a:rPr lang="en-US" sz="2800" dirty="0"/>
              <a:t>Also JESUITICAL, JESUITICALLY, JESUITISM/S</a:t>
            </a:r>
          </a:p>
        </p:txBody>
      </p:sp>
    </p:spTree>
    <p:extLst>
      <p:ext uri="{BB962C8B-B14F-4D97-AF65-F5344CB8AC3E}">
        <p14:creationId xmlns:p14="http://schemas.microsoft.com/office/powerpoint/2010/main" val="320203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I J R S T U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126</a:t>
            </a:fld>
            <a:endParaRPr lang="en-US"/>
          </a:p>
        </p:txBody>
      </p:sp>
    </p:spTree>
    <p:extLst>
      <p:ext uri="{BB962C8B-B14F-4D97-AF65-F5344CB8AC3E}">
        <p14:creationId xmlns:p14="http://schemas.microsoft.com/office/powerpoint/2010/main" val="18687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JESUITRY</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127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897162" y="1747415"/>
            <a:ext cx="8992471" cy="523220"/>
          </a:xfrm>
          <a:prstGeom prst="rect">
            <a:avLst/>
          </a:prstGeom>
          <a:noFill/>
        </p:spPr>
        <p:txBody>
          <a:bodyPr wrap="square" rtlCol="0">
            <a:spAutoFit/>
          </a:bodyPr>
          <a:lstStyle/>
          <a:p>
            <a:r>
              <a:rPr lang="en-US" sz="2800" b="1" dirty="0"/>
              <a:t>JESUITRY</a:t>
            </a:r>
            <a:r>
              <a:rPr lang="en-US" sz="2800" dirty="0"/>
              <a:t>: THE STATE OF BEING A JESUIT (pl. JESUITRIES)	</a:t>
            </a:r>
          </a:p>
        </p:txBody>
      </p:sp>
      <p:pic>
        <p:nvPicPr>
          <p:cNvPr id="3" name="Picture 2">
            <a:extLst>
              <a:ext uri="{FF2B5EF4-FFF2-40B4-BE49-F238E27FC236}">
                <a16:creationId xmlns:a16="http://schemas.microsoft.com/office/drawing/2014/main" id="{EEFB187E-DB76-1E35-3189-7CAB5F3E55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9944" y="2322884"/>
            <a:ext cx="6410542" cy="4169356"/>
          </a:xfrm>
          <a:prstGeom prst="rect">
            <a:avLst/>
          </a:prstGeom>
        </p:spPr>
      </p:pic>
    </p:spTree>
    <p:extLst>
      <p:ext uri="{BB962C8B-B14F-4D97-AF65-F5344CB8AC3E}">
        <p14:creationId xmlns:p14="http://schemas.microsoft.com/office/powerpoint/2010/main" val="27291311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E F K S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128</a:t>
            </a:fld>
            <a:endParaRPr lang="en-US"/>
          </a:p>
        </p:txBody>
      </p:sp>
    </p:spTree>
    <p:extLst>
      <p:ext uri="{BB962C8B-B14F-4D97-AF65-F5344CB8AC3E}">
        <p14:creationId xmlns:p14="http://schemas.microsoft.com/office/powerpoint/2010/main" val="249758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KAYFABES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129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466827" y="1817714"/>
            <a:ext cx="8992471" cy="954107"/>
          </a:xfrm>
          <a:prstGeom prst="rect">
            <a:avLst/>
          </a:prstGeom>
          <a:noFill/>
        </p:spPr>
        <p:txBody>
          <a:bodyPr wrap="square" rtlCol="0">
            <a:spAutoFit/>
          </a:bodyPr>
          <a:lstStyle/>
          <a:p>
            <a:r>
              <a:rPr lang="en-US" sz="2800" b="1" dirty="0"/>
              <a:t>KAYFABES</a:t>
            </a:r>
            <a:r>
              <a:rPr lang="en-US" sz="2800" dirty="0"/>
              <a:t>: NWL23 pl. of new word </a:t>
            </a:r>
            <a:r>
              <a:rPr lang="en-US" sz="2800" u="sng" dirty="0"/>
              <a:t>KAYFABE</a:t>
            </a:r>
            <a:r>
              <a:rPr lang="en-US" sz="2800" dirty="0"/>
              <a:t>, </a:t>
            </a:r>
          </a:p>
          <a:p>
            <a:r>
              <a:rPr lang="en-US" sz="2800" dirty="0"/>
              <a:t>A COLLECTIVE PRETENSE OF SINCERITY	</a:t>
            </a:r>
          </a:p>
        </p:txBody>
      </p:sp>
      <p:sp>
        <p:nvSpPr>
          <p:cNvPr id="4" name="TextBox 3">
            <a:extLst>
              <a:ext uri="{FF2B5EF4-FFF2-40B4-BE49-F238E27FC236}">
                <a16:creationId xmlns:a16="http://schemas.microsoft.com/office/drawing/2014/main" id="{FF06D4F6-2F41-2F6F-73CA-42D91EE954C4}"/>
              </a:ext>
            </a:extLst>
          </p:cNvPr>
          <p:cNvSpPr txBox="1"/>
          <p:nvPr/>
        </p:nvSpPr>
        <p:spPr>
          <a:xfrm>
            <a:off x="1900210" y="6075144"/>
            <a:ext cx="7833549" cy="646331"/>
          </a:xfrm>
          <a:prstGeom prst="rect">
            <a:avLst/>
          </a:prstGeom>
          <a:noFill/>
        </p:spPr>
        <p:txBody>
          <a:bodyPr wrap="square" rtlCol="0">
            <a:spAutoFit/>
          </a:bodyPr>
          <a:lstStyle/>
          <a:p>
            <a:r>
              <a:rPr lang="en-US" dirty="0"/>
              <a:t>PROFESSIONAL WRESTLING COULD INCLUDE SEVERAL EXAMPLES OF </a:t>
            </a:r>
            <a:r>
              <a:rPr lang="en-US" b="1" u="sng" dirty="0"/>
              <a:t>KAYFABES</a:t>
            </a:r>
            <a:r>
              <a:rPr lang="en-US" dirty="0"/>
              <a:t>, WITH THE PRETENSE THAT THE ACTION, RIVALRIES, ETC. ARE AUTHENTIC</a:t>
            </a:r>
          </a:p>
        </p:txBody>
      </p:sp>
      <p:pic>
        <p:nvPicPr>
          <p:cNvPr id="5" name="Picture 4">
            <a:extLst>
              <a:ext uri="{FF2B5EF4-FFF2-40B4-BE49-F238E27FC236}">
                <a16:creationId xmlns:a16="http://schemas.microsoft.com/office/drawing/2014/main" id="{8B73B86B-236A-A841-E32D-92E2E4E556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511" y="2889316"/>
            <a:ext cx="4410697" cy="2998208"/>
          </a:xfrm>
          <a:prstGeom prst="rect">
            <a:avLst/>
          </a:prstGeom>
        </p:spPr>
      </p:pic>
    </p:spTree>
    <p:extLst>
      <p:ext uri="{BB962C8B-B14F-4D97-AF65-F5344CB8AC3E}">
        <p14:creationId xmlns:p14="http://schemas.microsoft.com/office/powerpoint/2010/main" val="2431398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8B76-A5C1-9602-E98A-5DD1D5C4B7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97FD98-5BBD-E333-B75D-609C125BACE6}"/>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AMIRIGHT</a:t>
            </a:r>
          </a:p>
        </p:txBody>
      </p:sp>
      <p:sp>
        <p:nvSpPr>
          <p:cNvPr id="3" name="TextBox 2">
            <a:extLst>
              <a:ext uri="{FF2B5EF4-FFF2-40B4-BE49-F238E27FC236}">
                <a16:creationId xmlns:a16="http://schemas.microsoft.com/office/drawing/2014/main" id="{1C2F7681-93B9-6D10-4405-58C9C1D1D6C3}"/>
              </a:ext>
            </a:extLst>
          </p:cNvPr>
          <p:cNvSpPr txBox="1"/>
          <p:nvPr/>
        </p:nvSpPr>
        <p:spPr>
          <a:xfrm>
            <a:off x="2749406" y="2267131"/>
            <a:ext cx="7440494" cy="523220"/>
          </a:xfrm>
          <a:prstGeom prst="rect">
            <a:avLst/>
          </a:prstGeom>
          <a:noFill/>
        </p:spPr>
        <p:txBody>
          <a:bodyPr wrap="square" rtlCol="0">
            <a:spAutoFit/>
          </a:bodyPr>
          <a:lstStyle/>
          <a:p>
            <a:r>
              <a:rPr lang="en-US" sz="2800" b="1" dirty="0"/>
              <a:t>AMIRIGHT</a:t>
            </a:r>
            <a:r>
              <a:rPr lang="en-US" sz="2800" dirty="0"/>
              <a:t>: interj. “AM I RIGHT?”  (also AMIRITE)</a:t>
            </a:r>
          </a:p>
        </p:txBody>
      </p:sp>
      <p:pic>
        <p:nvPicPr>
          <p:cNvPr id="4" name="Picture 3">
            <a:extLst>
              <a:ext uri="{FF2B5EF4-FFF2-40B4-BE49-F238E27FC236}">
                <a16:creationId xmlns:a16="http://schemas.microsoft.com/office/drawing/2014/main" id="{FA1A3E29-652A-02A3-8429-A970424691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7274" y="2996554"/>
            <a:ext cx="3510534" cy="3510534"/>
          </a:xfrm>
          <a:prstGeom prst="rect">
            <a:avLst/>
          </a:prstGeom>
        </p:spPr>
      </p:pic>
      <p:sp>
        <p:nvSpPr>
          <p:cNvPr id="5" name="Slide Number Placeholder 4">
            <a:extLst>
              <a:ext uri="{FF2B5EF4-FFF2-40B4-BE49-F238E27FC236}">
                <a16:creationId xmlns:a16="http://schemas.microsoft.com/office/drawing/2014/main" id="{A15EDE7F-6955-48E9-F8CC-7535E95DC748}"/>
              </a:ext>
            </a:extLst>
          </p:cNvPr>
          <p:cNvSpPr>
            <a:spLocks noGrp="1"/>
          </p:cNvSpPr>
          <p:nvPr>
            <p:ph type="sldNum" sz="quarter" idx="12"/>
          </p:nvPr>
        </p:nvSpPr>
        <p:spPr/>
        <p:txBody>
          <a:bodyPr/>
          <a:lstStyle/>
          <a:p>
            <a:fld id="{D18C28E9-28B9-4E21-BC9B-2A738E2F5F22}" type="slidenum">
              <a:rPr lang="en-US" smtClean="0"/>
              <a:t>13</a:t>
            </a:fld>
            <a:endParaRPr lang="en-US"/>
          </a:p>
        </p:txBody>
      </p:sp>
    </p:spTree>
    <p:extLst>
      <p:ext uri="{BB962C8B-B14F-4D97-AF65-F5344CB8AC3E}">
        <p14:creationId xmlns:p14="http://schemas.microsoft.com/office/powerpoint/2010/main" val="30710101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C H K M O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130</a:t>
            </a:fld>
            <a:endParaRPr lang="en-US"/>
          </a:p>
        </p:txBody>
      </p:sp>
    </p:spTree>
    <p:extLst>
      <p:ext uri="{BB962C8B-B14F-4D97-AF65-F5344CB8AC3E}">
        <p14:creationId xmlns:p14="http://schemas.microsoft.com/office/powerpoint/2010/main" val="29599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KOMBUCHA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06781" y="1724754"/>
            <a:ext cx="7297783" cy="523220"/>
          </a:xfrm>
          <a:prstGeom prst="rect">
            <a:avLst/>
          </a:prstGeom>
          <a:noFill/>
        </p:spPr>
        <p:txBody>
          <a:bodyPr wrap="square" rtlCol="0">
            <a:spAutoFit/>
          </a:bodyPr>
          <a:lstStyle/>
          <a:p>
            <a:r>
              <a:rPr lang="en-US" sz="2800" b="1" dirty="0"/>
              <a:t>KOMBUCHA</a:t>
            </a:r>
            <a:r>
              <a:rPr lang="en-US" sz="2800" dirty="0"/>
              <a:t>: FERMENTED BLACK TEA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BB84CA63-DF63-0489-7F11-DABC512CA7CC}"/>
              </a:ext>
            </a:extLst>
          </p:cNvPr>
          <p:cNvPicPr>
            <a:picLocks noChangeAspect="1"/>
          </p:cNvPicPr>
          <p:nvPr/>
        </p:nvPicPr>
        <p:blipFill>
          <a:blip r:embed="rId2"/>
          <a:stretch>
            <a:fillRect/>
          </a:stretch>
        </p:blipFill>
        <p:spPr>
          <a:xfrm rot="19777933">
            <a:off x="2865080" y="2965833"/>
            <a:ext cx="4949267" cy="3167531"/>
          </a:xfrm>
          <a:prstGeom prst="rect">
            <a:avLst/>
          </a:prstGeom>
        </p:spPr>
      </p:pic>
      <p:pic>
        <p:nvPicPr>
          <p:cNvPr id="3" name="Picture 2">
            <a:extLst>
              <a:ext uri="{FF2B5EF4-FFF2-40B4-BE49-F238E27FC236}">
                <a16:creationId xmlns:a16="http://schemas.microsoft.com/office/drawing/2014/main" id="{112581C2-BBB0-BBC4-05AF-7AEF1303BC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0" b="97971" l="7534" r="95205">
                        <a14:foregroundMark x1="47260" y1="1449" x2="47260" y2="21739"/>
                        <a14:foregroundMark x1="8219" y1="26377" x2="4795" y2="87246"/>
                        <a14:foregroundMark x1="4795" y1="87246" x2="24658" y2="91884"/>
                        <a14:foregroundMark x1="24658" y1="91884" x2="48630" y2="93333"/>
                        <a14:foregroundMark x1="48630" y1="93333" x2="67123" y2="93333"/>
                        <a14:foregroundMark x1="67123" y1="93333" x2="89726" y2="87246"/>
                        <a14:foregroundMark x1="89726" y1="87246" x2="99315" y2="74203"/>
                        <a14:foregroundMark x1="99315" y1="74203" x2="96575" y2="36812"/>
                        <a14:foregroundMark x1="96575" y1="36812" x2="64384" y2="19420"/>
                        <a14:foregroundMark x1="45205" y1="8986" x2="13014" y2="34493"/>
                        <a14:foregroundMark x1="13014" y1="34493" x2="10274" y2="35362"/>
                        <a14:foregroundMark x1="40411" y1="2609" x2="63699" y2="3188"/>
                        <a14:foregroundMark x1="52740" y1="96522" x2="56849" y2="83478"/>
                        <a14:foregroundMark x1="56849" y1="83478" x2="56849" y2="82899"/>
                        <a14:foregroundMark x1="47945" y1="97971" x2="50685" y2="86667"/>
                        <a14:foregroundMark x1="10274" y1="94493" x2="56164" y2="97391"/>
                        <a14:foregroundMark x1="56164" y1="97391" x2="92466" y2="92464"/>
                        <a14:foregroundMark x1="47945" y1="28696" x2="49315" y2="47246"/>
                        <a14:foregroundMark x1="47260" y1="34783" x2="62329" y2="36812"/>
                      </a14:backgroundRemoval>
                    </a14:imgEffect>
                  </a14:imgLayer>
                </a14:imgProps>
              </a:ext>
            </a:extLst>
          </a:blip>
          <a:stretch>
            <a:fillRect/>
          </a:stretch>
        </p:blipFill>
        <p:spPr>
          <a:xfrm>
            <a:off x="4583430" y="2611295"/>
            <a:ext cx="1512570" cy="3574224"/>
          </a:xfrm>
          <a:prstGeom prst="rect">
            <a:avLst/>
          </a:prstGeom>
        </p:spPr>
      </p:pic>
    </p:spTree>
    <p:extLst>
      <p:ext uri="{BB962C8B-B14F-4D97-AF65-F5344CB8AC3E}">
        <p14:creationId xmlns:p14="http://schemas.microsoft.com/office/powerpoint/2010/main" val="30020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D E L N R</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132</a:t>
            </a:fld>
            <a:endParaRPr lang="en-US"/>
          </a:p>
        </p:txBody>
      </p:sp>
    </p:spTree>
    <p:extLst>
      <p:ext uri="{BB962C8B-B14F-4D97-AF65-F5344CB8AC3E}">
        <p14:creationId xmlns:p14="http://schemas.microsoft.com/office/powerpoint/2010/main" val="21373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CALENDAR</a:t>
            </a:r>
          </a:p>
        </p:txBody>
      </p:sp>
      <p:sp>
        <p:nvSpPr>
          <p:cNvPr id="3" name="TextBox 2">
            <a:extLst>
              <a:ext uri="{FF2B5EF4-FFF2-40B4-BE49-F238E27FC236}">
                <a16:creationId xmlns:a16="http://schemas.microsoft.com/office/drawing/2014/main" id="{C2289220-EE56-9C90-6DDF-964841E99AF5}"/>
              </a:ext>
            </a:extLst>
          </p:cNvPr>
          <p:cNvSpPr txBox="1"/>
          <p:nvPr/>
        </p:nvSpPr>
        <p:spPr>
          <a:xfrm>
            <a:off x="1620287" y="2002026"/>
            <a:ext cx="9626833" cy="523220"/>
          </a:xfrm>
          <a:prstGeom prst="rect">
            <a:avLst/>
          </a:prstGeom>
          <a:noFill/>
        </p:spPr>
        <p:txBody>
          <a:bodyPr wrap="square" rtlCol="0">
            <a:spAutoFit/>
          </a:bodyPr>
          <a:lstStyle/>
          <a:p>
            <a:r>
              <a:rPr lang="en-US" sz="2800" b="1" dirty="0"/>
              <a:t>CALENDAR</a:t>
            </a:r>
            <a:r>
              <a:rPr lang="en-US" sz="2800" dirty="0"/>
              <a:t>: v. (!) TO SCHEDULE (CALENDARED, CALENDARING)</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LANDRACE </a:t>
            </a:r>
          </a:p>
        </p:txBody>
      </p:sp>
      <p:sp>
        <p:nvSpPr>
          <p:cNvPr id="7" name="TextBox 6">
            <a:extLst>
              <a:ext uri="{FF2B5EF4-FFF2-40B4-BE49-F238E27FC236}">
                <a16:creationId xmlns:a16="http://schemas.microsoft.com/office/drawing/2014/main" id="{B5CCF2E1-557D-0A03-984E-7FBED8168A8B}"/>
              </a:ext>
            </a:extLst>
          </p:cNvPr>
          <p:cNvSpPr txBox="1"/>
          <p:nvPr/>
        </p:nvSpPr>
        <p:spPr>
          <a:xfrm>
            <a:off x="0" y="5010032"/>
            <a:ext cx="12390120" cy="523220"/>
          </a:xfrm>
          <a:prstGeom prst="rect">
            <a:avLst/>
          </a:prstGeom>
          <a:noFill/>
        </p:spPr>
        <p:txBody>
          <a:bodyPr wrap="square" rtlCol="0">
            <a:spAutoFit/>
          </a:bodyPr>
          <a:lstStyle/>
          <a:p>
            <a:r>
              <a:rPr lang="en-US" sz="2800" b="1" dirty="0"/>
              <a:t>LANDRACE</a:t>
            </a:r>
            <a:r>
              <a:rPr lang="en-US" sz="2800" dirty="0"/>
              <a:t>: n. A LOCALLY TRADITIONALLY BRED VARIETY OF PLANT OR ANIMAL</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133</a:t>
            </a:fld>
            <a:endParaRPr lang="en-US"/>
          </a:p>
        </p:txBody>
      </p:sp>
      <p:sp>
        <p:nvSpPr>
          <p:cNvPr id="10" name="TextBox 9">
            <a:extLst>
              <a:ext uri="{FF2B5EF4-FFF2-40B4-BE49-F238E27FC236}">
                <a16:creationId xmlns:a16="http://schemas.microsoft.com/office/drawing/2014/main" id="{C79258CA-B78A-EEEE-4539-30394BA4325E}"/>
              </a:ext>
            </a:extLst>
          </p:cNvPr>
          <p:cNvSpPr txBox="1"/>
          <p:nvPr/>
        </p:nvSpPr>
        <p:spPr>
          <a:xfrm>
            <a:off x="10516904" y="4045953"/>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               </a:t>
            </a:r>
          </a:p>
        </p:txBody>
      </p:sp>
      <p:sp>
        <p:nvSpPr>
          <p:cNvPr id="9" name="TextBox 8">
            <a:extLst>
              <a:ext uri="{FF2B5EF4-FFF2-40B4-BE49-F238E27FC236}">
                <a16:creationId xmlns:a16="http://schemas.microsoft.com/office/drawing/2014/main" id="{CDD8FD85-2D50-F83C-FDF0-8FC9E79E1DDE}"/>
              </a:ext>
            </a:extLst>
          </p:cNvPr>
          <p:cNvSpPr txBox="1"/>
          <p:nvPr/>
        </p:nvSpPr>
        <p:spPr>
          <a:xfrm>
            <a:off x="10560882" y="1024061"/>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               </a:t>
            </a:r>
          </a:p>
        </p:txBody>
      </p:sp>
      <p:pic>
        <p:nvPicPr>
          <p:cNvPr id="11" name="Picture 10">
            <a:extLst>
              <a:ext uri="{FF2B5EF4-FFF2-40B4-BE49-F238E27FC236}">
                <a16:creationId xmlns:a16="http://schemas.microsoft.com/office/drawing/2014/main" id="{65731C75-9F82-0DCC-BF03-8C1073BCA6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7524" y="5549379"/>
            <a:ext cx="2426208" cy="1208252"/>
          </a:xfrm>
          <a:prstGeom prst="rect">
            <a:avLst/>
          </a:prstGeom>
        </p:spPr>
      </p:pic>
      <p:pic>
        <p:nvPicPr>
          <p:cNvPr id="12" name="Picture 11">
            <a:extLst>
              <a:ext uri="{FF2B5EF4-FFF2-40B4-BE49-F238E27FC236}">
                <a16:creationId xmlns:a16="http://schemas.microsoft.com/office/drawing/2014/main" id="{61799828-8CDC-EBB2-EA25-3FA5840DA2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732" y="146238"/>
            <a:ext cx="2138725" cy="1426530"/>
          </a:xfrm>
          <a:prstGeom prst="rect">
            <a:avLst/>
          </a:prstGeom>
        </p:spPr>
      </p:pic>
    </p:spTree>
    <p:extLst>
      <p:ext uri="{BB962C8B-B14F-4D97-AF65-F5344CB8AC3E}">
        <p14:creationId xmlns:p14="http://schemas.microsoft.com/office/powerpoint/2010/main" val="19559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L P S </a:t>
            </a:r>
            <a:r>
              <a:rPr lang="en-US" sz="6000" dirty="0" err="1">
                <a:latin typeface="Scramble" panose="020B0603050302020204" pitchFamily="34" charset="0"/>
              </a:rPr>
              <a:t>S</a:t>
            </a:r>
            <a:r>
              <a:rPr lang="en-US" sz="6000" dirty="0">
                <a:latin typeface="Scramble" panose="020B0603050302020204" pitchFamily="34" charset="0"/>
              </a:rPr>
              <a:t>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134</a:t>
            </a:fld>
            <a:endParaRPr lang="en-US"/>
          </a:p>
        </p:txBody>
      </p:sp>
    </p:spTree>
    <p:extLst>
      <p:ext uri="{BB962C8B-B14F-4D97-AF65-F5344CB8AC3E}">
        <p14:creationId xmlns:p14="http://schemas.microsoft.com/office/powerpoint/2010/main" val="34328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LAPSUSES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766713" y="1747415"/>
            <a:ext cx="7297783" cy="954107"/>
          </a:xfrm>
          <a:prstGeom prst="rect">
            <a:avLst/>
          </a:prstGeom>
          <a:noFill/>
        </p:spPr>
        <p:txBody>
          <a:bodyPr wrap="square" rtlCol="0">
            <a:spAutoFit/>
          </a:bodyPr>
          <a:lstStyle/>
          <a:p>
            <a:r>
              <a:rPr lang="en-US" sz="2800" b="1" dirty="0"/>
              <a:t>LAPSUSES</a:t>
            </a:r>
            <a:r>
              <a:rPr lang="en-US" sz="2800" dirty="0"/>
              <a:t>: NWL23 pl. of </a:t>
            </a:r>
            <a:r>
              <a:rPr lang="en-US" sz="2800" u="sng" dirty="0"/>
              <a:t>LAPSUS</a:t>
            </a:r>
            <a:r>
              <a:rPr lang="en-US" sz="2800" dirty="0"/>
              <a:t>, A MISTAKE	</a:t>
            </a:r>
          </a:p>
        </p:txBody>
      </p:sp>
      <p:pic>
        <p:nvPicPr>
          <p:cNvPr id="4" name="Picture 3">
            <a:extLst>
              <a:ext uri="{FF2B5EF4-FFF2-40B4-BE49-F238E27FC236}">
                <a16:creationId xmlns:a16="http://schemas.microsoft.com/office/drawing/2014/main" id="{32EFDA73-1F81-0B04-9F96-EF0C71CAE66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94" b="89753" l="4000" r="93125">
                        <a14:foregroundMark x1="4000" y1="40459" x2="16500" y2="39046"/>
                        <a14:foregroundMark x1="90250" y1="44170" x2="72125" y2="43640"/>
                        <a14:foregroundMark x1="72125" y1="43640" x2="71375" y2="43110"/>
                        <a14:foregroundMark x1="90750" y1="60247" x2="90750" y2="60247"/>
                        <a14:foregroundMark x1="93125" y1="37102" x2="93125" y2="37102"/>
                      </a14:backgroundRemoval>
                    </a14:imgEffect>
                  </a14:imgLayer>
                </a14:imgProps>
              </a:ext>
              <a:ext uri="{28A0092B-C50C-407E-A947-70E740481C1C}">
                <a14:useLocalDpi xmlns:a14="http://schemas.microsoft.com/office/drawing/2010/main"/>
              </a:ext>
            </a:extLst>
          </a:blip>
          <a:stretch>
            <a:fillRect/>
          </a:stretch>
        </p:blipFill>
        <p:spPr>
          <a:xfrm>
            <a:off x="1207008" y="2009025"/>
            <a:ext cx="4617720" cy="3267037"/>
          </a:xfrm>
          <a:prstGeom prst="rect">
            <a:avLst/>
          </a:prstGeom>
        </p:spPr>
      </p:pic>
      <p:pic>
        <p:nvPicPr>
          <p:cNvPr id="5" name="Picture 4">
            <a:extLst>
              <a:ext uri="{FF2B5EF4-FFF2-40B4-BE49-F238E27FC236}">
                <a16:creationId xmlns:a16="http://schemas.microsoft.com/office/drawing/2014/main" id="{FFB53033-EF87-0EB4-6FC3-E13A5CFDF07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817" b="97183" l="4286" r="99143">
                        <a14:foregroundMark x1="52286" y1="3169" x2="52286" y2="30282"/>
                        <a14:foregroundMark x1="52286" y1="30282" x2="52286" y2="30282"/>
                        <a14:foregroundMark x1="30286" y1="27113" x2="45714" y2="33099"/>
                        <a14:foregroundMark x1="45714" y1="33099" x2="59714" y2="32746"/>
                        <a14:foregroundMark x1="59714" y1="32746" x2="63143" y2="32746"/>
                        <a14:foregroundMark x1="5143" y1="84507" x2="52000" y2="79225"/>
                        <a14:foregroundMark x1="52000" y1="79225" x2="73714" y2="79577"/>
                        <a14:foregroundMark x1="73714" y1="79577" x2="89143" y2="79225"/>
                        <a14:foregroundMark x1="89143" y1="79225" x2="94286" y2="80986"/>
                        <a14:foregroundMark x1="75349" y1="94366" x2="24857" y2="88732"/>
                        <a14:foregroundMark x1="94286" y1="96479" x2="79575" y2="94838"/>
                        <a14:foregroundMark x1="24857" y1="88732" x2="12857" y2="89789"/>
                        <a14:foregroundMark x1="12857" y1="89789" x2="5429" y2="79225"/>
                        <a14:foregroundMark x1="5963" y1="78521" x2="17714" y2="63028"/>
                        <a14:foregroundMark x1="5429" y1="79225" x2="5963" y2="78521"/>
                        <a14:foregroundMark x1="17714" y1="63028" x2="28571" y2="57746"/>
                        <a14:foregroundMark x1="28571" y1="57746" x2="43714" y2="56338"/>
                        <a14:foregroundMark x1="43714" y1="56338" x2="85143" y2="63732"/>
                        <a14:foregroundMark x1="85143" y1="63732" x2="94286" y2="68662"/>
                        <a14:foregroundMark x1="94286" y1="68662" x2="95143" y2="97887"/>
                        <a14:foregroundMark x1="44000" y1="85563" x2="87143" y2="86972"/>
                        <a14:foregroundMark x1="38857" y1="68662" x2="67143" y2="66197"/>
                        <a14:foregroundMark x1="67143" y1="66197" x2="70571" y2="66549"/>
                        <a14:foregroundMark x1="3557" y1="78521" x2="4286" y2="91549"/>
                        <a14:foregroundMark x1="3143" y1="71127" x2="3557" y2="78521"/>
                        <a14:foregroundMark x1="4286" y1="91549" x2="31143" y2="86268"/>
                        <a14:foregroundMark x1="29714" y1="41901" x2="76286" y2="34155"/>
                        <a14:foregroundMark x1="31143" y1="25000" x2="69429" y2="26761"/>
                        <a14:foregroundMark x1="99143" y1="73592" x2="88571" y2="74296"/>
                        <a14:backgroundMark x1="72286" y1="94366" x2="72286" y2="96479"/>
                        <a14:backgroundMark x1="1429" y1="78521" x2="1429" y2="78521"/>
                      </a14:backgroundRemoval>
                    </a14:imgEffect>
                  </a14:imgLayer>
                </a14:imgProps>
              </a:ext>
              <a:ext uri="{28A0092B-C50C-407E-A947-70E740481C1C}">
                <a14:useLocalDpi xmlns:a14="http://schemas.microsoft.com/office/drawing/2010/main"/>
              </a:ext>
            </a:extLst>
          </a:blip>
          <a:stretch>
            <a:fillRect/>
          </a:stretch>
        </p:blipFill>
        <p:spPr>
          <a:xfrm>
            <a:off x="6427798" y="2376793"/>
            <a:ext cx="2593468" cy="2104414"/>
          </a:xfrm>
          <a:prstGeom prst="rect">
            <a:avLst/>
          </a:prstGeom>
        </p:spPr>
      </p:pic>
    </p:spTree>
    <p:extLst>
      <p:ext uri="{BB962C8B-B14F-4D97-AF65-F5344CB8AC3E}">
        <p14:creationId xmlns:p14="http://schemas.microsoft.com/office/powerpoint/2010/main" val="24181278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L N O R S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136</a:t>
            </a:fld>
            <a:endParaRPr lang="en-US"/>
          </a:p>
        </p:txBody>
      </p:sp>
    </p:spTree>
    <p:extLst>
      <p:ext uri="{BB962C8B-B14F-4D97-AF65-F5344CB8AC3E}">
        <p14:creationId xmlns:p14="http://schemas.microsoft.com/office/powerpoint/2010/main" val="14821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LOSARTAN</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159727" y="1724754"/>
            <a:ext cx="8244838" cy="954107"/>
          </a:xfrm>
          <a:prstGeom prst="rect">
            <a:avLst/>
          </a:prstGeom>
          <a:noFill/>
        </p:spPr>
        <p:txBody>
          <a:bodyPr wrap="square" rtlCol="0">
            <a:spAutoFit/>
          </a:bodyPr>
          <a:lstStyle/>
          <a:p>
            <a:r>
              <a:rPr lang="en-US" sz="2800" b="1" dirty="0"/>
              <a:t>LOSARTAN</a:t>
            </a:r>
            <a:r>
              <a:rPr lang="en-US" sz="2800" dirty="0"/>
              <a:t>: A DRUG USED TO TREAT HYPERTENSION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4125B79E-145B-B623-D761-3D6806D61C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4913" y="2995749"/>
            <a:ext cx="3196047" cy="2124891"/>
          </a:xfrm>
          <a:prstGeom prst="rect">
            <a:avLst/>
          </a:prstGeom>
        </p:spPr>
      </p:pic>
      <p:pic>
        <p:nvPicPr>
          <p:cNvPr id="8" name="Picture 7">
            <a:extLst>
              <a:ext uri="{FF2B5EF4-FFF2-40B4-BE49-F238E27FC236}">
                <a16:creationId xmlns:a16="http://schemas.microsoft.com/office/drawing/2014/main" id="{BBA49C93-E330-06D1-274B-2A32140C693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926" b="95926" l="10000" r="90000">
                        <a14:foregroundMark x1="49815" y1="6111" x2="50185" y2="22593"/>
                        <a14:foregroundMark x1="49259" y1="95926" x2="49815" y2="73148"/>
                        <a14:foregroundMark x1="49815" y1="73148" x2="49815" y2="73148"/>
                      </a14:backgroundRemoval>
                    </a14:imgEffect>
                  </a14:imgLayer>
                </a14:imgProps>
              </a:ext>
              <a:ext uri="{28A0092B-C50C-407E-A947-70E740481C1C}">
                <a14:useLocalDpi xmlns:a14="http://schemas.microsoft.com/office/drawing/2010/main"/>
              </a:ext>
            </a:extLst>
          </a:blip>
          <a:stretch>
            <a:fillRect/>
          </a:stretch>
        </p:blipFill>
        <p:spPr>
          <a:xfrm>
            <a:off x="1390650" y="2555693"/>
            <a:ext cx="3005001" cy="3005001"/>
          </a:xfrm>
          <a:prstGeom prst="rect">
            <a:avLst/>
          </a:prstGeom>
        </p:spPr>
      </p:pic>
      <p:pic>
        <p:nvPicPr>
          <p:cNvPr id="10" name="Picture 9">
            <a:extLst>
              <a:ext uri="{FF2B5EF4-FFF2-40B4-BE49-F238E27FC236}">
                <a16:creationId xmlns:a16="http://schemas.microsoft.com/office/drawing/2014/main" id="{F52A331C-5CC7-6FB9-2008-D213207805FD}"/>
              </a:ext>
            </a:extLst>
          </p:cNvPr>
          <p:cNvPicPr>
            <a:picLocks noChangeAspect="1"/>
          </p:cNvPicPr>
          <p:nvPr/>
        </p:nvPicPr>
        <p:blipFill>
          <a:blip r:embed="rId5"/>
          <a:stretch>
            <a:fillRect/>
          </a:stretch>
        </p:blipFill>
        <p:spPr>
          <a:xfrm>
            <a:off x="8128903" y="2678861"/>
            <a:ext cx="2495550" cy="2857500"/>
          </a:xfrm>
          <a:prstGeom prst="rect">
            <a:avLst/>
          </a:prstGeom>
        </p:spPr>
      </p:pic>
    </p:spTree>
    <p:extLst>
      <p:ext uri="{BB962C8B-B14F-4D97-AF65-F5344CB8AC3E}">
        <p14:creationId xmlns:p14="http://schemas.microsoft.com/office/powerpoint/2010/main" val="42337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G I L R S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138</a:t>
            </a:fld>
            <a:endParaRPr lang="en-US"/>
          </a:p>
        </p:txBody>
      </p:sp>
    </p:spTree>
    <p:extLst>
      <p:ext uri="{BB962C8B-B14F-4D97-AF65-F5344CB8AC3E}">
        <p14:creationId xmlns:p14="http://schemas.microsoft.com/office/powerpoint/2010/main" val="2103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LYSERGIC</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139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367605" y="1773541"/>
            <a:ext cx="7297783" cy="523220"/>
          </a:xfrm>
          <a:prstGeom prst="rect">
            <a:avLst/>
          </a:prstGeom>
          <a:noFill/>
        </p:spPr>
        <p:txBody>
          <a:bodyPr wrap="square" rtlCol="0">
            <a:spAutoFit/>
          </a:bodyPr>
          <a:lstStyle/>
          <a:p>
            <a:r>
              <a:rPr lang="en-US" sz="2800" b="1" dirty="0"/>
              <a:t>LYSERGIC</a:t>
            </a:r>
            <a:r>
              <a:rPr lang="en-US" sz="2800" dirty="0"/>
              <a:t>: adj. TRIPPY, LIKE LSD	</a:t>
            </a:r>
          </a:p>
        </p:txBody>
      </p:sp>
      <p:pic>
        <p:nvPicPr>
          <p:cNvPr id="3" name="Picture 2">
            <a:extLst>
              <a:ext uri="{FF2B5EF4-FFF2-40B4-BE49-F238E27FC236}">
                <a16:creationId xmlns:a16="http://schemas.microsoft.com/office/drawing/2014/main" id="{8A3BF05A-F65F-4359-F92C-01CD1AE8FA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32314" y="2716640"/>
            <a:ext cx="6133011" cy="3219831"/>
          </a:xfrm>
          <a:prstGeom prst="rect">
            <a:avLst/>
          </a:prstGeom>
        </p:spPr>
      </p:pic>
    </p:spTree>
    <p:extLst>
      <p:ext uri="{BB962C8B-B14F-4D97-AF65-F5344CB8AC3E}">
        <p14:creationId xmlns:p14="http://schemas.microsoft.com/office/powerpoint/2010/main" val="29239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F3B0-C784-5BB3-89F1-D9F5720A55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C5EE04-6983-7D8F-A06A-B490E51C07CB}"/>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H I O P </a:t>
            </a:r>
            <a:r>
              <a:rPr lang="en-US" sz="6000" dirty="0" err="1">
                <a:latin typeface="Scramble" panose="020B0603050302020204" pitchFamily="34" charset="0"/>
              </a:rPr>
              <a:t>P</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7C3122DB-BB75-F7B1-7E67-8B195A7FA26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0C609890-6687-83E4-5701-31B6C13895C3}"/>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D15D5714-F5CB-7BDF-4795-BEECA98F95AE}"/>
              </a:ext>
            </a:extLst>
          </p:cNvPr>
          <p:cNvSpPr>
            <a:spLocks noGrp="1"/>
          </p:cNvSpPr>
          <p:nvPr>
            <p:ph type="sldNum" sz="quarter" idx="12"/>
          </p:nvPr>
        </p:nvSpPr>
        <p:spPr/>
        <p:txBody>
          <a:bodyPr/>
          <a:lstStyle/>
          <a:p>
            <a:fld id="{D18C28E9-28B9-4E21-BC9B-2A738E2F5F22}" type="slidenum">
              <a:rPr lang="en-US" smtClean="0"/>
              <a:t>14</a:t>
            </a:fld>
            <a:endParaRPr lang="en-US"/>
          </a:p>
        </p:txBody>
      </p:sp>
    </p:spTree>
    <p:extLst>
      <p:ext uri="{BB962C8B-B14F-4D97-AF65-F5344CB8AC3E}">
        <p14:creationId xmlns:p14="http://schemas.microsoft.com/office/powerpoint/2010/main" val="4533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I M Q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140</a:t>
            </a:fld>
            <a:endParaRPr lang="en-US"/>
          </a:p>
        </p:txBody>
      </p:sp>
    </p:spTree>
    <p:extLst>
      <p:ext uri="{BB962C8B-B14F-4D97-AF65-F5344CB8AC3E}">
        <p14:creationId xmlns:p14="http://schemas.microsoft.com/office/powerpoint/2010/main" val="27486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2100932" y="349662"/>
            <a:ext cx="9710927" cy="1200329"/>
          </a:xfrm>
          <a:prstGeom prst="rect">
            <a:avLst/>
          </a:prstGeom>
          <a:noFill/>
        </p:spPr>
        <p:txBody>
          <a:bodyPr wrap="square" rtlCol="0">
            <a:spAutoFit/>
          </a:bodyPr>
          <a:lstStyle/>
          <a:p>
            <a:r>
              <a:rPr lang="en-US" sz="7200" dirty="0">
                <a:latin typeface="Scramble" panose="020B0603050302020204" pitchFamily="34" charset="0"/>
              </a:rPr>
              <a:t>MAQUISES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141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766018" y="1804513"/>
            <a:ext cx="9908294" cy="954107"/>
          </a:xfrm>
          <a:prstGeom prst="rect">
            <a:avLst/>
          </a:prstGeom>
          <a:noFill/>
        </p:spPr>
        <p:txBody>
          <a:bodyPr wrap="square" rtlCol="0">
            <a:spAutoFit/>
          </a:bodyPr>
          <a:lstStyle/>
          <a:p>
            <a:r>
              <a:rPr lang="en-US" sz="2800" b="1" dirty="0"/>
              <a:t>MAQUISES</a:t>
            </a:r>
            <a:r>
              <a:rPr lang="en-US" sz="2800" dirty="0"/>
              <a:t>: NWL23 pl. of </a:t>
            </a:r>
            <a:r>
              <a:rPr lang="en-US" sz="2800" u="sng" dirty="0"/>
              <a:t>MAQUIS</a:t>
            </a:r>
            <a:r>
              <a:rPr lang="en-US" sz="2800" dirty="0"/>
              <a:t>, THICK UNDERBRUSH </a:t>
            </a:r>
          </a:p>
          <a:p>
            <a:r>
              <a:rPr lang="en-US" sz="2800" dirty="0"/>
              <a:t>(also MAQUI)	</a:t>
            </a:r>
          </a:p>
        </p:txBody>
      </p:sp>
      <p:pic>
        <p:nvPicPr>
          <p:cNvPr id="4" name="Picture 3">
            <a:extLst>
              <a:ext uri="{FF2B5EF4-FFF2-40B4-BE49-F238E27FC236}">
                <a16:creationId xmlns:a16="http://schemas.microsoft.com/office/drawing/2014/main" id="{B8EDA463-DCB1-D25C-0DF1-863CCC2BDC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29635" y="2919179"/>
            <a:ext cx="4565953" cy="3043969"/>
          </a:xfrm>
          <a:prstGeom prst="rect">
            <a:avLst/>
          </a:prstGeom>
        </p:spPr>
      </p:pic>
      <p:sp>
        <p:nvSpPr>
          <p:cNvPr id="3" name="TextBox 2">
            <a:extLst>
              <a:ext uri="{FF2B5EF4-FFF2-40B4-BE49-F238E27FC236}">
                <a16:creationId xmlns:a16="http://schemas.microsoft.com/office/drawing/2014/main" id="{D47055EC-C70E-5F3F-E03C-3EF089B4DF50}"/>
              </a:ext>
            </a:extLst>
          </p:cNvPr>
          <p:cNvSpPr txBox="1"/>
          <p:nvPr/>
        </p:nvSpPr>
        <p:spPr>
          <a:xfrm>
            <a:off x="9489888" y="4441164"/>
            <a:ext cx="2743200" cy="954107"/>
          </a:xfrm>
          <a:prstGeom prst="rect">
            <a:avLst/>
          </a:prstGeom>
          <a:noFill/>
        </p:spPr>
        <p:txBody>
          <a:bodyPr wrap="square" rtlCol="0">
            <a:spAutoFit/>
          </a:bodyPr>
          <a:lstStyle/>
          <a:p>
            <a:r>
              <a:rPr lang="en-US" sz="2800" dirty="0"/>
              <a:t>MAQUI [UMIAQ]	</a:t>
            </a:r>
          </a:p>
        </p:txBody>
      </p:sp>
      <p:sp>
        <p:nvSpPr>
          <p:cNvPr id="5" name="TextBox 4">
            <a:extLst>
              <a:ext uri="{FF2B5EF4-FFF2-40B4-BE49-F238E27FC236}">
                <a16:creationId xmlns:a16="http://schemas.microsoft.com/office/drawing/2014/main" id="{CB2930AB-0008-3267-5661-E66B6FDC4FA3}"/>
              </a:ext>
            </a:extLst>
          </p:cNvPr>
          <p:cNvSpPr txBox="1"/>
          <p:nvPr/>
        </p:nvSpPr>
        <p:spPr>
          <a:xfrm>
            <a:off x="9364436" y="4841575"/>
            <a:ext cx="2994104" cy="954107"/>
          </a:xfrm>
          <a:prstGeom prst="rect">
            <a:avLst/>
          </a:prstGeom>
          <a:noFill/>
        </p:spPr>
        <p:txBody>
          <a:bodyPr wrap="square" rtlCol="0">
            <a:spAutoFit/>
          </a:bodyPr>
          <a:lstStyle/>
          <a:p>
            <a:r>
              <a:rPr lang="en-US" sz="2800" dirty="0"/>
              <a:t>MAQUIS [UMIAQS]	</a:t>
            </a:r>
          </a:p>
        </p:txBody>
      </p:sp>
    </p:spTree>
    <p:extLst>
      <p:ext uri="{BB962C8B-B14F-4D97-AF65-F5344CB8AC3E}">
        <p14:creationId xmlns:p14="http://schemas.microsoft.com/office/powerpoint/2010/main" val="16078004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H I M P S T                                                      </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142</a:t>
            </a:fld>
            <a:endParaRPr lang="en-US"/>
          </a:p>
        </p:txBody>
      </p:sp>
    </p:spTree>
    <p:extLst>
      <p:ext uri="{BB962C8B-B14F-4D97-AF65-F5344CB8AC3E}">
        <p14:creationId xmlns:p14="http://schemas.microsoft.com/office/powerpoint/2010/main" val="14182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HEMPIEST</a:t>
            </a:r>
          </a:p>
        </p:txBody>
      </p:sp>
      <p:sp>
        <p:nvSpPr>
          <p:cNvPr id="3" name="TextBox 2">
            <a:extLst>
              <a:ext uri="{FF2B5EF4-FFF2-40B4-BE49-F238E27FC236}">
                <a16:creationId xmlns:a16="http://schemas.microsoft.com/office/drawing/2014/main" id="{C2289220-EE56-9C90-6DDF-964841E99AF5}"/>
              </a:ext>
            </a:extLst>
          </p:cNvPr>
          <p:cNvSpPr txBox="1"/>
          <p:nvPr/>
        </p:nvSpPr>
        <p:spPr>
          <a:xfrm>
            <a:off x="2440571" y="1997610"/>
            <a:ext cx="9626833" cy="523220"/>
          </a:xfrm>
          <a:prstGeom prst="rect">
            <a:avLst/>
          </a:prstGeom>
          <a:noFill/>
        </p:spPr>
        <p:txBody>
          <a:bodyPr wrap="square" rtlCol="0">
            <a:spAutoFit/>
          </a:bodyPr>
          <a:lstStyle/>
          <a:p>
            <a:r>
              <a:rPr lang="en-US" sz="2800" b="1" dirty="0"/>
              <a:t>HEMPIEST</a:t>
            </a:r>
            <a:r>
              <a:rPr lang="en-US" sz="2800" dirty="0"/>
              <a:t>: MOST </a:t>
            </a:r>
            <a:r>
              <a:rPr lang="en-US" sz="2800" u="sng" dirty="0"/>
              <a:t>HEMPY</a:t>
            </a:r>
            <a:r>
              <a:rPr lang="en-US" sz="2800" dirty="0"/>
              <a:t>, MISCHIEVOUS (HEMPIER) </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MEPHITES </a:t>
            </a:r>
          </a:p>
        </p:txBody>
      </p:sp>
      <p:sp>
        <p:nvSpPr>
          <p:cNvPr id="7" name="TextBox 6">
            <a:extLst>
              <a:ext uri="{FF2B5EF4-FFF2-40B4-BE49-F238E27FC236}">
                <a16:creationId xmlns:a16="http://schemas.microsoft.com/office/drawing/2014/main" id="{B5CCF2E1-557D-0A03-984E-7FBED8168A8B}"/>
              </a:ext>
            </a:extLst>
          </p:cNvPr>
          <p:cNvSpPr txBox="1"/>
          <p:nvPr/>
        </p:nvSpPr>
        <p:spPr>
          <a:xfrm>
            <a:off x="3035808" y="5041374"/>
            <a:ext cx="8681710" cy="954107"/>
          </a:xfrm>
          <a:prstGeom prst="rect">
            <a:avLst/>
          </a:prstGeom>
          <a:noFill/>
        </p:spPr>
        <p:txBody>
          <a:bodyPr wrap="square" rtlCol="0">
            <a:spAutoFit/>
          </a:bodyPr>
          <a:lstStyle/>
          <a:p>
            <a:r>
              <a:rPr lang="en-US" sz="2800" b="1" dirty="0"/>
              <a:t>MEPHITES</a:t>
            </a:r>
            <a:r>
              <a:rPr lang="en-US" sz="2800" dirty="0"/>
              <a:t>: </a:t>
            </a:r>
            <a:r>
              <a:rPr lang="en-US" sz="2800" dirty="0" err="1"/>
              <a:t>add’l</a:t>
            </a:r>
            <a:r>
              <a:rPr lang="en-US" sz="2800" dirty="0"/>
              <a:t> NWL23 pl. of </a:t>
            </a:r>
            <a:r>
              <a:rPr lang="en-US" sz="2800" u="sng" dirty="0"/>
              <a:t>MEPHITIS</a:t>
            </a:r>
            <a:r>
              <a:rPr lang="en-US" sz="2800" dirty="0"/>
              <a:t>, AN OFFENSIVE ODOR (also NWL23 plurals MEPHITIDES and MEPHITISES)</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143</a:t>
            </a:fld>
            <a:endParaRPr lang="en-US"/>
          </a:p>
        </p:txBody>
      </p:sp>
      <p:pic>
        <p:nvPicPr>
          <p:cNvPr id="13" name="Picture 12">
            <a:extLst>
              <a:ext uri="{FF2B5EF4-FFF2-40B4-BE49-F238E27FC236}">
                <a16:creationId xmlns:a16="http://schemas.microsoft.com/office/drawing/2014/main" id="{0DDA9677-D48A-0DD4-5299-B8220446EC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596" y="987552"/>
            <a:ext cx="2157984" cy="1380161"/>
          </a:xfrm>
          <a:prstGeom prst="rect">
            <a:avLst/>
          </a:prstGeom>
        </p:spPr>
      </p:pic>
      <p:pic>
        <p:nvPicPr>
          <p:cNvPr id="14" name="Picture 13">
            <a:extLst>
              <a:ext uri="{FF2B5EF4-FFF2-40B4-BE49-F238E27FC236}">
                <a16:creationId xmlns:a16="http://schemas.microsoft.com/office/drawing/2014/main" id="{1A162ADA-2DF2-1AA2-4FBC-9B991D688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001" y="3816670"/>
            <a:ext cx="2315975" cy="2819448"/>
          </a:xfrm>
          <a:prstGeom prst="rect">
            <a:avLst/>
          </a:prstGeom>
        </p:spPr>
      </p:pic>
    </p:spTree>
    <p:extLst>
      <p:ext uri="{BB962C8B-B14F-4D97-AF65-F5344CB8AC3E}">
        <p14:creationId xmlns:p14="http://schemas.microsoft.com/office/powerpoint/2010/main" val="14577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F I </a:t>
            </a:r>
            <a:r>
              <a:rPr lang="en-US" sz="6000" dirty="0" err="1">
                <a:latin typeface="Scramble" panose="020B0603050302020204" pitchFamily="34" charset="0"/>
              </a:rPr>
              <a:t>I</a:t>
            </a:r>
            <a:r>
              <a:rPr lang="en-US" sz="6000" dirty="0">
                <a:latin typeface="Scramble" panose="020B0603050302020204" pitchFamily="34" charset="0"/>
              </a:rPr>
              <a:t> L M S</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144</a:t>
            </a:fld>
            <a:endParaRPr lang="en-US"/>
          </a:p>
        </p:txBody>
      </p:sp>
    </p:spTree>
    <p:extLst>
      <p:ext uri="{BB962C8B-B14F-4D97-AF65-F5344CB8AC3E}">
        <p14:creationId xmlns:p14="http://schemas.microsoft.com/office/powerpoint/2010/main" val="22739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MISFIELD</a:t>
            </a:r>
          </a:p>
        </p:txBody>
      </p:sp>
      <p:sp>
        <p:nvSpPr>
          <p:cNvPr id="3" name="TextBox 2">
            <a:extLst>
              <a:ext uri="{FF2B5EF4-FFF2-40B4-BE49-F238E27FC236}">
                <a16:creationId xmlns:a16="http://schemas.microsoft.com/office/drawing/2014/main" id="{81C9FA2E-9F13-AE0E-028B-10DA88017B52}"/>
              </a:ext>
            </a:extLst>
          </p:cNvPr>
          <p:cNvSpPr txBox="1"/>
          <p:nvPr/>
        </p:nvSpPr>
        <p:spPr>
          <a:xfrm>
            <a:off x="1953875" y="1491825"/>
            <a:ext cx="8819931" cy="523220"/>
          </a:xfrm>
          <a:prstGeom prst="rect">
            <a:avLst/>
          </a:prstGeom>
          <a:noFill/>
        </p:spPr>
        <p:txBody>
          <a:bodyPr wrap="square" rtlCol="0">
            <a:spAutoFit/>
          </a:bodyPr>
          <a:lstStyle/>
          <a:p>
            <a:r>
              <a:rPr lang="en-US" sz="2800" b="1" dirty="0"/>
              <a:t>MISFIELD</a:t>
            </a:r>
            <a:r>
              <a:rPr lang="en-US" sz="2800" dirty="0"/>
              <a:t>: v. TO FIELD BADLY (MISFIELDED, MISFIELDING)</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089152"/>
            <a:ext cx="9710927" cy="1200329"/>
          </a:xfrm>
          <a:prstGeom prst="rect">
            <a:avLst/>
          </a:prstGeom>
          <a:noFill/>
        </p:spPr>
        <p:txBody>
          <a:bodyPr wrap="square" rtlCol="0">
            <a:spAutoFit/>
          </a:bodyPr>
          <a:lstStyle/>
          <a:p>
            <a:r>
              <a:rPr lang="en-US" sz="7200" dirty="0">
                <a:latin typeface="Scramble" panose="020B0603050302020204" pitchFamily="34" charset="0"/>
              </a:rPr>
              <a:t>MIDLIFES</a:t>
            </a:r>
          </a:p>
        </p:txBody>
      </p:sp>
      <p:sp>
        <p:nvSpPr>
          <p:cNvPr id="7" name="TextBox 6">
            <a:extLst>
              <a:ext uri="{FF2B5EF4-FFF2-40B4-BE49-F238E27FC236}">
                <a16:creationId xmlns:a16="http://schemas.microsoft.com/office/drawing/2014/main" id="{D9FB463F-7BEC-D224-6DB7-7446383A665F}"/>
              </a:ext>
            </a:extLst>
          </p:cNvPr>
          <p:cNvSpPr txBox="1"/>
          <p:nvPr/>
        </p:nvSpPr>
        <p:spPr>
          <a:xfrm>
            <a:off x="3530563" y="5443396"/>
            <a:ext cx="6075350" cy="954107"/>
          </a:xfrm>
          <a:prstGeom prst="rect">
            <a:avLst/>
          </a:prstGeom>
          <a:noFill/>
        </p:spPr>
        <p:txBody>
          <a:bodyPr wrap="square" rtlCol="0">
            <a:spAutoFit/>
          </a:bodyPr>
          <a:lstStyle/>
          <a:p>
            <a:r>
              <a:rPr lang="en-US" sz="2800" b="1" dirty="0"/>
              <a:t>MIDLIFES</a:t>
            </a:r>
            <a:r>
              <a:rPr lang="en-US" sz="2800" dirty="0"/>
              <a:t>: </a:t>
            </a:r>
            <a:r>
              <a:rPr lang="en-US" sz="2800" dirty="0" err="1"/>
              <a:t>add’l</a:t>
            </a:r>
            <a:r>
              <a:rPr lang="en-US" sz="2800" dirty="0"/>
              <a:t> NWL23 pl. of </a:t>
            </a:r>
            <a:r>
              <a:rPr lang="en-US" sz="2800" u="sng" dirty="0"/>
              <a:t>MIDLIFE</a:t>
            </a:r>
            <a:r>
              <a:rPr lang="en-US" sz="2800" dirty="0"/>
              <a:t>, MIDDLE AGE (also MIDLIVES)</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MISFILED</a:t>
            </a:r>
          </a:p>
        </p:txBody>
      </p:sp>
      <p:sp>
        <p:nvSpPr>
          <p:cNvPr id="9" name="TextBox 8">
            <a:extLst>
              <a:ext uri="{FF2B5EF4-FFF2-40B4-BE49-F238E27FC236}">
                <a16:creationId xmlns:a16="http://schemas.microsoft.com/office/drawing/2014/main" id="{94BAECA0-C80C-49B5-7B5A-8A29C15A2214}"/>
              </a:ext>
            </a:extLst>
          </p:cNvPr>
          <p:cNvSpPr txBox="1"/>
          <p:nvPr/>
        </p:nvSpPr>
        <p:spPr>
          <a:xfrm>
            <a:off x="1075604" y="3172526"/>
            <a:ext cx="10555554" cy="523220"/>
          </a:xfrm>
          <a:prstGeom prst="rect">
            <a:avLst/>
          </a:prstGeom>
          <a:noFill/>
        </p:spPr>
        <p:txBody>
          <a:bodyPr wrap="square" rtlCol="0">
            <a:spAutoFit/>
          </a:bodyPr>
          <a:lstStyle/>
          <a:p>
            <a:r>
              <a:rPr lang="en-US" sz="2800" b="1" dirty="0"/>
              <a:t>MISFILED</a:t>
            </a:r>
            <a:r>
              <a:rPr lang="en-US" sz="2800" dirty="0"/>
              <a:t>: FILED IN THE WRONG PLACE (MISFILE, MISFILES, MISFILING)</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145</a:t>
            </a:fld>
            <a:endParaRPr lang="en-US"/>
          </a:p>
        </p:txBody>
      </p:sp>
      <p:sp>
        <p:nvSpPr>
          <p:cNvPr id="12" name="TextBox 11">
            <a:extLst>
              <a:ext uri="{FF2B5EF4-FFF2-40B4-BE49-F238E27FC236}">
                <a16:creationId xmlns:a16="http://schemas.microsoft.com/office/drawing/2014/main" id="{48A8010D-2317-6329-B51D-15BD776988DC}"/>
              </a:ext>
            </a:extLst>
          </p:cNvPr>
          <p:cNvSpPr txBox="1"/>
          <p:nvPr/>
        </p:nvSpPr>
        <p:spPr>
          <a:xfrm>
            <a:off x="10152451" y="587195"/>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22BE3C40-99E7-7142-D6B6-DCC86FD540F2}"/>
              </a:ext>
            </a:extLst>
          </p:cNvPr>
          <p:cNvSpPr txBox="1"/>
          <p:nvPr/>
        </p:nvSpPr>
        <p:spPr>
          <a:xfrm>
            <a:off x="9878129" y="1943522"/>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285568A9-0C42-7305-6A48-B9F1CDB89500}"/>
              </a:ext>
            </a:extLst>
          </p:cNvPr>
          <p:cNvSpPr txBox="1"/>
          <p:nvPr/>
        </p:nvSpPr>
        <p:spPr>
          <a:xfrm>
            <a:off x="9751849" y="4098896"/>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7" name="Picture 16">
            <a:extLst>
              <a:ext uri="{FF2B5EF4-FFF2-40B4-BE49-F238E27FC236}">
                <a16:creationId xmlns:a16="http://schemas.microsoft.com/office/drawing/2014/main" id="{9A45FCDE-B232-D085-AC87-27A9916910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14" y="146294"/>
            <a:ext cx="1940977" cy="1332183"/>
          </a:xfrm>
          <a:prstGeom prst="rect">
            <a:avLst/>
          </a:prstGeom>
        </p:spPr>
      </p:pic>
      <p:pic>
        <p:nvPicPr>
          <p:cNvPr id="18" name="Picture 17">
            <a:extLst>
              <a:ext uri="{FF2B5EF4-FFF2-40B4-BE49-F238E27FC236}">
                <a16:creationId xmlns:a16="http://schemas.microsoft.com/office/drawing/2014/main" id="{C832A557-C531-B7BD-03DB-0E46BE88ED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14" y="1924803"/>
            <a:ext cx="2035638" cy="1304662"/>
          </a:xfrm>
          <a:prstGeom prst="rect">
            <a:avLst/>
          </a:prstGeom>
        </p:spPr>
      </p:pic>
      <p:pic>
        <p:nvPicPr>
          <p:cNvPr id="19" name="Picture 18">
            <a:extLst>
              <a:ext uri="{FF2B5EF4-FFF2-40B4-BE49-F238E27FC236}">
                <a16:creationId xmlns:a16="http://schemas.microsoft.com/office/drawing/2014/main" id="{A43E7CB4-86C6-C179-FA30-B267DBFEB6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1588" y="5404293"/>
            <a:ext cx="2771830" cy="1430487"/>
          </a:xfrm>
          <a:prstGeom prst="rect">
            <a:avLst/>
          </a:prstGeom>
        </p:spPr>
      </p:pic>
    </p:spTree>
    <p:extLst>
      <p:ext uri="{BB962C8B-B14F-4D97-AF65-F5344CB8AC3E}">
        <p14:creationId xmlns:p14="http://schemas.microsoft.com/office/powerpoint/2010/main" val="597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1" grpId="0"/>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K M N O </a:t>
            </a:r>
            <a:r>
              <a:rPr lang="en-US" sz="6000" dirty="0" err="1">
                <a:latin typeface="Scramble" panose="020B0603050302020204" pitchFamily="34" charset="0"/>
              </a:rPr>
              <a:t>O</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146</a:t>
            </a:fld>
            <a:endParaRPr lang="en-US"/>
          </a:p>
        </p:txBody>
      </p:sp>
    </p:spTree>
    <p:extLst>
      <p:ext uri="{BB962C8B-B14F-4D97-AF65-F5344CB8AC3E}">
        <p14:creationId xmlns:p14="http://schemas.microsoft.com/office/powerpoint/2010/main" val="347569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MOONCAKE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147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973581" y="1724754"/>
            <a:ext cx="8244838" cy="523220"/>
          </a:xfrm>
          <a:prstGeom prst="rect">
            <a:avLst/>
          </a:prstGeom>
          <a:noFill/>
        </p:spPr>
        <p:txBody>
          <a:bodyPr wrap="square" rtlCol="0">
            <a:spAutoFit/>
          </a:bodyPr>
          <a:lstStyle/>
          <a:p>
            <a:r>
              <a:rPr lang="en-US" sz="2800" b="1" dirty="0"/>
              <a:t>MOONCAKE</a:t>
            </a:r>
            <a:r>
              <a:rPr lang="en-US" sz="2800" dirty="0"/>
              <a:t>: A TYPE OF CHINESE PASTRY ITEM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5FD9D2EA-EA9E-4FD6-A9B8-AA6EE56D294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6500" b="92500" l="250" r="99750">
                        <a14:foregroundMark x1="50750" y1="6500" x2="50375" y2="17125"/>
                        <a14:foregroundMark x1="8125" y1="65875" x2="28125" y2="80500"/>
                        <a14:foregroundMark x1="28125" y1="80500" x2="63375" y2="85250"/>
                        <a14:foregroundMark x1="63375" y1="85250" x2="80750" y2="80125"/>
                        <a14:foregroundMark x1="80750" y1="80125" x2="89875" y2="71500"/>
                        <a14:foregroundMark x1="89875" y1="71500" x2="92875" y2="64000"/>
                        <a14:foregroundMark x1="92875" y1="64000" x2="92875" y2="61875"/>
                        <a14:foregroundMark x1="95000" y1="68000" x2="84000" y2="82500"/>
                        <a14:foregroundMark x1="84000" y1="82500" x2="63875" y2="85875"/>
                        <a14:foregroundMark x1="63875" y1="85875" x2="27500" y2="78250"/>
                        <a14:foregroundMark x1="27500" y1="78250" x2="15750" y2="71625"/>
                        <a14:foregroundMark x1="15750" y1="71625" x2="9875" y2="61500"/>
                        <a14:foregroundMark x1="9875" y1="61500" x2="10375" y2="51750"/>
                        <a14:foregroundMark x1="10375" y1="51750" x2="11375" y2="51250"/>
                        <a14:foregroundMark x1="1375" y1="62500" x2="99375" y2="67625"/>
                        <a14:foregroundMark x1="95625" y1="80750" x2="60125" y2="77125"/>
                        <a14:foregroundMark x1="59125" y1="90500" x2="53500" y2="65500"/>
                        <a14:foregroundMark x1="53500" y1="65500" x2="53500" y2="65500"/>
                        <a14:foregroundMark x1="49875" y1="90750" x2="47500" y2="65875"/>
                        <a14:foregroundMark x1="47500" y1="65875" x2="47500" y2="65875"/>
                        <a14:foregroundMark x1="250" y1="69125" x2="38875" y2="71125"/>
                        <a14:foregroundMark x1="55750" y1="91500" x2="52250" y2="71000"/>
                        <a14:foregroundMark x1="52250" y1="71000" x2="52250" y2="71000"/>
                        <a14:foregroundMark x1="78750" y1="88250" x2="64500" y2="72750"/>
                        <a14:foregroundMark x1="84875" y1="86625" x2="57000" y2="86625"/>
                        <a14:foregroundMark x1="72750" y1="89500" x2="54125" y2="89125"/>
                        <a14:foregroundMark x1="38625" y1="88250" x2="29375" y2="88000"/>
                        <a14:foregroundMark x1="29375" y1="88000" x2="7875" y2="78625"/>
                        <a14:foregroundMark x1="7875" y1="78625" x2="2500" y2="73625"/>
                        <a14:foregroundMark x1="2500" y1="73625" x2="1750" y2="69375"/>
                        <a14:foregroundMark x1="4125" y1="76875" x2="12750" y2="84625"/>
                        <a14:foregroundMark x1="12750" y1="84625" x2="19625" y2="87125"/>
                        <a14:foregroundMark x1="19625" y1="87125" x2="31000" y2="87625"/>
                        <a14:foregroundMark x1="31000" y1="87625" x2="44125" y2="86250"/>
                        <a14:foregroundMark x1="44125" y1="86250" x2="45875" y2="85375"/>
                        <a14:foregroundMark x1="80000" y1="85875" x2="57000" y2="89375"/>
                        <a14:foregroundMark x1="57000" y1="89375" x2="26000" y2="86875"/>
                        <a14:foregroundMark x1="26000" y1="86875" x2="18250" y2="84375"/>
                        <a14:foregroundMark x1="18250" y1="84375" x2="14875" y2="81500"/>
                        <a14:foregroundMark x1="10125" y1="82500" x2="2500" y2="76875"/>
                        <a14:foregroundMark x1="2500" y1="76875" x2="1750" y2="68250"/>
                        <a14:foregroundMark x1="1750" y1="68250" x2="8125" y2="64625"/>
                        <a14:foregroundMark x1="21500" y1="87125" x2="50750" y2="91375"/>
                        <a14:foregroundMark x1="50750" y1="91375" x2="80750" y2="87875"/>
                        <a14:foregroundMark x1="80750" y1="87875" x2="84625" y2="86500"/>
                        <a14:foregroundMark x1="21250" y1="87000" x2="58625" y2="92000"/>
                        <a14:foregroundMark x1="58625" y1="92000" x2="82250" y2="88375"/>
                        <a14:foregroundMark x1="82250" y1="88375" x2="89750" y2="84500"/>
                        <a14:foregroundMark x1="20875" y1="88500" x2="34875" y2="90625"/>
                        <a14:foregroundMark x1="34875" y1="90625" x2="50250" y2="90250"/>
                        <a14:foregroundMark x1="50250" y1="90250" x2="52000" y2="90250"/>
                        <a14:foregroundMark x1="83500" y1="88250" x2="99375" y2="76750"/>
                        <a14:foregroundMark x1="88500" y1="86375" x2="96250" y2="80500"/>
                        <a14:foregroundMark x1="96250" y1="80500" x2="99750" y2="75375"/>
                        <a14:foregroundMark x1="66875" y1="91875" x2="76250" y2="89750"/>
                        <a14:foregroundMark x1="39000" y1="91875" x2="53500" y2="92500"/>
                        <a14:foregroundMark x1="53500" y1="92500" x2="55125" y2="92000"/>
                      </a14:backgroundRemoval>
                    </a14:imgEffect>
                  </a14:imgLayer>
                </a14:imgProps>
              </a:ext>
              <a:ext uri="{28A0092B-C50C-407E-A947-70E740481C1C}">
                <a14:useLocalDpi xmlns:a14="http://schemas.microsoft.com/office/drawing/2010/main"/>
              </a:ext>
            </a:extLst>
          </a:blip>
          <a:stretch>
            <a:fillRect/>
          </a:stretch>
        </p:blipFill>
        <p:spPr>
          <a:xfrm>
            <a:off x="3684814" y="2481288"/>
            <a:ext cx="4361905" cy="4361905"/>
          </a:xfrm>
          <a:prstGeom prst="rect">
            <a:avLst/>
          </a:prstGeom>
        </p:spPr>
      </p:pic>
    </p:spTree>
    <p:extLst>
      <p:ext uri="{BB962C8B-B14F-4D97-AF65-F5344CB8AC3E}">
        <p14:creationId xmlns:p14="http://schemas.microsoft.com/office/powerpoint/2010/main" val="11596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a:t>
            </a:r>
            <a:r>
              <a:rPr lang="en-US" sz="6000" dirty="0" err="1">
                <a:latin typeface="Scramble" panose="020B0603050302020204" pitchFamily="34" charset="0"/>
              </a:rPr>
              <a:t>I</a:t>
            </a:r>
            <a:r>
              <a:rPr lang="en-US" sz="6000" dirty="0">
                <a:latin typeface="Scramble" panose="020B0603050302020204" pitchFamily="34" charset="0"/>
              </a:rPr>
              <a:t> L M T </a:t>
            </a:r>
            <a:r>
              <a:rPr lang="en-US" sz="6000" dirty="0" err="1">
                <a:latin typeface="Scramble" panose="020B0603050302020204" pitchFamily="34" charset="0"/>
              </a:rPr>
              <a:t>T</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148</a:t>
            </a:fld>
            <a:endParaRPr lang="en-US"/>
          </a:p>
        </p:txBody>
      </p:sp>
    </p:spTree>
    <p:extLst>
      <p:ext uri="{BB962C8B-B14F-4D97-AF65-F5344CB8AC3E}">
        <p14:creationId xmlns:p14="http://schemas.microsoft.com/office/powerpoint/2010/main" val="150744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MULTIHIT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149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447108" y="1881963"/>
            <a:ext cx="7297783" cy="1077218"/>
          </a:xfrm>
          <a:prstGeom prst="rect">
            <a:avLst/>
          </a:prstGeom>
          <a:noFill/>
        </p:spPr>
        <p:txBody>
          <a:bodyPr wrap="square" rtlCol="0">
            <a:spAutoFit/>
          </a:bodyPr>
          <a:lstStyle/>
          <a:p>
            <a:r>
              <a:rPr lang="en-US" sz="3200" b="1" dirty="0"/>
              <a:t>MULTIHIT</a:t>
            </a:r>
            <a:r>
              <a:rPr lang="en-US" sz="3200" dirty="0"/>
              <a:t>: HAVING MORE THAN ONE HIT	</a:t>
            </a:r>
          </a:p>
        </p:txBody>
      </p:sp>
      <p:pic>
        <p:nvPicPr>
          <p:cNvPr id="10" name="Picture 9">
            <a:extLst>
              <a:ext uri="{FF2B5EF4-FFF2-40B4-BE49-F238E27FC236}">
                <a16:creationId xmlns:a16="http://schemas.microsoft.com/office/drawing/2014/main" id="{EC926272-7770-91B0-75C0-8EB6E705C9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84321" y="2884739"/>
            <a:ext cx="3358184" cy="3193844"/>
          </a:xfrm>
          <a:prstGeom prst="rect">
            <a:avLst/>
          </a:prstGeom>
        </p:spPr>
      </p:pic>
      <p:pic>
        <p:nvPicPr>
          <p:cNvPr id="11" name="Picture 10">
            <a:extLst>
              <a:ext uri="{FF2B5EF4-FFF2-40B4-BE49-F238E27FC236}">
                <a16:creationId xmlns:a16="http://schemas.microsoft.com/office/drawing/2014/main" id="{898BAF44-5182-ECAD-E300-DB06A4D311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149" y="2884738"/>
            <a:ext cx="3193845" cy="3193845"/>
          </a:xfrm>
          <a:prstGeom prst="rect">
            <a:avLst/>
          </a:prstGeom>
        </p:spPr>
      </p:pic>
      <p:pic>
        <p:nvPicPr>
          <p:cNvPr id="12" name="Picture 11">
            <a:extLst>
              <a:ext uri="{FF2B5EF4-FFF2-40B4-BE49-F238E27FC236}">
                <a16:creationId xmlns:a16="http://schemas.microsoft.com/office/drawing/2014/main" id="{17072901-3D71-C6A1-29CB-A75794DAA3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61426" y="2884738"/>
            <a:ext cx="3749711" cy="3193845"/>
          </a:xfrm>
          <a:prstGeom prst="rect">
            <a:avLst/>
          </a:prstGeom>
        </p:spPr>
      </p:pic>
      <p:sp>
        <p:nvSpPr>
          <p:cNvPr id="13" name="Rectangle 12">
            <a:extLst>
              <a:ext uri="{FF2B5EF4-FFF2-40B4-BE49-F238E27FC236}">
                <a16:creationId xmlns:a16="http://schemas.microsoft.com/office/drawing/2014/main" id="{3BA3BDE1-BEF7-3D2F-6983-05291C13E84D}"/>
              </a:ext>
            </a:extLst>
          </p:cNvPr>
          <p:cNvSpPr/>
          <p:nvPr/>
        </p:nvSpPr>
        <p:spPr>
          <a:xfrm>
            <a:off x="209006" y="2682240"/>
            <a:ext cx="11721737" cy="3674110"/>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306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E2787-48C1-3E31-4D2F-74079F337A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5C808E-68F8-E2B7-6B4D-478323559D70}"/>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APIPHOBE</a:t>
            </a:r>
          </a:p>
        </p:txBody>
      </p:sp>
      <p:sp>
        <p:nvSpPr>
          <p:cNvPr id="3" name="TextBox 2">
            <a:extLst>
              <a:ext uri="{FF2B5EF4-FFF2-40B4-BE49-F238E27FC236}">
                <a16:creationId xmlns:a16="http://schemas.microsoft.com/office/drawing/2014/main" id="{0B604FE1-A135-661A-FE46-FAAE53C3FE77}"/>
              </a:ext>
            </a:extLst>
          </p:cNvPr>
          <p:cNvSpPr txBox="1"/>
          <p:nvPr/>
        </p:nvSpPr>
        <p:spPr>
          <a:xfrm>
            <a:off x="2717074" y="2199427"/>
            <a:ext cx="7541624" cy="584775"/>
          </a:xfrm>
          <a:prstGeom prst="rect">
            <a:avLst/>
          </a:prstGeom>
          <a:noFill/>
        </p:spPr>
        <p:txBody>
          <a:bodyPr wrap="square" rtlCol="0">
            <a:spAutoFit/>
          </a:bodyPr>
          <a:lstStyle/>
          <a:p>
            <a:r>
              <a:rPr lang="en-US" sz="3200" b="1" dirty="0"/>
              <a:t>APIPHOBE</a:t>
            </a:r>
            <a:r>
              <a:rPr lang="en-US" sz="3200" dirty="0"/>
              <a:t>: ONE WHO IS AFRAID OF BEES</a:t>
            </a:r>
          </a:p>
        </p:txBody>
      </p:sp>
      <p:sp>
        <p:nvSpPr>
          <p:cNvPr id="5" name="TextBox 4">
            <a:extLst>
              <a:ext uri="{FF2B5EF4-FFF2-40B4-BE49-F238E27FC236}">
                <a16:creationId xmlns:a16="http://schemas.microsoft.com/office/drawing/2014/main" id="{7A6CD789-4636-211E-0572-146B158E8E8F}"/>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F3E9BB66-B653-0D55-1A50-6B0F24EE50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0966" y="2922701"/>
            <a:ext cx="3429000" cy="3429000"/>
          </a:xfrm>
          <a:prstGeom prst="rect">
            <a:avLst/>
          </a:prstGeom>
        </p:spPr>
      </p:pic>
      <p:sp>
        <p:nvSpPr>
          <p:cNvPr id="6" name="Slide Number Placeholder 5">
            <a:extLst>
              <a:ext uri="{FF2B5EF4-FFF2-40B4-BE49-F238E27FC236}">
                <a16:creationId xmlns:a16="http://schemas.microsoft.com/office/drawing/2014/main" id="{DE95A9C0-AF9A-7E11-555C-F717D531839D}"/>
              </a:ext>
            </a:extLst>
          </p:cNvPr>
          <p:cNvSpPr>
            <a:spLocks noGrp="1"/>
          </p:cNvSpPr>
          <p:nvPr>
            <p:ph type="sldNum" sz="quarter" idx="12"/>
          </p:nvPr>
        </p:nvSpPr>
        <p:spPr/>
        <p:txBody>
          <a:bodyPr/>
          <a:lstStyle/>
          <a:p>
            <a:fld id="{D18C28E9-28B9-4E21-BC9B-2A738E2F5F22}" type="slidenum">
              <a:rPr lang="en-US" smtClean="0"/>
              <a:t>15</a:t>
            </a:fld>
            <a:endParaRPr lang="en-US"/>
          </a:p>
        </p:txBody>
      </p:sp>
    </p:spTree>
    <p:extLst>
      <p:ext uri="{BB962C8B-B14F-4D97-AF65-F5344CB8AC3E}">
        <p14:creationId xmlns:p14="http://schemas.microsoft.com/office/powerpoint/2010/main" val="303081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E H N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150</a:t>
            </a:fld>
            <a:endParaRPr lang="en-US"/>
          </a:p>
        </p:txBody>
      </p:sp>
    </p:spTree>
    <p:extLst>
      <p:ext uri="{BB962C8B-B14F-4D97-AF65-F5344CB8AC3E}">
        <p14:creationId xmlns:p14="http://schemas.microsoft.com/office/powerpoint/2010/main" val="300333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NACHASES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388095" y="1764006"/>
            <a:ext cx="7905975" cy="1077218"/>
          </a:xfrm>
          <a:prstGeom prst="rect">
            <a:avLst/>
          </a:prstGeom>
          <a:noFill/>
        </p:spPr>
        <p:txBody>
          <a:bodyPr wrap="square" rtlCol="0">
            <a:spAutoFit/>
          </a:bodyPr>
          <a:lstStyle/>
          <a:p>
            <a:r>
              <a:rPr lang="en-US" sz="3200" b="1" dirty="0"/>
              <a:t>      NACHASES</a:t>
            </a:r>
            <a:r>
              <a:rPr lang="en-US" sz="3200" dirty="0"/>
              <a:t>: NWL23 pl. of </a:t>
            </a:r>
            <a:r>
              <a:rPr lang="en-US" sz="3200" u="sng" dirty="0"/>
              <a:t>NACHAS</a:t>
            </a:r>
            <a:r>
              <a:rPr lang="en-US" sz="3200" dirty="0"/>
              <a:t>, </a:t>
            </a:r>
          </a:p>
          <a:p>
            <a:r>
              <a:rPr lang="en-US" sz="3200" dirty="0"/>
              <a:t>PRIDE IN ANOTHER’S ACCOMPLISHMENTS	</a:t>
            </a:r>
          </a:p>
        </p:txBody>
      </p:sp>
      <p:pic>
        <p:nvPicPr>
          <p:cNvPr id="3" name="Picture 2">
            <a:extLst>
              <a:ext uri="{FF2B5EF4-FFF2-40B4-BE49-F238E27FC236}">
                <a16:creationId xmlns:a16="http://schemas.microsoft.com/office/drawing/2014/main" id="{E8781CE6-0BBD-D7D6-664C-D11DE12E350B}"/>
              </a:ext>
            </a:extLst>
          </p:cNvPr>
          <p:cNvPicPr>
            <a:picLocks noChangeAspect="1"/>
          </p:cNvPicPr>
          <p:nvPr/>
        </p:nvPicPr>
        <p:blipFill>
          <a:blip r:embed="rId2"/>
          <a:stretch>
            <a:fillRect/>
          </a:stretch>
        </p:blipFill>
        <p:spPr>
          <a:xfrm>
            <a:off x="1462821" y="3175000"/>
            <a:ext cx="4762500" cy="3181350"/>
          </a:xfrm>
          <a:prstGeom prst="rect">
            <a:avLst/>
          </a:prstGeom>
        </p:spPr>
      </p:pic>
      <p:pic>
        <p:nvPicPr>
          <p:cNvPr id="8" name="Picture 7">
            <a:extLst>
              <a:ext uri="{FF2B5EF4-FFF2-40B4-BE49-F238E27FC236}">
                <a16:creationId xmlns:a16="http://schemas.microsoft.com/office/drawing/2014/main" id="{42172E9F-80AC-8F51-6096-8E789C6941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5673" y="3109912"/>
            <a:ext cx="2857500" cy="3429000"/>
          </a:xfrm>
          <a:prstGeom prst="rect">
            <a:avLst/>
          </a:prstGeom>
        </p:spPr>
      </p:pic>
    </p:spTree>
    <p:extLst>
      <p:ext uri="{BB962C8B-B14F-4D97-AF65-F5344CB8AC3E}">
        <p14:creationId xmlns:p14="http://schemas.microsoft.com/office/powerpoint/2010/main" val="25570787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h n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152</a:t>
            </a:fld>
            <a:endParaRPr lang="en-US"/>
          </a:p>
        </p:txBody>
      </p:sp>
    </p:spTree>
    <p:extLst>
      <p:ext uri="{BB962C8B-B14F-4D97-AF65-F5344CB8AC3E}">
        <p14:creationId xmlns:p14="http://schemas.microsoft.com/office/powerpoint/2010/main" val="8781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ENCASHES</a:t>
            </a:r>
          </a:p>
        </p:txBody>
      </p:sp>
      <p:sp>
        <p:nvSpPr>
          <p:cNvPr id="3" name="TextBox 2">
            <a:extLst>
              <a:ext uri="{FF2B5EF4-FFF2-40B4-BE49-F238E27FC236}">
                <a16:creationId xmlns:a16="http://schemas.microsoft.com/office/drawing/2014/main" id="{81C9FA2E-9F13-AE0E-028B-10DA88017B52}"/>
              </a:ext>
            </a:extLst>
          </p:cNvPr>
          <p:cNvSpPr txBox="1"/>
          <p:nvPr/>
        </p:nvSpPr>
        <p:spPr>
          <a:xfrm>
            <a:off x="513694" y="1594561"/>
            <a:ext cx="9634179" cy="400110"/>
          </a:xfrm>
          <a:prstGeom prst="rect">
            <a:avLst/>
          </a:prstGeom>
          <a:noFill/>
        </p:spPr>
        <p:txBody>
          <a:bodyPr wrap="square" rtlCol="0">
            <a:spAutoFit/>
          </a:bodyPr>
          <a:lstStyle/>
          <a:p>
            <a:r>
              <a:rPr lang="en-US" sz="2000" b="1" dirty="0"/>
              <a:t>ENCASHES</a:t>
            </a:r>
            <a:r>
              <a:rPr lang="en-US" sz="2000" dirty="0"/>
              <a:t>: v. TO CASH, CONVERT INTO READY MONEY (ENCASH, ENCASHED,ENCASHING)</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089152"/>
            <a:ext cx="9710927" cy="1200329"/>
          </a:xfrm>
          <a:prstGeom prst="rect">
            <a:avLst/>
          </a:prstGeom>
          <a:noFill/>
        </p:spPr>
        <p:txBody>
          <a:bodyPr wrap="square" rtlCol="0">
            <a:spAutoFit/>
          </a:bodyPr>
          <a:lstStyle/>
          <a:p>
            <a:r>
              <a:rPr lang="en-US" sz="7200" dirty="0">
                <a:latin typeface="Scramble" panose="020B0603050302020204" pitchFamily="34" charset="0"/>
              </a:rPr>
              <a:t>NACHESES</a:t>
            </a:r>
          </a:p>
        </p:txBody>
      </p:sp>
      <p:sp>
        <p:nvSpPr>
          <p:cNvPr id="7" name="TextBox 6">
            <a:extLst>
              <a:ext uri="{FF2B5EF4-FFF2-40B4-BE49-F238E27FC236}">
                <a16:creationId xmlns:a16="http://schemas.microsoft.com/office/drawing/2014/main" id="{D9FB463F-7BEC-D224-6DB7-7446383A665F}"/>
              </a:ext>
            </a:extLst>
          </p:cNvPr>
          <p:cNvSpPr txBox="1"/>
          <p:nvPr/>
        </p:nvSpPr>
        <p:spPr>
          <a:xfrm>
            <a:off x="2061494" y="5346601"/>
            <a:ext cx="8226659" cy="954107"/>
          </a:xfrm>
          <a:prstGeom prst="rect">
            <a:avLst/>
          </a:prstGeom>
          <a:noFill/>
        </p:spPr>
        <p:txBody>
          <a:bodyPr wrap="square" rtlCol="0">
            <a:spAutoFit/>
          </a:bodyPr>
          <a:lstStyle/>
          <a:p>
            <a:r>
              <a:rPr lang="en-US" sz="2800" b="1" dirty="0"/>
              <a:t>NACHESES</a:t>
            </a:r>
            <a:r>
              <a:rPr lang="en-US" sz="2800" dirty="0"/>
              <a:t>: NWL23 pl. of </a:t>
            </a:r>
            <a:r>
              <a:rPr lang="en-US" sz="2800" u="sng" dirty="0"/>
              <a:t>NACHES</a:t>
            </a:r>
            <a:r>
              <a:rPr lang="en-US" sz="2800" dirty="0"/>
              <a:t>, PRIDE IN ANOTHER’S ACCOMPLISHMENTS (also NACHAS, NACHASES)</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ENCHASES</a:t>
            </a:r>
          </a:p>
        </p:txBody>
      </p:sp>
      <p:sp>
        <p:nvSpPr>
          <p:cNvPr id="9" name="TextBox 8">
            <a:extLst>
              <a:ext uri="{FF2B5EF4-FFF2-40B4-BE49-F238E27FC236}">
                <a16:creationId xmlns:a16="http://schemas.microsoft.com/office/drawing/2014/main" id="{94BAECA0-C80C-49B5-7B5A-8A29C15A2214}"/>
              </a:ext>
            </a:extLst>
          </p:cNvPr>
          <p:cNvSpPr txBox="1"/>
          <p:nvPr/>
        </p:nvSpPr>
        <p:spPr>
          <a:xfrm>
            <a:off x="2274731" y="3154868"/>
            <a:ext cx="10555554" cy="400110"/>
          </a:xfrm>
          <a:prstGeom prst="rect">
            <a:avLst/>
          </a:prstGeom>
          <a:noFill/>
        </p:spPr>
        <p:txBody>
          <a:bodyPr wrap="square" rtlCol="0">
            <a:spAutoFit/>
          </a:bodyPr>
          <a:lstStyle/>
          <a:p>
            <a:r>
              <a:rPr lang="en-US" sz="2000" b="1" dirty="0"/>
              <a:t>ENCHASES</a:t>
            </a:r>
            <a:r>
              <a:rPr lang="en-US" sz="2000" dirty="0"/>
              <a:t>: v. PLACES IN AN ORNAMENTAL SETTING (ENCHASE, ENCHASED, ENCHASING)</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153</a:t>
            </a:fld>
            <a:endParaRPr lang="en-US"/>
          </a:p>
        </p:txBody>
      </p:sp>
      <p:sp>
        <p:nvSpPr>
          <p:cNvPr id="11" name="TextBox 10">
            <a:extLst>
              <a:ext uri="{FF2B5EF4-FFF2-40B4-BE49-F238E27FC236}">
                <a16:creationId xmlns:a16="http://schemas.microsoft.com/office/drawing/2014/main" id="{22BE3C40-99E7-7142-D6B6-DCC86FD540F2}"/>
              </a:ext>
            </a:extLst>
          </p:cNvPr>
          <p:cNvSpPr txBox="1"/>
          <p:nvPr/>
        </p:nvSpPr>
        <p:spPr>
          <a:xfrm>
            <a:off x="9878129" y="1943522"/>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285568A9-0C42-7305-6A48-B9F1CDB89500}"/>
              </a:ext>
            </a:extLst>
          </p:cNvPr>
          <p:cNvSpPr txBox="1"/>
          <p:nvPr/>
        </p:nvSpPr>
        <p:spPr>
          <a:xfrm>
            <a:off x="9751849" y="4098896"/>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64E12344-59DC-FD57-05D5-0734750623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187" y="175919"/>
            <a:ext cx="1874004" cy="1249336"/>
          </a:xfrm>
          <a:prstGeom prst="rect">
            <a:avLst/>
          </a:prstGeom>
        </p:spPr>
      </p:pic>
      <p:pic>
        <p:nvPicPr>
          <p:cNvPr id="14" name="Picture 13">
            <a:extLst>
              <a:ext uri="{FF2B5EF4-FFF2-40B4-BE49-F238E27FC236}">
                <a16:creationId xmlns:a16="http://schemas.microsoft.com/office/drawing/2014/main" id="{2B87B5F2-2E4E-02CC-9F9C-70927EA28D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85397" y="1770888"/>
            <a:ext cx="1375954" cy="1340103"/>
          </a:xfrm>
          <a:prstGeom prst="rect">
            <a:avLst/>
          </a:prstGeom>
        </p:spPr>
      </p:pic>
      <p:pic>
        <p:nvPicPr>
          <p:cNvPr id="15" name="Picture 14">
            <a:extLst>
              <a:ext uri="{FF2B5EF4-FFF2-40B4-BE49-F238E27FC236}">
                <a16:creationId xmlns:a16="http://schemas.microsoft.com/office/drawing/2014/main" id="{37241A48-6788-C764-A46B-1EBC58BA5F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7282" y="5171614"/>
            <a:ext cx="1521813" cy="1482884"/>
          </a:xfrm>
          <a:prstGeom prst="rect">
            <a:avLst/>
          </a:prstGeom>
        </p:spPr>
      </p:pic>
      <p:pic>
        <p:nvPicPr>
          <p:cNvPr id="20" name="Picture 19">
            <a:extLst>
              <a:ext uri="{FF2B5EF4-FFF2-40B4-BE49-F238E27FC236}">
                <a16:creationId xmlns:a16="http://schemas.microsoft.com/office/drawing/2014/main" id="{21DAF8A6-0085-44B4-DEF8-9882E0A8FB3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59749" y="4319329"/>
            <a:ext cx="1316258" cy="2039557"/>
          </a:xfrm>
          <a:prstGeom prst="rect">
            <a:avLst/>
          </a:prstGeom>
        </p:spPr>
      </p:pic>
    </p:spTree>
    <p:extLst>
      <p:ext uri="{BB962C8B-B14F-4D97-AF65-F5344CB8AC3E}">
        <p14:creationId xmlns:p14="http://schemas.microsoft.com/office/powerpoint/2010/main" val="829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K M N R S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154</a:t>
            </a:fld>
            <a:endParaRPr lang="en-US"/>
          </a:p>
        </p:txBody>
      </p:sp>
    </p:spTree>
    <p:extLst>
      <p:ext uri="{BB962C8B-B14F-4D97-AF65-F5344CB8AC3E}">
        <p14:creationId xmlns:p14="http://schemas.microsoft.com/office/powerpoint/2010/main" val="33957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NAMASKAR</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191295" y="1894626"/>
            <a:ext cx="8244838" cy="523220"/>
          </a:xfrm>
          <a:prstGeom prst="rect">
            <a:avLst/>
          </a:prstGeom>
          <a:noFill/>
        </p:spPr>
        <p:txBody>
          <a:bodyPr wrap="square" rtlCol="0">
            <a:spAutoFit/>
          </a:bodyPr>
          <a:lstStyle/>
          <a:p>
            <a:r>
              <a:rPr lang="en-US" sz="2800" b="1" dirty="0"/>
              <a:t>NAMASKAR</a:t>
            </a:r>
            <a:r>
              <a:rPr lang="en-US" sz="2800" dirty="0"/>
              <a:t>: A FORMAL SOUTH ASIAN GREETING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81AC3C98-B048-9AB1-386A-E84A66E0E5E1}"/>
              </a:ext>
            </a:extLst>
          </p:cNvPr>
          <p:cNvPicPr>
            <a:picLocks noChangeAspect="1"/>
          </p:cNvPicPr>
          <p:nvPr/>
        </p:nvPicPr>
        <p:blipFill>
          <a:blip r:embed="rId2"/>
          <a:stretch>
            <a:fillRect/>
          </a:stretch>
        </p:blipFill>
        <p:spPr>
          <a:xfrm>
            <a:off x="8027342" y="2776926"/>
            <a:ext cx="3326458" cy="3326458"/>
          </a:xfrm>
          <a:prstGeom prst="rect">
            <a:avLst/>
          </a:prstGeom>
        </p:spPr>
      </p:pic>
      <p:pic>
        <p:nvPicPr>
          <p:cNvPr id="5" name="Picture 4">
            <a:extLst>
              <a:ext uri="{FF2B5EF4-FFF2-40B4-BE49-F238E27FC236}">
                <a16:creationId xmlns:a16="http://schemas.microsoft.com/office/drawing/2014/main" id="{234428C1-8FE0-5C76-1DCE-9D19C72080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077" y="2854899"/>
            <a:ext cx="2972265" cy="3170511"/>
          </a:xfrm>
          <a:prstGeom prst="rect">
            <a:avLst/>
          </a:prstGeom>
        </p:spPr>
      </p:pic>
      <p:pic>
        <p:nvPicPr>
          <p:cNvPr id="8" name="Picture 7">
            <a:extLst>
              <a:ext uri="{FF2B5EF4-FFF2-40B4-BE49-F238E27FC236}">
                <a16:creationId xmlns:a16="http://schemas.microsoft.com/office/drawing/2014/main" id="{E0473903-1F36-ECC6-64A0-A82CCE672A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77427" y="2607316"/>
            <a:ext cx="4223658" cy="3931596"/>
          </a:xfrm>
          <a:prstGeom prst="rect">
            <a:avLst/>
          </a:prstGeom>
        </p:spPr>
      </p:pic>
    </p:spTree>
    <p:extLst>
      <p:ext uri="{BB962C8B-B14F-4D97-AF65-F5344CB8AC3E}">
        <p14:creationId xmlns:p14="http://schemas.microsoft.com/office/powerpoint/2010/main" val="16220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a:t>
            </a:r>
            <a:r>
              <a:rPr lang="en-US" sz="6000" dirty="0" err="1">
                <a:latin typeface="Scramble" panose="020B0603050302020204" pitchFamily="34" charset="0"/>
              </a:rPr>
              <a:t>I</a:t>
            </a:r>
            <a:r>
              <a:rPr lang="en-US" sz="6000" dirty="0">
                <a:latin typeface="Scramble" panose="020B0603050302020204" pitchFamily="34" charset="0"/>
              </a:rPr>
              <a:t> M N </a:t>
            </a:r>
            <a:r>
              <a:rPr lang="en-US" sz="6000" dirty="0" err="1">
                <a:latin typeface="Scramble" panose="020B0603050302020204" pitchFamily="34" charset="0"/>
              </a:rPr>
              <a:t>N</a:t>
            </a:r>
            <a:r>
              <a:rPr lang="en-US" sz="6000" dirty="0">
                <a:latin typeface="Scramble" panose="020B0603050302020204" pitchFamily="34" charset="0"/>
              </a:rPr>
              <a:t> O U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156</a:t>
            </a:fld>
            <a:endParaRPr lang="en-US"/>
          </a:p>
        </p:txBody>
      </p:sp>
    </p:spTree>
    <p:extLst>
      <p:ext uri="{BB962C8B-B14F-4D97-AF65-F5344CB8AC3E}">
        <p14:creationId xmlns:p14="http://schemas.microsoft.com/office/powerpoint/2010/main" val="39932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NIHONIUM</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157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262449" y="1842374"/>
            <a:ext cx="6273436" cy="954107"/>
          </a:xfrm>
          <a:prstGeom prst="rect">
            <a:avLst/>
          </a:prstGeom>
          <a:noFill/>
        </p:spPr>
        <p:txBody>
          <a:bodyPr wrap="square" rtlCol="0">
            <a:spAutoFit/>
          </a:bodyPr>
          <a:lstStyle/>
          <a:p>
            <a:r>
              <a:rPr lang="en-US" sz="2800" b="1" dirty="0"/>
              <a:t>NIHONIUM</a:t>
            </a:r>
            <a:r>
              <a:rPr lang="en-US" sz="2800" dirty="0"/>
              <a:t>: THE CHEMICAL ELEMENT WITH ATOMIC NUMBER 113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30921AF0-F86E-FB64-AAF9-6E56BC5DF743}"/>
              </a:ext>
            </a:extLst>
          </p:cNvPr>
          <p:cNvPicPr>
            <a:picLocks noChangeAspect="1"/>
          </p:cNvPicPr>
          <p:nvPr/>
        </p:nvPicPr>
        <p:blipFill>
          <a:blip r:embed="rId2"/>
          <a:stretch>
            <a:fillRect/>
          </a:stretch>
        </p:blipFill>
        <p:spPr>
          <a:xfrm>
            <a:off x="453294" y="3191580"/>
            <a:ext cx="2893832" cy="2893832"/>
          </a:xfrm>
          <a:prstGeom prst="rect">
            <a:avLst/>
          </a:prstGeom>
        </p:spPr>
      </p:pic>
      <p:pic>
        <p:nvPicPr>
          <p:cNvPr id="10" name="Picture 9">
            <a:extLst>
              <a:ext uri="{FF2B5EF4-FFF2-40B4-BE49-F238E27FC236}">
                <a16:creationId xmlns:a16="http://schemas.microsoft.com/office/drawing/2014/main" id="{235FCBEB-E831-4D90-2CFC-6EAF2B0D65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744" b="89776" l="8307" r="91214">
                        <a14:foregroundMark x1="30990" y1="46965" x2="70447" y2="49521"/>
                        <a14:foregroundMark x1="54952" y1="25719" x2="50799" y2="36581"/>
                        <a14:foregroundMark x1="50799" y1="36581" x2="33067" y2="42173"/>
                        <a14:foregroundMark x1="33067" y1="42173" x2="45048" y2="46486"/>
                        <a14:foregroundMark x1="45048" y1="46486" x2="62300" y2="47444"/>
                        <a14:foregroundMark x1="62300" y1="47444" x2="49361" y2="53195"/>
                        <a14:foregroundMark x1="49361" y1="53195" x2="36262" y2="52077"/>
                        <a14:foregroundMark x1="36262" y1="52077" x2="54792" y2="39936"/>
                        <a14:foregroundMark x1="54792" y1="39936" x2="33067" y2="42812"/>
                        <a14:foregroundMark x1="33067" y1="42812" x2="61661" y2="48882"/>
                        <a14:foregroundMark x1="61661" y1="48882" x2="52236" y2="51597"/>
                        <a14:foregroundMark x1="52236" y1="51597" x2="31470" y2="50479"/>
                        <a14:foregroundMark x1="61182" y1="52716" x2="64377" y2="52556"/>
                        <a14:foregroundMark x1="8466" y1="49681" x2="28754" y2="51757"/>
                        <a14:foregroundMark x1="47284" y1="43930" x2="64696" y2="45687"/>
                        <a14:foregroundMark x1="64696" y1="45687" x2="65655" y2="46166"/>
                        <a14:foregroundMark x1="91214" y1="49521" x2="84505" y2="52236"/>
                      </a14:backgroundRemoval>
                    </a14:imgEffect>
                  </a14:imgLayer>
                </a14:imgProps>
              </a:ext>
              <a:ext uri="{28A0092B-C50C-407E-A947-70E740481C1C}">
                <a14:useLocalDpi xmlns:a14="http://schemas.microsoft.com/office/drawing/2010/main"/>
              </a:ext>
            </a:extLst>
          </a:blip>
          <a:stretch>
            <a:fillRect/>
          </a:stretch>
        </p:blipFill>
        <p:spPr>
          <a:xfrm>
            <a:off x="8050168" y="2796481"/>
            <a:ext cx="3643176" cy="3643176"/>
          </a:xfrm>
          <a:prstGeom prst="rect">
            <a:avLst/>
          </a:prstGeom>
        </p:spPr>
      </p:pic>
      <p:pic>
        <p:nvPicPr>
          <p:cNvPr id="11" name="Picture 10">
            <a:extLst>
              <a:ext uri="{FF2B5EF4-FFF2-40B4-BE49-F238E27FC236}">
                <a16:creationId xmlns:a16="http://schemas.microsoft.com/office/drawing/2014/main" id="{653461E5-D6C4-FF80-0AD0-04E7F5E44D4F}"/>
              </a:ext>
            </a:extLst>
          </p:cNvPr>
          <p:cNvPicPr>
            <a:picLocks noChangeAspect="1"/>
          </p:cNvPicPr>
          <p:nvPr/>
        </p:nvPicPr>
        <p:blipFill>
          <a:blip r:embed="rId5"/>
          <a:stretch>
            <a:fillRect/>
          </a:stretch>
        </p:blipFill>
        <p:spPr>
          <a:xfrm>
            <a:off x="3629708" y="3154220"/>
            <a:ext cx="4348655" cy="2893832"/>
          </a:xfrm>
          <a:prstGeom prst="rect">
            <a:avLst/>
          </a:prstGeom>
        </p:spPr>
      </p:pic>
    </p:spTree>
    <p:extLst>
      <p:ext uri="{BB962C8B-B14F-4D97-AF65-F5344CB8AC3E}">
        <p14:creationId xmlns:p14="http://schemas.microsoft.com/office/powerpoint/2010/main" val="19278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D56B7-A03B-6B9F-97E6-2B2B999A89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94784-54B0-2ECB-EBF6-BE7857C0C6B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I N </a:t>
            </a:r>
            <a:r>
              <a:rPr lang="en-US" sz="6000" dirty="0" err="1">
                <a:latin typeface="Scramble" panose="020B0603050302020204" pitchFamily="34" charset="0"/>
              </a:rPr>
              <a:t>N</a:t>
            </a:r>
            <a:r>
              <a:rPr lang="en-US" sz="6000" dirty="0">
                <a:latin typeface="Scramble" panose="020B0603050302020204" pitchFamily="34" charset="0"/>
              </a:rPr>
              <a:t> O </a:t>
            </a:r>
            <a:r>
              <a:rPr lang="en-US" sz="6000" dirty="0" err="1">
                <a:latin typeface="Scramble" panose="020B0603050302020204" pitchFamily="34" charset="0"/>
              </a:rPr>
              <a:t>O</a:t>
            </a:r>
            <a:r>
              <a:rPr lang="en-US" sz="6000" dirty="0">
                <a:latin typeface="Scramble" panose="020B0603050302020204" pitchFamily="34" charset="0"/>
              </a:rPr>
              <a:t> V</a:t>
            </a:r>
          </a:p>
        </p:txBody>
      </p:sp>
      <p:sp>
        <p:nvSpPr>
          <p:cNvPr id="3" name="TextBox 2">
            <a:extLst>
              <a:ext uri="{FF2B5EF4-FFF2-40B4-BE49-F238E27FC236}">
                <a16:creationId xmlns:a16="http://schemas.microsoft.com/office/drawing/2014/main" id="{73544625-A83C-8A95-1053-0A94DD58E8B6}"/>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5C60A-3197-0E6D-FFDA-9D66F5A6E8B1}"/>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A3F6F11-7133-3349-E930-DCDEA5127B62}"/>
              </a:ext>
            </a:extLst>
          </p:cNvPr>
          <p:cNvSpPr>
            <a:spLocks noGrp="1"/>
          </p:cNvSpPr>
          <p:nvPr>
            <p:ph type="sldNum" sz="quarter" idx="12"/>
          </p:nvPr>
        </p:nvSpPr>
        <p:spPr/>
        <p:txBody>
          <a:bodyPr/>
          <a:lstStyle/>
          <a:p>
            <a:fld id="{D18C28E9-28B9-4E21-BC9B-2A738E2F5F22}" type="slidenum">
              <a:rPr lang="en-US" smtClean="0"/>
              <a:t>158</a:t>
            </a:fld>
            <a:endParaRPr lang="en-US"/>
          </a:p>
        </p:txBody>
      </p:sp>
    </p:spTree>
    <p:extLst>
      <p:ext uri="{BB962C8B-B14F-4D97-AF65-F5344CB8AC3E}">
        <p14:creationId xmlns:p14="http://schemas.microsoft.com/office/powerpoint/2010/main" val="19581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7702A-36E7-8124-8FF6-BBC53B47DD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E40323-40C3-39D0-8716-EEE7C2B16CB3}"/>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NOVOCAIN</a:t>
            </a:r>
          </a:p>
        </p:txBody>
      </p:sp>
      <p:sp>
        <p:nvSpPr>
          <p:cNvPr id="3" name="TextBox 2">
            <a:extLst>
              <a:ext uri="{FF2B5EF4-FFF2-40B4-BE49-F238E27FC236}">
                <a16:creationId xmlns:a16="http://schemas.microsoft.com/office/drawing/2014/main" id="{443556A1-6C78-4897-33CC-EAC3ACF562D2}"/>
              </a:ext>
            </a:extLst>
          </p:cNvPr>
          <p:cNvSpPr txBox="1"/>
          <p:nvPr/>
        </p:nvSpPr>
        <p:spPr>
          <a:xfrm>
            <a:off x="1930254" y="1846964"/>
            <a:ext cx="8178652" cy="954107"/>
          </a:xfrm>
          <a:prstGeom prst="rect">
            <a:avLst/>
          </a:prstGeom>
          <a:noFill/>
        </p:spPr>
        <p:txBody>
          <a:bodyPr wrap="square" rtlCol="0">
            <a:spAutoFit/>
          </a:bodyPr>
          <a:lstStyle/>
          <a:p>
            <a:r>
              <a:rPr lang="en-US" sz="2800" b="1" dirty="0"/>
              <a:t>NOVOCAIN</a:t>
            </a:r>
            <a:r>
              <a:rPr lang="en-US" sz="2800" dirty="0"/>
              <a:t>: NWL23 alternative name for NOVOCAINE, 	A TRADEMARK OF A LOCAL ANESTHETIC	</a:t>
            </a:r>
          </a:p>
        </p:txBody>
      </p:sp>
      <p:sp>
        <p:nvSpPr>
          <p:cNvPr id="7" name="Slide Number Placeholder 6">
            <a:extLst>
              <a:ext uri="{FF2B5EF4-FFF2-40B4-BE49-F238E27FC236}">
                <a16:creationId xmlns:a16="http://schemas.microsoft.com/office/drawing/2014/main" id="{A7E2E83B-10DE-FA31-EDE2-E8307550BFA5}"/>
              </a:ext>
            </a:extLst>
          </p:cNvPr>
          <p:cNvSpPr>
            <a:spLocks noGrp="1"/>
          </p:cNvSpPr>
          <p:nvPr>
            <p:ph type="sldNum" sz="quarter" idx="12"/>
          </p:nvPr>
        </p:nvSpPr>
        <p:spPr/>
        <p:txBody>
          <a:bodyPr/>
          <a:lstStyle/>
          <a:p>
            <a:fld id="{D18C28E9-28B9-4E21-BC9B-2A738E2F5F22}" type="slidenum">
              <a:rPr lang="en-US" smtClean="0"/>
              <a:t>159</a:t>
            </a:fld>
            <a:endParaRPr lang="en-US"/>
          </a:p>
        </p:txBody>
      </p:sp>
      <p:sp>
        <p:nvSpPr>
          <p:cNvPr id="5" name="TextBox 4">
            <a:extLst>
              <a:ext uri="{FF2B5EF4-FFF2-40B4-BE49-F238E27FC236}">
                <a16:creationId xmlns:a16="http://schemas.microsoft.com/office/drawing/2014/main" id="{16AA89EC-5DB4-1332-9843-F45236C8FD68}"/>
              </a:ext>
            </a:extLst>
          </p:cNvPr>
          <p:cNvSpPr txBox="1"/>
          <p:nvPr/>
        </p:nvSpPr>
        <p:spPr>
          <a:xfrm>
            <a:off x="10108906" y="392545"/>
            <a:ext cx="66185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ES</a:t>
            </a:r>
          </a:p>
        </p:txBody>
      </p:sp>
      <p:pic>
        <p:nvPicPr>
          <p:cNvPr id="6" name="Picture 5">
            <a:extLst>
              <a:ext uri="{FF2B5EF4-FFF2-40B4-BE49-F238E27FC236}">
                <a16:creationId xmlns:a16="http://schemas.microsoft.com/office/drawing/2014/main" id="{A9F1A8BA-0848-B258-0828-C2D45FFD33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8224" y="3429000"/>
            <a:ext cx="4035552" cy="2695973"/>
          </a:xfrm>
          <a:prstGeom prst="rect">
            <a:avLst/>
          </a:prstGeom>
        </p:spPr>
      </p:pic>
      <p:pic>
        <p:nvPicPr>
          <p:cNvPr id="8" name="Picture 7">
            <a:extLst>
              <a:ext uri="{FF2B5EF4-FFF2-40B4-BE49-F238E27FC236}">
                <a16:creationId xmlns:a16="http://schemas.microsoft.com/office/drawing/2014/main" id="{8CC63522-766C-628F-A744-CFDA367CDF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0399" y="3637732"/>
            <a:ext cx="2725865" cy="1700169"/>
          </a:xfrm>
          <a:prstGeom prst="rect">
            <a:avLst/>
          </a:prstGeom>
        </p:spPr>
      </p:pic>
      <p:pic>
        <p:nvPicPr>
          <p:cNvPr id="10" name="Picture 9">
            <a:extLst>
              <a:ext uri="{FF2B5EF4-FFF2-40B4-BE49-F238E27FC236}">
                <a16:creationId xmlns:a16="http://schemas.microsoft.com/office/drawing/2014/main" id="{75EDF58D-946F-1796-D502-DD72D7BA10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0016" y="3592085"/>
            <a:ext cx="2743200" cy="2397235"/>
          </a:xfrm>
          <a:prstGeom prst="rect">
            <a:avLst/>
          </a:prstGeom>
        </p:spPr>
      </p:pic>
      <p:pic>
        <p:nvPicPr>
          <p:cNvPr id="11" name="Picture 10">
            <a:extLst>
              <a:ext uri="{FF2B5EF4-FFF2-40B4-BE49-F238E27FC236}">
                <a16:creationId xmlns:a16="http://schemas.microsoft.com/office/drawing/2014/main" id="{331FEEE0-2A63-EEDB-62B1-A540931AF8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8225" y="3931921"/>
            <a:ext cx="2474976" cy="1780872"/>
          </a:xfrm>
          <a:prstGeom prst="rect">
            <a:avLst/>
          </a:prstGeom>
        </p:spPr>
      </p:pic>
    </p:spTree>
    <p:extLst>
      <p:ext uri="{BB962C8B-B14F-4D97-AF65-F5344CB8AC3E}">
        <p14:creationId xmlns:p14="http://schemas.microsoft.com/office/powerpoint/2010/main" val="17768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49406-EBFB-ABD3-1B37-96E2E3699D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98DAFD-E985-4642-C447-1F52A82DA85D}"/>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I </a:t>
            </a:r>
            <a:r>
              <a:rPr lang="en-US" sz="6000" dirty="0" err="1">
                <a:latin typeface="Scramble" panose="020B0603050302020204" pitchFamily="34" charset="0"/>
              </a:rPr>
              <a:t>I</a:t>
            </a:r>
            <a:r>
              <a:rPr lang="en-US" sz="6000" dirty="0">
                <a:latin typeface="Scramble" panose="020B0603050302020204" pitchFamily="34" charset="0"/>
              </a:rPr>
              <a:t> R </a:t>
            </a:r>
            <a:r>
              <a:rPr lang="en-US" sz="6000" dirty="0" err="1">
                <a:latin typeface="Scramble" panose="020B0603050302020204" pitchFamily="34" charset="0"/>
              </a:rPr>
              <a:t>R</a:t>
            </a:r>
            <a:r>
              <a:rPr lang="en-US" sz="6000" dirty="0">
                <a:latin typeface="Scramble" panose="020B0603050302020204" pitchFamily="34" charset="0"/>
              </a:rPr>
              <a:t> S</a:t>
            </a:r>
          </a:p>
        </p:txBody>
      </p:sp>
      <p:sp>
        <p:nvSpPr>
          <p:cNvPr id="3" name="TextBox 2">
            <a:extLst>
              <a:ext uri="{FF2B5EF4-FFF2-40B4-BE49-F238E27FC236}">
                <a16:creationId xmlns:a16="http://schemas.microsoft.com/office/drawing/2014/main" id="{AF220D66-0A0A-DC52-C611-CFE07423686A}"/>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3814291-2CAC-BFA1-3D1E-BFAECA49CC0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6D72E3F-C40B-D2C6-6FF8-0C5C9D0074FF}"/>
              </a:ext>
            </a:extLst>
          </p:cNvPr>
          <p:cNvSpPr>
            <a:spLocks noGrp="1"/>
          </p:cNvSpPr>
          <p:nvPr>
            <p:ph type="sldNum" sz="quarter" idx="12"/>
          </p:nvPr>
        </p:nvSpPr>
        <p:spPr/>
        <p:txBody>
          <a:bodyPr/>
          <a:lstStyle/>
          <a:p>
            <a:fld id="{D18C28E9-28B9-4E21-BC9B-2A738E2F5F22}" type="slidenum">
              <a:rPr lang="en-US" smtClean="0"/>
              <a:t>16</a:t>
            </a:fld>
            <a:endParaRPr lang="en-US"/>
          </a:p>
        </p:txBody>
      </p:sp>
    </p:spTree>
    <p:extLst>
      <p:ext uri="{BB962C8B-B14F-4D97-AF65-F5344CB8AC3E}">
        <p14:creationId xmlns:p14="http://schemas.microsoft.com/office/powerpoint/2010/main" val="75129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0676-B39F-D7FE-01CF-5DF8EEAB4C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5C4853-9175-97D6-2F76-CFD6226D4CB4}"/>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I </a:t>
            </a:r>
            <a:r>
              <a:rPr lang="en-US" sz="6000" dirty="0" err="1">
                <a:latin typeface="Scramble" panose="020B0603050302020204" pitchFamily="34" charset="0"/>
              </a:rPr>
              <a:t>I</a:t>
            </a:r>
            <a:r>
              <a:rPr lang="en-US" sz="6000" dirty="0">
                <a:latin typeface="Scramble" panose="020B0603050302020204" pitchFamily="34" charset="0"/>
              </a:rPr>
              <a:t> M N O </a:t>
            </a:r>
          </a:p>
        </p:txBody>
      </p:sp>
      <p:sp>
        <p:nvSpPr>
          <p:cNvPr id="3" name="TextBox 2">
            <a:extLst>
              <a:ext uri="{FF2B5EF4-FFF2-40B4-BE49-F238E27FC236}">
                <a16:creationId xmlns:a16="http://schemas.microsoft.com/office/drawing/2014/main" id="{2A8BBD57-A522-EEDF-E331-B62A04EF746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3A084E7-2A62-674C-2480-CC48DB73A04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07EA068-1838-6AD5-4A11-91EDF0E0068C}"/>
              </a:ext>
            </a:extLst>
          </p:cNvPr>
          <p:cNvSpPr>
            <a:spLocks noGrp="1"/>
          </p:cNvSpPr>
          <p:nvPr>
            <p:ph type="sldNum" sz="quarter" idx="12"/>
          </p:nvPr>
        </p:nvSpPr>
        <p:spPr/>
        <p:txBody>
          <a:bodyPr/>
          <a:lstStyle/>
          <a:p>
            <a:fld id="{D18C28E9-28B9-4E21-BC9B-2A738E2F5F22}" type="slidenum">
              <a:rPr lang="en-US" smtClean="0"/>
              <a:t>160</a:t>
            </a:fld>
            <a:endParaRPr lang="en-US"/>
          </a:p>
        </p:txBody>
      </p:sp>
    </p:spTree>
    <p:extLst>
      <p:ext uri="{BB962C8B-B14F-4D97-AF65-F5344CB8AC3E}">
        <p14:creationId xmlns:p14="http://schemas.microsoft.com/office/powerpoint/2010/main" val="26715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62AA-56E1-1D0C-3C57-EA30749251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80CA36-E5FC-EAD2-38ED-D2AE2ED0BBA7}"/>
              </a:ext>
            </a:extLst>
          </p:cNvPr>
          <p:cNvSpPr txBox="1"/>
          <p:nvPr/>
        </p:nvSpPr>
        <p:spPr>
          <a:xfrm>
            <a:off x="1900210" y="216162"/>
            <a:ext cx="9710927" cy="1200329"/>
          </a:xfrm>
          <a:prstGeom prst="rect">
            <a:avLst/>
          </a:prstGeom>
          <a:noFill/>
        </p:spPr>
        <p:txBody>
          <a:bodyPr wrap="square" rtlCol="0">
            <a:spAutoFit/>
          </a:bodyPr>
          <a:lstStyle/>
          <a:p>
            <a:r>
              <a:rPr lang="en-US" sz="7200" dirty="0">
                <a:latin typeface="Scramble" panose="020B0603050302020204" pitchFamily="34" charset="0"/>
              </a:rPr>
              <a:t>OMNICIDE</a:t>
            </a:r>
          </a:p>
        </p:txBody>
      </p:sp>
      <p:sp>
        <p:nvSpPr>
          <p:cNvPr id="3" name="TextBox 2">
            <a:extLst>
              <a:ext uri="{FF2B5EF4-FFF2-40B4-BE49-F238E27FC236}">
                <a16:creationId xmlns:a16="http://schemas.microsoft.com/office/drawing/2014/main" id="{A6CC6F22-0240-87FD-E514-DA402E083C37}"/>
              </a:ext>
            </a:extLst>
          </p:cNvPr>
          <p:cNvSpPr txBox="1"/>
          <p:nvPr/>
        </p:nvSpPr>
        <p:spPr>
          <a:xfrm>
            <a:off x="2453421" y="1554990"/>
            <a:ext cx="8604504" cy="523220"/>
          </a:xfrm>
          <a:prstGeom prst="rect">
            <a:avLst/>
          </a:prstGeom>
          <a:noFill/>
        </p:spPr>
        <p:txBody>
          <a:bodyPr wrap="square" rtlCol="0">
            <a:spAutoFit/>
          </a:bodyPr>
          <a:lstStyle/>
          <a:p>
            <a:r>
              <a:rPr lang="en-US" sz="2800" b="1" dirty="0"/>
              <a:t>OMNICIDE</a:t>
            </a:r>
            <a:r>
              <a:rPr lang="en-US" sz="2800" dirty="0"/>
              <a:t>: n. THE DESTRUCTION OF ALL LIFE</a:t>
            </a:r>
          </a:p>
        </p:txBody>
      </p:sp>
      <p:sp>
        <p:nvSpPr>
          <p:cNvPr id="5" name="TextBox 4">
            <a:extLst>
              <a:ext uri="{FF2B5EF4-FFF2-40B4-BE49-F238E27FC236}">
                <a16:creationId xmlns:a16="http://schemas.microsoft.com/office/drawing/2014/main" id="{E92D2C9F-D379-F237-179E-2FB0D19F77B8}"/>
              </a:ext>
            </a:extLst>
          </p:cNvPr>
          <p:cNvSpPr txBox="1"/>
          <p:nvPr/>
        </p:nvSpPr>
        <p:spPr>
          <a:xfrm>
            <a:off x="10049692" y="354661"/>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6" name="Slide Number Placeholder 5">
            <a:extLst>
              <a:ext uri="{FF2B5EF4-FFF2-40B4-BE49-F238E27FC236}">
                <a16:creationId xmlns:a16="http://schemas.microsoft.com/office/drawing/2014/main" id="{51E7D997-8FC6-059C-4D7F-9380785272E8}"/>
              </a:ext>
            </a:extLst>
          </p:cNvPr>
          <p:cNvSpPr>
            <a:spLocks noGrp="1"/>
          </p:cNvSpPr>
          <p:nvPr>
            <p:ph type="sldNum" sz="quarter" idx="12"/>
          </p:nvPr>
        </p:nvSpPr>
        <p:spPr/>
        <p:txBody>
          <a:bodyPr/>
          <a:lstStyle/>
          <a:p>
            <a:fld id="{D18C28E9-28B9-4E21-BC9B-2A738E2F5F22}" type="slidenum">
              <a:rPr lang="en-US" smtClean="0"/>
              <a:t>161</a:t>
            </a:fld>
            <a:endParaRPr lang="en-US"/>
          </a:p>
        </p:txBody>
      </p:sp>
      <p:pic>
        <p:nvPicPr>
          <p:cNvPr id="7" name="Picture 6">
            <a:extLst>
              <a:ext uri="{FF2B5EF4-FFF2-40B4-BE49-F238E27FC236}">
                <a16:creationId xmlns:a16="http://schemas.microsoft.com/office/drawing/2014/main" id="{6857AC26-D985-92C3-518F-F721610C79B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5870" y="2129245"/>
            <a:ext cx="3222171" cy="4728755"/>
          </a:xfrm>
          <a:prstGeom prst="rect">
            <a:avLst/>
          </a:prstGeom>
        </p:spPr>
      </p:pic>
      <p:pic>
        <p:nvPicPr>
          <p:cNvPr id="9" name="Picture 8">
            <a:extLst>
              <a:ext uri="{FF2B5EF4-FFF2-40B4-BE49-F238E27FC236}">
                <a16:creationId xmlns:a16="http://schemas.microsoft.com/office/drawing/2014/main" id="{C6D47541-9507-FD92-46B3-CCAB1ADB81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0267" y="3101747"/>
            <a:ext cx="3222171" cy="2047875"/>
          </a:xfrm>
          <a:prstGeom prst="rect">
            <a:avLst/>
          </a:prstGeom>
        </p:spPr>
      </p:pic>
      <p:pic>
        <p:nvPicPr>
          <p:cNvPr id="10" name="Picture 9">
            <a:extLst>
              <a:ext uri="{FF2B5EF4-FFF2-40B4-BE49-F238E27FC236}">
                <a16:creationId xmlns:a16="http://schemas.microsoft.com/office/drawing/2014/main" id="{166BF070-F749-0B29-587B-E99D43C1BE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98039" y="3812184"/>
            <a:ext cx="365760" cy="348368"/>
          </a:xfrm>
          <a:prstGeom prst="rect">
            <a:avLst/>
          </a:prstGeom>
        </p:spPr>
      </p:pic>
      <p:pic>
        <p:nvPicPr>
          <p:cNvPr id="11" name="Picture 10">
            <a:extLst>
              <a:ext uri="{FF2B5EF4-FFF2-40B4-BE49-F238E27FC236}">
                <a16:creationId xmlns:a16="http://schemas.microsoft.com/office/drawing/2014/main" id="{03AA18D2-85FF-A1C1-FDE0-B3352B35E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76030" y="2856411"/>
            <a:ext cx="2309227" cy="2882537"/>
          </a:xfrm>
          <a:prstGeom prst="rect">
            <a:avLst/>
          </a:prstGeom>
        </p:spPr>
      </p:pic>
    </p:spTree>
    <p:extLst>
      <p:ext uri="{BB962C8B-B14F-4D97-AF65-F5344CB8AC3E}">
        <p14:creationId xmlns:p14="http://schemas.microsoft.com/office/powerpoint/2010/main" val="354292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N O </a:t>
            </a:r>
            <a:r>
              <a:rPr lang="en-US" sz="6000" dirty="0" err="1">
                <a:latin typeface="Scramble" panose="020B0603050302020204" pitchFamily="34" charset="0"/>
              </a:rPr>
              <a:t>O</a:t>
            </a:r>
            <a:r>
              <a:rPr lang="en-US" sz="6000" dirty="0">
                <a:latin typeface="Scramble" panose="020B0603050302020204" pitchFamily="34" charset="0"/>
              </a:rPr>
              <a:t>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162</a:t>
            </a:fld>
            <a:endParaRPr lang="en-US"/>
          </a:p>
        </p:txBody>
      </p:sp>
    </p:spTree>
    <p:extLst>
      <p:ext uri="{BB962C8B-B14F-4D97-AF65-F5344CB8AC3E}">
        <p14:creationId xmlns:p14="http://schemas.microsoft.com/office/powerpoint/2010/main" val="30031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CONIOSES</a:t>
            </a:r>
          </a:p>
        </p:txBody>
      </p:sp>
      <p:sp>
        <p:nvSpPr>
          <p:cNvPr id="3" name="TextBox 2">
            <a:extLst>
              <a:ext uri="{FF2B5EF4-FFF2-40B4-BE49-F238E27FC236}">
                <a16:creationId xmlns:a16="http://schemas.microsoft.com/office/drawing/2014/main" id="{C2289220-EE56-9C90-6DDF-964841E99AF5}"/>
              </a:ext>
            </a:extLst>
          </p:cNvPr>
          <p:cNvSpPr txBox="1"/>
          <p:nvPr/>
        </p:nvSpPr>
        <p:spPr>
          <a:xfrm>
            <a:off x="1472185" y="1997610"/>
            <a:ext cx="10595220" cy="523220"/>
          </a:xfrm>
          <a:prstGeom prst="rect">
            <a:avLst/>
          </a:prstGeom>
          <a:noFill/>
        </p:spPr>
        <p:txBody>
          <a:bodyPr wrap="square" rtlCol="0">
            <a:spAutoFit/>
          </a:bodyPr>
          <a:lstStyle/>
          <a:p>
            <a:r>
              <a:rPr lang="en-US" sz="2800" b="1" dirty="0"/>
              <a:t>CONIOSES</a:t>
            </a:r>
            <a:r>
              <a:rPr lang="en-US" sz="2800" dirty="0"/>
              <a:t>: pl. of </a:t>
            </a:r>
            <a:r>
              <a:rPr lang="en-US" sz="2800" u="sng" dirty="0"/>
              <a:t>CONIOSIS</a:t>
            </a:r>
            <a:r>
              <a:rPr lang="en-US" sz="2800" dirty="0"/>
              <a:t>, A DISEASE CAUSED BY DUST INHALATION</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OSSICONE </a:t>
            </a:r>
          </a:p>
        </p:txBody>
      </p:sp>
      <p:sp>
        <p:nvSpPr>
          <p:cNvPr id="7" name="TextBox 6">
            <a:extLst>
              <a:ext uri="{FF2B5EF4-FFF2-40B4-BE49-F238E27FC236}">
                <a16:creationId xmlns:a16="http://schemas.microsoft.com/office/drawing/2014/main" id="{B5CCF2E1-557D-0A03-984E-7FBED8168A8B}"/>
              </a:ext>
            </a:extLst>
          </p:cNvPr>
          <p:cNvSpPr txBox="1"/>
          <p:nvPr/>
        </p:nvSpPr>
        <p:spPr>
          <a:xfrm>
            <a:off x="1700784" y="4917588"/>
            <a:ext cx="12390120" cy="523220"/>
          </a:xfrm>
          <a:prstGeom prst="rect">
            <a:avLst/>
          </a:prstGeom>
          <a:noFill/>
        </p:spPr>
        <p:txBody>
          <a:bodyPr wrap="square" rtlCol="0">
            <a:spAutoFit/>
          </a:bodyPr>
          <a:lstStyle/>
          <a:p>
            <a:r>
              <a:rPr lang="en-US" sz="2800" b="1" dirty="0"/>
              <a:t>OSSICONE</a:t>
            </a:r>
            <a:r>
              <a:rPr lang="en-US" sz="2800" dirty="0"/>
              <a:t>: A HORNLIKE PROTUBERANCE ON A GIRAFFE OR OKAPI</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163</a:t>
            </a:fld>
            <a:endParaRPr lang="en-US"/>
          </a:p>
        </p:txBody>
      </p:sp>
      <p:sp>
        <p:nvSpPr>
          <p:cNvPr id="9" name="TextBox 8">
            <a:extLst>
              <a:ext uri="{FF2B5EF4-FFF2-40B4-BE49-F238E27FC236}">
                <a16:creationId xmlns:a16="http://schemas.microsoft.com/office/drawing/2014/main" id="{E7F35446-282C-732C-B144-99E7882B0F2A}"/>
              </a:ext>
            </a:extLst>
          </p:cNvPr>
          <p:cNvSpPr txBox="1"/>
          <p:nvPr/>
        </p:nvSpPr>
        <p:spPr>
          <a:xfrm>
            <a:off x="10491216" y="3994258"/>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pic>
        <p:nvPicPr>
          <p:cNvPr id="10" name="Picture 9">
            <a:extLst>
              <a:ext uri="{FF2B5EF4-FFF2-40B4-BE49-F238E27FC236}">
                <a16:creationId xmlns:a16="http://schemas.microsoft.com/office/drawing/2014/main" id="{BF08BE55-0360-4A13-7051-3BC2B4CEFD6D}"/>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foregroundMark x1="62734" y1="12687" x2="62422" y2="16813"/>
                        <a14:foregroundMark x1="49063" y1="12687" x2="51406" y2="14375"/>
                      </a14:backgroundRemoval>
                    </a14:imgEffect>
                  </a14:imgLayer>
                </a14:imgProps>
              </a:ext>
              <a:ext uri="{28A0092B-C50C-407E-A947-70E740481C1C}">
                <a14:useLocalDpi xmlns:a14="http://schemas.microsoft.com/office/drawing/2010/main"/>
              </a:ext>
            </a:extLst>
          </a:blip>
          <a:stretch>
            <a:fillRect/>
          </a:stretch>
        </p:blipFill>
        <p:spPr>
          <a:xfrm flipH="1">
            <a:off x="-176735" y="3016297"/>
            <a:ext cx="2431335" cy="3136841"/>
          </a:xfrm>
          <a:prstGeom prst="rect">
            <a:avLst/>
          </a:prstGeom>
        </p:spPr>
      </p:pic>
      <p:pic>
        <p:nvPicPr>
          <p:cNvPr id="11" name="Picture 10">
            <a:extLst>
              <a:ext uri="{FF2B5EF4-FFF2-40B4-BE49-F238E27FC236}">
                <a16:creationId xmlns:a16="http://schemas.microsoft.com/office/drawing/2014/main" id="{6460C0F5-A831-EB91-04B2-15A5D700AE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364" y="274061"/>
            <a:ext cx="1880160" cy="1541907"/>
          </a:xfrm>
          <a:prstGeom prst="rect">
            <a:avLst/>
          </a:prstGeom>
        </p:spPr>
      </p:pic>
    </p:spTree>
    <p:extLst>
      <p:ext uri="{BB962C8B-B14F-4D97-AF65-F5344CB8AC3E}">
        <p14:creationId xmlns:p14="http://schemas.microsoft.com/office/powerpoint/2010/main" val="217144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a:t>
            </a:r>
            <a:r>
              <a:rPr lang="en-US" sz="6000" dirty="0" err="1">
                <a:latin typeface="Scramble" panose="020B0603050302020204" pitchFamily="34" charset="0"/>
              </a:rPr>
              <a:t>E</a:t>
            </a:r>
            <a:r>
              <a:rPr lang="en-US" sz="6000" dirty="0">
                <a:latin typeface="Scramble" panose="020B0603050302020204" pitchFamily="34" charset="0"/>
              </a:rPr>
              <a:t> G I P V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164</a:t>
            </a:fld>
            <a:endParaRPr lang="en-US"/>
          </a:p>
        </p:txBody>
      </p:sp>
    </p:spTree>
    <p:extLst>
      <p:ext uri="{BB962C8B-B14F-4D97-AF65-F5344CB8AC3E}">
        <p14:creationId xmlns:p14="http://schemas.microsoft.com/office/powerpoint/2010/main" val="285459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PAGEVIEW</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165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08962" y="1601459"/>
            <a:ext cx="8244838" cy="523220"/>
          </a:xfrm>
          <a:prstGeom prst="rect">
            <a:avLst/>
          </a:prstGeom>
          <a:noFill/>
        </p:spPr>
        <p:txBody>
          <a:bodyPr wrap="square" rtlCol="0">
            <a:spAutoFit/>
          </a:bodyPr>
          <a:lstStyle/>
          <a:p>
            <a:r>
              <a:rPr lang="en-US" sz="2800" b="1" dirty="0"/>
              <a:t>PAGEVIEW</a:t>
            </a:r>
            <a:r>
              <a:rPr lang="en-US" sz="2800" dirty="0"/>
              <a:t>: A VIEWING OF A WEBPAGE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30FC6DEA-AE3A-53A5-46ED-F0EF30F939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1401" y="2200844"/>
            <a:ext cx="5755931" cy="4721662"/>
          </a:xfrm>
          <a:prstGeom prst="rect">
            <a:avLst/>
          </a:prstGeom>
        </p:spPr>
      </p:pic>
      <p:pic>
        <p:nvPicPr>
          <p:cNvPr id="3" name="Picture 2">
            <a:extLst>
              <a:ext uri="{FF2B5EF4-FFF2-40B4-BE49-F238E27FC236}">
                <a16:creationId xmlns:a16="http://schemas.microsoft.com/office/drawing/2014/main" id="{9278239A-7741-83E6-D7F7-1F2F896CEB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9937" y="2446890"/>
            <a:ext cx="4197096" cy="2143397"/>
          </a:xfrm>
          <a:prstGeom prst="rect">
            <a:avLst/>
          </a:prstGeom>
        </p:spPr>
      </p:pic>
    </p:spTree>
    <p:extLst>
      <p:ext uri="{BB962C8B-B14F-4D97-AF65-F5344CB8AC3E}">
        <p14:creationId xmlns:p14="http://schemas.microsoft.com/office/powerpoint/2010/main" val="36443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I L P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166</a:t>
            </a:fld>
            <a:endParaRPr lang="en-US"/>
          </a:p>
        </p:txBody>
      </p:sp>
    </p:spTree>
    <p:extLst>
      <p:ext uri="{BB962C8B-B14F-4D97-AF65-F5344CB8AC3E}">
        <p14:creationId xmlns:p14="http://schemas.microsoft.com/office/powerpoint/2010/main" val="15355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PALAISES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167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885131" y="2007778"/>
            <a:ext cx="7297783" cy="584775"/>
          </a:xfrm>
          <a:prstGeom prst="rect">
            <a:avLst/>
          </a:prstGeom>
          <a:noFill/>
        </p:spPr>
        <p:txBody>
          <a:bodyPr wrap="square" rtlCol="0">
            <a:spAutoFit/>
          </a:bodyPr>
          <a:lstStyle/>
          <a:p>
            <a:r>
              <a:rPr lang="en-US" sz="3200" b="1" dirty="0"/>
              <a:t>PALAISES</a:t>
            </a:r>
            <a:r>
              <a:rPr lang="en-US" sz="3200" dirty="0"/>
              <a:t>: pl. of </a:t>
            </a:r>
            <a:r>
              <a:rPr lang="en-US" sz="3200" u="sng" dirty="0"/>
              <a:t>PALAIS</a:t>
            </a:r>
            <a:r>
              <a:rPr lang="en-US" sz="3200" dirty="0"/>
              <a:t>, A PALACE	</a:t>
            </a:r>
          </a:p>
        </p:txBody>
      </p:sp>
      <p:pic>
        <p:nvPicPr>
          <p:cNvPr id="3" name="Picture 2">
            <a:extLst>
              <a:ext uri="{FF2B5EF4-FFF2-40B4-BE49-F238E27FC236}">
                <a16:creationId xmlns:a16="http://schemas.microsoft.com/office/drawing/2014/main" id="{6C2996A3-3E2E-B45A-F047-892B821627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805" y="3283253"/>
            <a:ext cx="4482011" cy="2521131"/>
          </a:xfrm>
          <a:prstGeom prst="rect">
            <a:avLst/>
          </a:prstGeom>
        </p:spPr>
      </p:pic>
      <p:pic>
        <p:nvPicPr>
          <p:cNvPr id="5" name="Picture 4">
            <a:extLst>
              <a:ext uri="{FF2B5EF4-FFF2-40B4-BE49-F238E27FC236}">
                <a16:creationId xmlns:a16="http://schemas.microsoft.com/office/drawing/2014/main" id="{70603BB8-DA70-B30C-3020-C0E2CA4523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5337" y="3026704"/>
            <a:ext cx="4045641" cy="3034231"/>
          </a:xfrm>
          <a:prstGeom prst="rect">
            <a:avLst/>
          </a:prstGeom>
        </p:spPr>
      </p:pic>
    </p:spTree>
    <p:extLst>
      <p:ext uri="{BB962C8B-B14F-4D97-AF65-F5344CB8AC3E}">
        <p14:creationId xmlns:p14="http://schemas.microsoft.com/office/powerpoint/2010/main" val="6835315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L O P R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168</a:t>
            </a:fld>
            <a:endParaRPr lang="en-US"/>
          </a:p>
        </p:txBody>
      </p:sp>
    </p:spTree>
    <p:extLst>
      <p:ext uri="{BB962C8B-B14F-4D97-AF65-F5344CB8AC3E}">
        <p14:creationId xmlns:p14="http://schemas.microsoft.com/office/powerpoint/2010/main" val="15914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PALEOART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169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767841" y="1709959"/>
            <a:ext cx="8967651" cy="954107"/>
          </a:xfrm>
          <a:prstGeom prst="rect">
            <a:avLst/>
          </a:prstGeom>
          <a:noFill/>
        </p:spPr>
        <p:txBody>
          <a:bodyPr wrap="square" rtlCol="0">
            <a:spAutoFit/>
          </a:bodyPr>
          <a:lstStyle/>
          <a:p>
            <a:r>
              <a:rPr lang="en-US" sz="2800" b="1" dirty="0"/>
              <a:t>PALEOART</a:t>
            </a:r>
            <a:r>
              <a:rPr lang="en-US" sz="2800" dirty="0"/>
              <a:t>: AN ARTISTIC DEPICTION OF PREHISTORIC LIFE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28009D90-ADC8-D8A5-607A-7C423D979B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3289" y="2327930"/>
            <a:ext cx="3383831" cy="4038226"/>
          </a:xfrm>
          <a:prstGeom prst="rect">
            <a:avLst/>
          </a:prstGeom>
        </p:spPr>
      </p:pic>
    </p:spTree>
    <p:extLst>
      <p:ext uri="{BB962C8B-B14F-4D97-AF65-F5344CB8AC3E}">
        <p14:creationId xmlns:p14="http://schemas.microsoft.com/office/powerpoint/2010/main" val="63816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51C99-B0DE-178E-5608-855B104796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053D02-3D1E-4C2B-5E8F-69732357D408}"/>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ARIARIES</a:t>
            </a:r>
          </a:p>
        </p:txBody>
      </p:sp>
      <p:sp>
        <p:nvSpPr>
          <p:cNvPr id="3" name="TextBox 2">
            <a:extLst>
              <a:ext uri="{FF2B5EF4-FFF2-40B4-BE49-F238E27FC236}">
                <a16:creationId xmlns:a16="http://schemas.microsoft.com/office/drawing/2014/main" id="{4BE1F1EE-EC46-2032-753B-06CDF05D3E2C}"/>
              </a:ext>
            </a:extLst>
          </p:cNvPr>
          <p:cNvSpPr txBox="1"/>
          <p:nvPr/>
        </p:nvSpPr>
        <p:spPr>
          <a:xfrm>
            <a:off x="1251429" y="2178169"/>
            <a:ext cx="10494367" cy="954107"/>
          </a:xfrm>
          <a:prstGeom prst="rect">
            <a:avLst/>
          </a:prstGeom>
          <a:noFill/>
        </p:spPr>
        <p:txBody>
          <a:bodyPr wrap="square" rtlCol="0">
            <a:spAutoFit/>
          </a:bodyPr>
          <a:lstStyle/>
          <a:p>
            <a:r>
              <a:rPr lang="en-US" sz="2800" b="1" dirty="0"/>
              <a:t>ARIARIES</a:t>
            </a:r>
            <a:r>
              <a:rPr lang="en-US" sz="2800" dirty="0"/>
              <a:t>: NWL23 pl. of </a:t>
            </a:r>
            <a:r>
              <a:rPr lang="en-US" sz="2800" u="sng" dirty="0"/>
              <a:t>ARIARY</a:t>
            </a:r>
            <a:r>
              <a:rPr lang="en-US" sz="2800" dirty="0"/>
              <a:t>, A MONEY UNIT OF MADAGASCAR</a:t>
            </a:r>
          </a:p>
          <a:p>
            <a:r>
              <a:rPr lang="en-US" sz="2800" dirty="0"/>
              <a:t>      (ARIARY is not new, but served as its own plural until now)</a:t>
            </a:r>
          </a:p>
        </p:txBody>
      </p:sp>
      <p:pic>
        <p:nvPicPr>
          <p:cNvPr id="5" name="Picture 4">
            <a:extLst>
              <a:ext uri="{FF2B5EF4-FFF2-40B4-BE49-F238E27FC236}">
                <a16:creationId xmlns:a16="http://schemas.microsoft.com/office/drawing/2014/main" id="{A246F781-337C-E5D8-FBFA-46FF56905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582" y="3610448"/>
            <a:ext cx="3922155" cy="2253278"/>
          </a:xfrm>
          <a:prstGeom prst="rect">
            <a:avLst/>
          </a:prstGeom>
        </p:spPr>
      </p:pic>
      <p:pic>
        <p:nvPicPr>
          <p:cNvPr id="6" name="Picture 5">
            <a:extLst>
              <a:ext uri="{FF2B5EF4-FFF2-40B4-BE49-F238E27FC236}">
                <a16:creationId xmlns:a16="http://schemas.microsoft.com/office/drawing/2014/main" id="{7F415E83-5749-F434-ACB4-7258576BDC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1696" y="3639352"/>
            <a:ext cx="4584627" cy="2238826"/>
          </a:xfrm>
          <a:prstGeom prst="rect">
            <a:avLst/>
          </a:prstGeom>
        </p:spPr>
      </p:pic>
      <p:sp>
        <p:nvSpPr>
          <p:cNvPr id="7" name="Slide Number Placeholder 6">
            <a:extLst>
              <a:ext uri="{FF2B5EF4-FFF2-40B4-BE49-F238E27FC236}">
                <a16:creationId xmlns:a16="http://schemas.microsoft.com/office/drawing/2014/main" id="{F87A7093-27AE-9DB6-7EFD-0D70D73EDF00}"/>
              </a:ext>
            </a:extLst>
          </p:cNvPr>
          <p:cNvSpPr>
            <a:spLocks noGrp="1"/>
          </p:cNvSpPr>
          <p:nvPr>
            <p:ph type="sldNum" sz="quarter" idx="12"/>
          </p:nvPr>
        </p:nvSpPr>
        <p:spPr/>
        <p:txBody>
          <a:bodyPr/>
          <a:lstStyle/>
          <a:p>
            <a:fld id="{D18C28E9-28B9-4E21-BC9B-2A738E2F5F22}" type="slidenum">
              <a:rPr lang="en-US" smtClean="0"/>
              <a:t>17</a:t>
            </a:fld>
            <a:endParaRPr lang="en-US"/>
          </a:p>
        </p:txBody>
      </p:sp>
    </p:spTree>
    <p:extLst>
      <p:ext uri="{BB962C8B-B14F-4D97-AF65-F5344CB8AC3E}">
        <p14:creationId xmlns:p14="http://schemas.microsoft.com/office/powerpoint/2010/main" val="20063258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I O P R S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170</a:t>
            </a:fld>
            <a:endParaRPr lang="en-US"/>
          </a:p>
        </p:txBody>
      </p:sp>
    </p:spTree>
    <p:extLst>
      <p:ext uri="{BB962C8B-B14F-4D97-AF65-F5344CB8AC3E}">
        <p14:creationId xmlns:p14="http://schemas.microsoft.com/office/powerpoint/2010/main" val="294994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PAROUSIA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011680" y="1827882"/>
            <a:ext cx="8906691" cy="523220"/>
          </a:xfrm>
          <a:prstGeom prst="rect">
            <a:avLst/>
          </a:prstGeom>
          <a:noFill/>
        </p:spPr>
        <p:txBody>
          <a:bodyPr wrap="square" rtlCol="0">
            <a:spAutoFit/>
          </a:bodyPr>
          <a:lstStyle/>
          <a:p>
            <a:r>
              <a:rPr lang="en-US" sz="2800" b="1" dirty="0"/>
              <a:t>PAROUSIA</a:t>
            </a:r>
            <a:r>
              <a:rPr lang="en-US" sz="2800" dirty="0"/>
              <a:t>: THE FUTURE RETURN OF CHRIST TO EARTH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EB5AA18E-E2CC-BCDC-B1F4-0519F5234E93}"/>
              </a:ext>
            </a:extLst>
          </p:cNvPr>
          <p:cNvPicPr>
            <a:picLocks noChangeAspect="1"/>
          </p:cNvPicPr>
          <p:nvPr/>
        </p:nvPicPr>
        <p:blipFill>
          <a:blip r:embed="rId2"/>
          <a:stretch>
            <a:fillRect/>
          </a:stretch>
        </p:blipFill>
        <p:spPr>
          <a:xfrm>
            <a:off x="2290354" y="2469025"/>
            <a:ext cx="7098030" cy="3974897"/>
          </a:xfrm>
          <a:prstGeom prst="rect">
            <a:avLst/>
          </a:prstGeom>
        </p:spPr>
      </p:pic>
    </p:spTree>
    <p:extLst>
      <p:ext uri="{BB962C8B-B14F-4D97-AF65-F5344CB8AC3E}">
        <p14:creationId xmlns:p14="http://schemas.microsoft.com/office/powerpoint/2010/main" val="24190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F L O P </a:t>
            </a:r>
            <a:r>
              <a:rPr lang="en-US" sz="6000" dirty="0" err="1">
                <a:latin typeface="Scramble" panose="020B0603050302020204" pitchFamily="34" charset="0"/>
              </a:rPr>
              <a:t>P</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172</a:t>
            </a:fld>
            <a:endParaRPr lang="en-US"/>
          </a:p>
        </p:txBody>
      </p:sp>
    </p:spTree>
    <p:extLst>
      <p:ext uri="{BB962C8B-B14F-4D97-AF65-F5344CB8AC3E}">
        <p14:creationId xmlns:p14="http://schemas.microsoft.com/office/powerpoint/2010/main" val="333201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PETAFLOP</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173</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34788" y="1762213"/>
            <a:ext cx="6191795" cy="523220"/>
          </a:xfrm>
          <a:prstGeom prst="rect">
            <a:avLst/>
          </a:prstGeom>
          <a:noFill/>
        </p:spPr>
        <p:txBody>
          <a:bodyPr wrap="square" rtlCol="0">
            <a:spAutoFit/>
          </a:bodyPr>
          <a:lstStyle/>
          <a:p>
            <a:r>
              <a:rPr lang="en-US" sz="2800" b="1" dirty="0"/>
              <a:t>PETAFLOP</a:t>
            </a:r>
            <a:r>
              <a:rPr lang="en-US" sz="2800" dirty="0"/>
              <a:t>: ONE THOUSAND TERAFLOPS</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F2D58B4C-72FB-D0E3-60B2-7BA172F10F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7703" y="2371679"/>
            <a:ext cx="6278880" cy="4286250"/>
          </a:xfrm>
          <a:prstGeom prst="rect">
            <a:avLst/>
          </a:prstGeom>
        </p:spPr>
      </p:pic>
    </p:spTree>
    <p:extLst>
      <p:ext uri="{BB962C8B-B14F-4D97-AF65-F5344CB8AC3E}">
        <p14:creationId xmlns:p14="http://schemas.microsoft.com/office/powerpoint/2010/main" val="6724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M N P T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174</a:t>
            </a:fld>
            <a:endParaRPr lang="en-US"/>
          </a:p>
        </p:txBody>
      </p:sp>
    </p:spTree>
    <p:extLst>
      <p:ext uri="{BB962C8B-B14F-4D97-AF65-F5344CB8AC3E}">
        <p14:creationId xmlns:p14="http://schemas.microsoft.com/office/powerpoint/2010/main" val="24046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PNEUMATA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900210" y="1790961"/>
            <a:ext cx="8117259" cy="954107"/>
          </a:xfrm>
          <a:prstGeom prst="rect">
            <a:avLst/>
          </a:prstGeom>
          <a:noFill/>
        </p:spPr>
        <p:txBody>
          <a:bodyPr wrap="square" rtlCol="0">
            <a:spAutoFit/>
          </a:bodyPr>
          <a:lstStyle/>
          <a:p>
            <a:r>
              <a:rPr lang="en-US" sz="2800" b="1" dirty="0"/>
              <a:t>PNEUMATA</a:t>
            </a:r>
            <a:r>
              <a:rPr lang="en-US" sz="2800" dirty="0"/>
              <a:t>: one pl. of </a:t>
            </a:r>
            <a:r>
              <a:rPr lang="en-US" sz="2800" u="sng" dirty="0"/>
              <a:t>PNEUMA</a:t>
            </a:r>
            <a:r>
              <a:rPr lang="en-US" sz="2800" dirty="0"/>
              <a:t>, THE SOUL OR SPIRIT (also pl. PNEUMAS plus PNEUMATIC/S) 	</a:t>
            </a:r>
          </a:p>
        </p:txBody>
      </p:sp>
      <p:pic>
        <p:nvPicPr>
          <p:cNvPr id="4" name="Picture 3">
            <a:extLst>
              <a:ext uri="{FF2B5EF4-FFF2-40B4-BE49-F238E27FC236}">
                <a16:creationId xmlns:a16="http://schemas.microsoft.com/office/drawing/2014/main" id="{BFDA796D-5814-9148-DBDB-31DAF145BA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8185" y="3019089"/>
            <a:ext cx="3979383" cy="3063240"/>
          </a:xfrm>
          <a:prstGeom prst="rect">
            <a:avLst/>
          </a:prstGeom>
        </p:spPr>
      </p:pic>
      <p:pic>
        <p:nvPicPr>
          <p:cNvPr id="6" name="Picture 5">
            <a:extLst>
              <a:ext uri="{FF2B5EF4-FFF2-40B4-BE49-F238E27FC236}">
                <a16:creationId xmlns:a16="http://schemas.microsoft.com/office/drawing/2014/main" id="{8CE45DB8-D63F-3117-0B1E-E8826E5C2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8839" y="3307152"/>
            <a:ext cx="3979383" cy="2487114"/>
          </a:xfrm>
          <a:prstGeom prst="rect">
            <a:avLst/>
          </a:prstGeom>
        </p:spPr>
      </p:pic>
    </p:spTree>
    <p:extLst>
      <p:ext uri="{BB962C8B-B14F-4D97-AF65-F5344CB8AC3E}">
        <p14:creationId xmlns:p14="http://schemas.microsoft.com/office/powerpoint/2010/main" val="22222094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G N </a:t>
            </a:r>
            <a:r>
              <a:rPr lang="en-US" sz="6000" dirty="0" err="1">
                <a:latin typeface="Scramble" panose="020B0603050302020204" pitchFamily="34" charset="0"/>
              </a:rPr>
              <a:t>N</a:t>
            </a:r>
            <a:r>
              <a:rPr lang="en-US" sz="6000" dirty="0">
                <a:latin typeface="Scramble" panose="020B0603050302020204" pitchFamily="34" charset="0"/>
              </a:rPr>
              <a:t> O </a:t>
            </a:r>
            <a:r>
              <a:rPr lang="en-US" sz="6000" dirty="0" err="1">
                <a:latin typeface="Scramble" panose="020B0603050302020204" pitchFamily="34" charset="0"/>
              </a:rPr>
              <a:t>O</a:t>
            </a:r>
            <a:r>
              <a:rPr lang="en-US" sz="6000" dirty="0">
                <a:latin typeface="Scramble" panose="020B0603050302020204" pitchFamily="34" charset="0"/>
              </a:rPr>
              <a:t> P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176</a:t>
            </a:fld>
            <a:endParaRPr lang="en-US"/>
          </a:p>
        </p:txBody>
      </p:sp>
    </p:spTree>
    <p:extLst>
      <p:ext uri="{BB962C8B-B14F-4D97-AF65-F5344CB8AC3E}">
        <p14:creationId xmlns:p14="http://schemas.microsoft.com/office/powerpoint/2010/main" val="32851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POONTANG</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300548" y="1797047"/>
            <a:ext cx="6191795" cy="523220"/>
          </a:xfrm>
          <a:prstGeom prst="rect">
            <a:avLst/>
          </a:prstGeom>
          <a:noFill/>
        </p:spPr>
        <p:txBody>
          <a:bodyPr wrap="square" rtlCol="0">
            <a:spAutoFit/>
          </a:bodyPr>
          <a:lstStyle/>
          <a:p>
            <a:r>
              <a:rPr lang="en-US" sz="2800" b="1" dirty="0"/>
              <a:t>POONTANG</a:t>
            </a:r>
            <a:r>
              <a:rPr lang="en-US" sz="2800" dirty="0"/>
              <a:t>: SEXUAL INTERCOUSE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9AB548E5-8138-DB44-97D6-307A5B48AD43}"/>
              </a:ext>
            </a:extLst>
          </p:cNvPr>
          <p:cNvPicPr>
            <a:picLocks noChangeAspect="1"/>
          </p:cNvPicPr>
          <p:nvPr/>
        </p:nvPicPr>
        <p:blipFill>
          <a:blip r:embed="rId2"/>
          <a:stretch>
            <a:fillRect/>
          </a:stretch>
        </p:blipFill>
        <p:spPr>
          <a:xfrm>
            <a:off x="3300548" y="2689723"/>
            <a:ext cx="4441137" cy="3179854"/>
          </a:xfrm>
          <a:prstGeom prst="rect">
            <a:avLst/>
          </a:prstGeom>
        </p:spPr>
      </p:pic>
    </p:spTree>
    <p:extLst>
      <p:ext uri="{BB962C8B-B14F-4D97-AF65-F5344CB8AC3E}">
        <p14:creationId xmlns:p14="http://schemas.microsoft.com/office/powerpoint/2010/main" val="17859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H O </a:t>
            </a:r>
            <a:r>
              <a:rPr lang="en-US" sz="6000" dirty="0" err="1">
                <a:latin typeface="Scramble" panose="020B0603050302020204" pitchFamily="34" charset="0"/>
              </a:rPr>
              <a:t>O</a:t>
            </a:r>
            <a:r>
              <a:rPr lang="en-US" sz="6000" dirty="0">
                <a:latin typeface="Scramble" panose="020B0603050302020204" pitchFamily="34" charset="0"/>
              </a:rPr>
              <a:t> P S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178</a:t>
            </a:fld>
            <a:endParaRPr lang="en-US"/>
          </a:p>
        </p:txBody>
      </p:sp>
    </p:spTree>
    <p:extLst>
      <p:ext uri="{BB962C8B-B14F-4D97-AF65-F5344CB8AC3E}">
        <p14:creationId xmlns:p14="http://schemas.microsoft.com/office/powerpoint/2010/main" val="31655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POTHOSES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179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684417" y="1764835"/>
            <a:ext cx="7297783" cy="954107"/>
          </a:xfrm>
          <a:prstGeom prst="rect">
            <a:avLst/>
          </a:prstGeom>
          <a:noFill/>
        </p:spPr>
        <p:txBody>
          <a:bodyPr wrap="square" rtlCol="0">
            <a:spAutoFit/>
          </a:bodyPr>
          <a:lstStyle/>
          <a:p>
            <a:r>
              <a:rPr lang="en-US" sz="2800" b="1" dirty="0"/>
              <a:t>POTHOSES</a:t>
            </a:r>
            <a:r>
              <a:rPr lang="en-US" sz="2800" dirty="0"/>
              <a:t>: pl. of </a:t>
            </a:r>
            <a:r>
              <a:rPr lang="en-US" sz="2800" u="sng" dirty="0"/>
              <a:t>POTHOS</a:t>
            </a:r>
            <a:r>
              <a:rPr lang="en-US" sz="2800" dirty="0"/>
              <a:t>, A CLIMBING PLANT	</a:t>
            </a:r>
          </a:p>
        </p:txBody>
      </p:sp>
      <p:pic>
        <p:nvPicPr>
          <p:cNvPr id="4" name="Picture 3">
            <a:extLst>
              <a:ext uri="{FF2B5EF4-FFF2-40B4-BE49-F238E27FC236}">
                <a16:creationId xmlns:a16="http://schemas.microsoft.com/office/drawing/2014/main" id="{8553E499-07B0-B21E-6F9D-354F8BA133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8069" y="2718942"/>
            <a:ext cx="3502152" cy="3502152"/>
          </a:xfrm>
          <a:prstGeom prst="rect">
            <a:avLst/>
          </a:prstGeom>
        </p:spPr>
      </p:pic>
      <p:pic>
        <p:nvPicPr>
          <p:cNvPr id="6" name="Picture 5">
            <a:extLst>
              <a:ext uri="{FF2B5EF4-FFF2-40B4-BE49-F238E27FC236}">
                <a16:creationId xmlns:a16="http://schemas.microsoft.com/office/drawing/2014/main" id="{95B86147-3776-EA31-1DB5-91FF2C8C2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9132" y="3119072"/>
            <a:ext cx="4262384" cy="2841589"/>
          </a:xfrm>
          <a:prstGeom prst="rect">
            <a:avLst/>
          </a:prstGeom>
        </p:spPr>
      </p:pic>
      <p:sp>
        <p:nvSpPr>
          <p:cNvPr id="8" name="TextBox 7">
            <a:extLst>
              <a:ext uri="{FF2B5EF4-FFF2-40B4-BE49-F238E27FC236}">
                <a16:creationId xmlns:a16="http://schemas.microsoft.com/office/drawing/2014/main" id="{5251D7C9-D712-4EEA-FBD5-FA40A4B59826}"/>
              </a:ext>
            </a:extLst>
          </p:cNvPr>
          <p:cNvSpPr txBox="1"/>
          <p:nvPr/>
        </p:nvSpPr>
        <p:spPr>
          <a:xfrm>
            <a:off x="9006840" y="1309841"/>
            <a:ext cx="96012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STICKY</a:t>
            </a:r>
          </a:p>
        </p:txBody>
      </p:sp>
    </p:spTree>
    <p:extLst>
      <p:ext uri="{BB962C8B-B14F-4D97-AF65-F5344CB8AC3E}">
        <p14:creationId xmlns:p14="http://schemas.microsoft.com/office/powerpoint/2010/main" val="307096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3214-D76F-2DFF-8B25-D096C3C284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9E3B13-C136-C5FC-7F57-F8CC3BC8AEC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E L S </a:t>
            </a:r>
            <a:r>
              <a:rPr lang="en-US" sz="6000" dirty="0" err="1">
                <a:latin typeface="Scramble" panose="020B0603050302020204" pitchFamily="34" charset="0"/>
              </a:rPr>
              <a:t>S</a:t>
            </a:r>
            <a:r>
              <a:rPr lang="en-US" sz="6000" dirty="0">
                <a:latin typeface="Scramble" panose="020B0603050302020204" pitchFamily="34" charset="0"/>
              </a:rPr>
              <a:t> U X</a:t>
            </a:r>
          </a:p>
        </p:txBody>
      </p:sp>
      <p:sp>
        <p:nvSpPr>
          <p:cNvPr id="3" name="TextBox 2">
            <a:extLst>
              <a:ext uri="{FF2B5EF4-FFF2-40B4-BE49-F238E27FC236}">
                <a16:creationId xmlns:a16="http://schemas.microsoft.com/office/drawing/2014/main" id="{88A881E7-5B67-406E-11BC-D2684B552AAC}"/>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C9762A2-DD0C-4C83-2988-6707DEDCC74B}"/>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65FD5313-4740-CAC9-BC6B-14FFCA179712}"/>
              </a:ext>
            </a:extLst>
          </p:cNvPr>
          <p:cNvSpPr>
            <a:spLocks noGrp="1"/>
          </p:cNvSpPr>
          <p:nvPr>
            <p:ph type="sldNum" sz="quarter" idx="12"/>
          </p:nvPr>
        </p:nvSpPr>
        <p:spPr/>
        <p:txBody>
          <a:bodyPr/>
          <a:lstStyle/>
          <a:p>
            <a:fld id="{D18C28E9-28B9-4E21-BC9B-2A738E2F5F22}" type="slidenum">
              <a:rPr lang="en-US" smtClean="0"/>
              <a:t>18</a:t>
            </a:fld>
            <a:endParaRPr lang="en-US"/>
          </a:p>
        </p:txBody>
      </p:sp>
    </p:spTree>
    <p:extLst>
      <p:ext uri="{BB962C8B-B14F-4D97-AF65-F5344CB8AC3E}">
        <p14:creationId xmlns:p14="http://schemas.microsoft.com/office/powerpoint/2010/main" val="322959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m n p r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180</a:t>
            </a:fld>
            <a:endParaRPr lang="en-US"/>
          </a:p>
        </p:txBody>
      </p:sp>
    </p:spTree>
    <p:extLst>
      <p:ext uri="{BB962C8B-B14F-4D97-AF65-F5344CB8AC3E}">
        <p14:creationId xmlns:p14="http://schemas.microsoft.com/office/powerpoint/2010/main" val="341047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PRANAYAM</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785257" y="1760148"/>
            <a:ext cx="9152707" cy="523220"/>
          </a:xfrm>
          <a:prstGeom prst="rect">
            <a:avLst/>
          </a:prstGeom>
          <a:noFill/>
        </p:spPr>
        <p:txBody>
          <a:bodyPr wrap="square" rtlCol="0">
            <a:spAutoFit/>
          </a:bodyPr>
          <a:lstStyle/>
          <a:p>
            <a:r>
              <a:rPr lang="en-US" sz="2800" b="1" dirty="0"/>
              <a:t>PRANAYAM</a:t>
            </a:r>
            <a:r>
              <a:rPr lang="en-US" sz="2800" dirty="0"/>
              <a:t>: A TECHNIQUE OF YOGIC BREATH CONTROL</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546248"/>
            <a:ext cx="66185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AS</a:t>
            </a:r>
          </a:p>
        </p:txBody>
      </p:sp>
      <p:pic>
        <p:nvPicPr>
          <p:cNvPr id="5" name="Picture 4">
            <a:extLst>
              <a:ext uri="{FF2B5EF4-FFF2-40B4-BE49-F238E27FC236}">
                <a16:creationId xmlns:a16="http://schemas.microsoft.com/office/drawing/2014/main" id="{C31CC1F2-570D-E7D7-89F7-08AED4A1F5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4820" y="2333557"/>
            <a:ext cx="3295215" cy="4327191"/>
          </a:xfrm>
          <a:prstGeom prst="rect">
            <a:avLst/>
          </a:prstGeom>
        </p:spPr>
      </p:pic>
      <p:pic>
        <p:nvPicPr>
          <p:cNvPr id="6" name="Picture 5">
            <a:extLst>
              <a:ext uri="{FF2B5EF4-FFF2-40B4-BE49-F238E27FC236}">
                <a16:creationId xmlns:a16="http://schemas.microsoft.com/office/drawing/2014/main" id="{BA11869B-6486-3A57-EDE7-8EE6333814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53644" y="2283367"/>
            <a:ext cx="426721" cy="896651"/>
          </a:xfrm>
          <a:prstGeom prst="rect">
            <a:avLst/>
          </a:prstGeom>
        </p:spPr>
      </p:pic>
      <p:sp>
        <p:nvSpPr>
          <p:cNvPr id="8" name="TextBox 7">
            <a:extLst>
              <a:ext uri="{FF2B5EF4-FFF2-40B4-BE49-F238E27FC236}">
                <a16:creationId xmlns:a16="http://schemas.microsoft.com/office/drawing/2014/main" id="{B48416F6-3631-58C7-4DDD-DCD2FF2B7351}"/>
              </a:ext>
            </a:extLst>
          </p:cNvPr>
          <p:cNvSpPr txBox="1"/>
          <p:nvPr/>
        </p:nvSpPr>
        <p:spPr>
          <a:xfrm>
            <a:off x="7550331" y="2441397"/>
            <a:ext cx="3474720" cy="523220"/>
          </a:xfrm>
          <a:prstGeom prst="rect">
            <a:avLst/>
          </a:prstGeom>
          <a:noFill/>
        </p:spPr>
        <p:txBody>
          <a:bodyPr wrap="square" rtlCol="0">
            <a:spAutoFit/>
          </a:bodyPr>
          <a:lstStyle/>
          <a:p>
            <a:r>
              <a:rPr lang="en-US" sz="2800" dirty="0"/>
              <a:t>also PRANAYMA/S</a:t>
            </a:r>
          </a:p>
        </p:txBody>
      </p:sp>
    </p:spTree>
    <p:extLst>
      <p:ext uri="{BB962C8B-B14F-4D97-AF65-F5344CB8AC3E}">
        <p14:creationId xmlns:p14="http://schemas.microsoft.com/office/powerpoint/2010/main" val="257472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N O P R T</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182</a:t>
            </a:fld>
            <a:endParaRPr lang="en-US"/>
          </a:p>
        </p:txBody>
      </p:sp>
    </p:spTree>
    <p:extLst>
      <p:ext uri="{BB962C8B-B14F-4D97-AF65-F5344CB8AC3E}">
        <p14:creationId xmlns:p14="http://schemas.microsoft.com/office/powerpoint/2010/main" val="32805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ENTROPIC</a:t>
            </a:r>
          </a:p>
        </p:txBody>
      </p:sp>
      <p:sp>
        <p:nvSpPr>
          <p:cNvPr id="3" name="TextBox 2">
            <a:extLst>
              <a:ext uri="{FF2B5EF4-FFF2-40B4-BE49-F238E27FC236}">
                <a16:creationId xmlns:a16="http://schemas.microsoft.com/office/drawing/2014/main" id="{81C9FA2E-9F13-AE0E-028B-10DA88017B52}"/>
              </a:ext>
            </a:extLst>
          </p:cNvPr>
          <p:cNvSpPr txBox="1"/>
          <p:nvPr/>
        </p:nvSpPr>
        <p:spPr>
          <a:xfrm>
            <a:off x="979061" y="1439273"/>
            <a:ext cx="10233875" cy="523220"/>
          </a:xfrm>
          <a:prstGeom prst="rect">
            <a:avLst/>
          </a:prstGeom>
          <a:noFill/>
        </p:spPr>
        <p:txBody>
          <a:bodyPr wrap="square" rtlCol="0">
            <a:spAutoFit/>
          </a:bodyPr>
          <a:lstStyle/>
          <a:p>
            <a:r>
              <a:rPr lang="en-US" sz="2800" b="1" dirty="0"/>
              <a:t>ENTROPIC</a:t>
            </a:r>
            <a:r>
              <a:rPr lang="en-US" sz="2800" dirty="0"/>
              <a:t>: adj. PERTAINING TO </a:t>
            </a:r>
            <a:r>
              <a:rPr lang="en-US" sz="2800" u="sng" dirty="0"/>
              <a:t>ENTROPY</a:t>
            </a:r>
            <a:r>
              <a:rPr lang="en-US" sz="2800" dirty="0"/>
              <a:t>, A MEASURE OF DISORDER</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089152"/>
            <a:ext cx="9710927" cy="1200329"/>
          </a:xfrm>
          <a:prstGeom prst="rect">
            <a:avLst/>
          </a:prstGeom>
          <a:noFill/>
        </p:spPr>
        <p:txBody>
          <a:bodyPr wrap="square" rtlCol="0">
            <a:spAutoFit/>
          </a:bodyPr>
          <a:lstStyle/>
          <a:p>
            <a:r>
              <a:rPr lang="en-US" sz="7200" dirty="0">
                <a:latin typeface="Scramble" panose="020B0603050302020204" pitchFamily="34" charset="0"/>
              </a:rPr>
              <a:t>PRETONIC</a:t>
            </a:r>
          </a:p>
        </p:txBody>
      </p:sp>
      <p:sp>
        <p:nvSpPr>
          <p:cNvPr id="7" name="TextBox 6">
            <a:extLst>
              <a:ext uri="{FF2B5EF4-FFF2-40B4-BE49-F238E27FC236}">
                <a16:creationId xmlns:a16="http://schemas.microsoft.com/office/drawing/2014/main" id="{D9FB463F-7BEC-D224-6DB7-7446383A665F}"/>
              </a:ext>
            </a:extLst>
          </p:cNvPr>
          <p:cNvSpPr txBox="1"/>
          <p:nvPr/>
        </p:nvSpPr>
        <p:spPr>
          <a:xfrm>
            <a:off x="3500791" y="5248271"/>
            <a:ext cx="8297526" cy="523220"/>
          </a:xfrm>
          <a:prstGeom prst="rect">
            <a:avLst/>
          </a:prstGeom>
          <a:noFill/>
        </p:spPr>
        <p:txBody>
          <a:bodyPr wrap="square" rtlCol="0">
            <a:spAutoFit/>
          </a:bodyPr>
          <a:lstStyle/>
          <a:p>
            <a:r>
              <a:rPr lang="en-US" sz="2800" b="1" dirty="0"/>
              <a:t>PRETONIC</a:t>
            </a:r>
            <a:r>
              <a:rPr lang="en-US" sz="2800" dirty="0"/>
              <a:t>: adj. PRECEDING AN ACCENTED SYLLABLE</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INCEPTOR</a:t>
            </a:r>
          </a:p>
        </p:txBody>
      </p:sp>
      <p:sp>
        <p:nvSpPr>
          <p:cNvPr id="9" name="TextBox 8">
            <a:extLst>
              <a:ext uri="{FF2B5EF4-FFF2-40B4-BE49-F238E27FC236}">
                <a16:creationId xmlns:a16="http://schemas.microsoft.com/office/drawing/2014/main" id="{94BAECA0-C80C-49B5-7B5A-8A29C15A2214}"/>
              </a:ext>
            </a:extLst>
          </p:cNvPr>
          <p:cNvSpPr txBox="1"/>
          <p:nvPr/>
        </p:nvSpPr>
        <p:spPr>
          <a:xfrm>
            <a:off x="2540395" y="3182442"/>
            <a:ext cx="10555554" cy="523220"/>
          </a:xfrm>
          <a:prstGeom prst="rect">
            <a:avLst/>
          </a:prstGeom>
          <a:noFill/>
        </p:spPr>
        <p:txBody>
          <a:bodyPr wrap="square" rtlCol="0">
            <a:spAutoFit/>
          </a:bodyPr>
          <a:lstStyle/>
          <a:p>
            <a:r>
              <a:rPr lang="en-US" sz="2800" b="1" dirty="0"/>
              <a:t>INCEPTOR</a:t>
            </a:r>
            <a:r>
              <a:rPr lang="en-US" sz="2800" dirty="0"/>
              <a:t>: n. ONE THAT INCEPTS, TAKES IN</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183</a:t>
            </a:fld>
            <a:endParaRPr lang="en-US"/>
          </a:p>
        </p:txBody>
      </p:sp>
      <p:sp>
        <p:nvSpPr>
          <p:cNvPr id="11" name="TextBox 10">
            <a:extLst>
              <a:ext uri="{FF2B5EF4-FFF2-40B4-BE49-F238E27FC236}">
                <a16:creationId xmlns:a16="http://schemas.microsoft.com/office/drawing/2014/main" id="{22BE3C40-99E7-7142-D6B6-DCC86FD540F2}"/>
              </a:ext>
            </a:extLst>
          </p:cNvPr>
          <p:cNvSpPr txBox="1"/>
          <p:nvPr/>
        </p:nvSpPr>
        <p:spPr>
          <a:xfrm>
            <a:off x="10148103" y="2074153"/>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7FF0BC49-C400-1FF8-D1E9-675B0CFCA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8103" y="200511"/>
            <a:ext cx="1910062" cy="1121265"/>
          </a:xfrm>
          <a:prstGeom prst="rect">
            <a:avLst/>
          </a:prstGeom>
        </p:spPr>
      </p:pic>
      <p:pic>
        <p:nvPicPr>
          <p:cNvPr id="14" name="Picture 13">
            <a:extLst>
              <a:ext uri="{FF2B5EF4-FFF2-40B4-BE49-F238E27FC236}">
                <a16:creationId xmlns:a16="http://schemas.microsoft.com/office/drawing/2014/main" id="{55CA18FE-AF06-192A-A7BC-A6EF228693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500" y="2146613"/>
            <a:ext cx="1930691" cy="1460529"/>
          </a:xfrm>
          <a:prstGeom prst="rect">
            <a:avLst/>
          </a:prstGeom>
        </p:spPr>
      </p:pic>
      <p:pic>
        <p:nvPicPr>
          <p:cNvPr id="15" name="Picture 14">
            <a:extLst>
              <a:ext uri="{FF2B5EF4-FFF2-40B4-BE49-F238E27FC236}">
                <a16:creationId xmlns:a16="http://schemas.microsoft.com/office/drawing/2014/main" id="{C858FCAB-A25B-2DCD-8A04-0E05957F65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3766" y="5383161"/>
            <a:ext cx="2453640" cy="1338314"/>
          </a:xfrm>
          <a:prstGeom prst="rect">
            <a:avLst/>
          </a:prstGeom>
        </p:spPr>
      </p:pic>
    </p:spTree>
    <p:extLst>
      <p:ext uri="{BB962C8B-B14F-4D97-AF65-F5344CB8AC3E}">
        <p14:creationId xmlns:p14="http://schemas.microsoft.com/office/powerpoint/2010/main" val="42302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E F L R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184</a:t>
            </a:fld>
            <a:endParaRPr lang="en-US"/>
          </a:p>
        </p:txBody>
      </p:sp>
    </p:spTree>
    <p:extLst>
      <p:ext uri="{BB962C8B-B14F-4D97-AF65-F5344CB8AC3E}">
        <p14:creationId xmlns:p14="http://schemas.microsoft.com/office/powerpoint/2010/main" val="64299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RAFTABLE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844438" y="1794423"/>
            <a:ext cx="8244838" cy="523220"/>
          </a:xfrm>
          <a:prstGeom prst="rect">
            <a:avLst/>
          </a:prstGeom>
          <a:noFill/>
        </p:spPr>
        <p:txBody>
          <a:bodyPr wrap="square" rtlCol="0">
            <a:spAutoFit/>
          </a:bodyPr>
          <a:lstStyle/>
          <a:p>
            <a:r>
              <a:rPr lang="en-US" sz="2800" b="1" dirty="0"/>
              <a:t>RAFTABLE</a:t>
            </a:r>
            <a:r>
              <a:rPr lang="en-US" sz="2800" dirty="0"/>
              <a:t>: CAPABLE OF BEING RAFTED	</a:t>
            </a:r>
          </a:p>
        </p:txBody>
      </p:sp>
      <p:sp>
        <p:nvSpPr>
          <p:cNvPr id="4" name="TextBox 3">
            <a:extLst>
              <a:ext uri="{FF2B5EF4-FFF2-40B4-BE49-F238E27FC236}">
                <a16:creationId xmlns:a16="http://schemas.microsoft.com/office/drawing/2014/main" id="{0008FCFD-C042-2612-6166-21810D62E293}"/>
              </a:ext>
            </a:extLst>
          </p:cNvPr>
          <p:cNvSpPr txBox="1"/>
          <p:nvPr/>
        </p:nvSpPr>
        <p:spPr>
          <a:xfrm>
            <a:off x="1227902" y="662084"/>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D</a:t>
            </a:r>
          </a:p>
        </p:txBody>
      </p:sp>
      <p:pic>
        <p:nvPicPr>
          <p:cNvPr id="3" name="Picture 2">
            <a:extLst>
              <a:ext uri="{FF2B5EF4-FFF2-40B4-BE49-F238E27FC236}">
                <a16:creationId xmlns:a16="http://schemas.microsoft.com/office/drawing/2014/main" id="{6F891325-3CB6-3A8A-1355-847331F30F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4180" y="2399335"/>
            <a:ext cx="8843639" cy="4139577"/>
          </a:xfrm>
          <a:prstGeom prst="rect">
            <a:avLst/>
          </a:prstGeom>
        </p:spPr>
      </p:pic>
    </p:spTree>
    <p:extLst>
      <p:ext uri="{BB962C8B-B14F-4D97-AF65-F5344CB8AC3E}">
        <p14:creationId xmlns:p14="http://schemas.microsoft.com/office/powerpoint/2010/main" val="27253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H O </a:t>
            </a:r>
            <a:r>
              <a:rPr lang="en-US" sz="6000" dirty="0" err="1">
                <a:latin typeface="Scramble" panose="020B0603050302020204" pitchFamily="34" charset="0"/>
              </a:rPr>
              <a:t>O</a:t>
            </a:r>
            <a:r>
              <a:rPr lang="en-US" sz="6000" dirty="0">
                <a:latin typeface="Scramble" panose="020B0603050302020204" pitchFamily="34" charset="0"/>
              </a:rPr>
              <a:t> R S U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186</a:t>
            </a:fld>
            <a:endParaRPr lang="en-US"/>
          </a:p>
        </p:txBody>
      </p:sp>
    </p:spTree>
    <p:extLst>
      <p:ext uri="{BB962C8B-B14F-4D97-AF65-F5344CB8AC3E}">
        <p14:creationId xmlns:p14="http://schemas.microsoft.com/office/powerpoint/2010/main" val="7211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ROWHOUSE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516776" y="1709959"/>
            <a:ext cx="7088782" cy="954107"/>
          </a:xfrm>
          <a:prstGeom prst="rect">
            <a:avLst/>
          </a:prstGeom>
          <a:noFill/>
        </p:spPr>
        <p:txBody>
          <a:bodyPr wrap="square" rtlCol="0">
            <a:spAutoFit/>
          </a:bodyPr>
          <a:lstStyle/>
          <a:p>
            <a:r>
              <a:rPr lang="en-US" sz="2800" b="1" dirty="0"/>
              <a:t>ROWHOUSE</a:t>
            </a:r>
            <a:r>
              <a:rPr lang="en-US" sz="2800" dirty="0"/>
              <a:t>: ONE OF A SERIES OF HOUSES BUILT WITHOUT SPACE BETWEEN THEM</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29A4CBDA-0C07-81DF-B6C5-37947D2F04A4}"/>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8258" l="2945" r="98901">
                        <a14:foregroundMark x1="6989" y1="89242" x2="49363" y2="99394"/>
                        <a14:foregroundMark x1="49363" y1="99394" x2="90462" y2="90758"/>
                        <a14:foregroundMark x1="90462" y1="90758" x2="94857" y2="86136"/>
                        <a14:foregroundMark x1="94857" y1="86136" x2="92088" y2="13939"/>
                        <a14:foregroundMark x1="98022" y1="25379" x2="97451" y2="93712"/>
                        <a14:foregroundMark x1="97451" y1="93712" x2="92835" y2="96818"/>
                        <a14:foregroundMark x1="92835" y1="96818" x2="3165" y2="96136"/>
                        <a14:foregroundMark x1="3165" y1="96136" x2="2989" y2="62727"/>
                        <a14:foregroundMark x1="98901" y1="26515" x2="98549" y2="98258"/>
                      </a14:backgroundRemoval>
                    </a14:imgEffect>
                  </a14:imgLayer>
                </a14:imgProps>
              </a:ext>
              <a:ext uri="{28A0092B-C50C-407E-A947-70E740481C1C}">
                <a14:useLocalDpi xmlns:a14="http://schemas.microsoft.com/office/drawing/2010/main"/>
              </a:ext>
            </a:extLst>
          </a:blip>
          <a:stretch>
            <a:fillRect/>
          </a:stretch>
        </p:blipFill>
        <p:spPr>
          <a:xfrm>
            <a:off x="1971428" y="2107715"/>
            <a:ext cx="7703796" cy="4469895"/>
          </a:xfrm>
          <a:prstGeom prst="rect">
            <a:avLst/>
          </a:prstGeom>
        </p:spPr>
      </p:pic>
    </p:spTree>
    <p:extLst>
      <p:ext uri="{BB962C8B-B14F-4D97-AF65-F5344CB8AC3E}">
        <p14:creationId xmlns:p14="http://schemas.microsoft.com/office/powerpoint/2010/main" val="25092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F I R S U Y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188</a:t>
            </a:fld>
            <a:endParaRPr lang="en-US"/>
          </a:p>
        </p:txBody>
      </p:sp>
    </p:spTree>
    <p:extLst>
      <p:ext uri="{BB962C8B-B14F-4D97-AF65-F5344CB8AC3E}">
        <p14:creationId xmlns:p14="http://schemas.microsoft.com/office/powerpoint/2010/main" val="11577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RUFIYAAS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189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35506" y="1893146"/>
            <a:ext cx="5869129" cy="954107"/>
          </a:xfrm>
          <a:prstGeom prst="rect">
            <a:avLst/>
          </a:prstGeom>
          <a:noFill/>
        </p:spPr>
        <p:txBody>
          <a:bodyPr wrap="square" rtlCol="0">
            <a:spAutoFit/>
          </a:bodyPr>
          <a:lstStyle/>
          <a:p>
            <a:r>
              <a:rPr lang="en-US" sz="2800" b="1" dirty="0"/>
              <a:t>RUFIYAAS</a:t>
            </a:r>
            <a:r>
              <a:rPr lang="en-US" sz="2800" dirty="0"/>
              <a:t>: new NWL23 pl. of </a:t>
            </a:r>
            <a:r>
              <a:rPr lang="en-US" sz="2800" u="sng" dirty="0"/>
              <a:t>RUFIYAA</a:t>
            </a:r>
            <a:r>
              <a:rPr lang="en-US" sz="2800" dirty="0"/>
              <a:t>, A MONETARY UNIT OF THE MALDIVES </a:t>
            </a:r>
          </a:p>
        </p:txBody>
      </p:sp>
      <p:sp>
        <p:nvSpPr>
          <p:cNvPr id="4" name="TextBox 3">
            <a:extLst>
              <a:ext uri="{FF2B5EF4-FFF2-40B4-BE49-F238E27FC236}">
                <a16:creationId xmlns:a16="http://schemas.microsoft.com/office/drawing/2014/main" id="{0008FCFD-C042-2612-6166-21810D62E293}"/>
              </a:ext>
            </a:extLst>
          </p:cNvPr>
          <p:cNvSpPr txBox="1"/>
          <p:nvPr/>
        </p:nvSpPr>
        <p:spPr>
          <a:xfrm>
            <a:off x="9736176" y="572373"/>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6DA4E145-97E5-3EF8-7D63-A4EED898C2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1595" y="3136147"/>
            <a:ext cx="3432141" cy="3432141"/>
          </a:xfrm>
          <a:prstGeom prst="rect">
            <a:avLst/>
          </a:prstGeom>
        </p:spPr>
      </p:pic>
    </p:spTree>
    <p:extLst>
      <p:ext uri="{BB962C8B-B14F-4D97-AF65-F5344CB8AC3E}">
        <p14:creationId xmlns:p14="http://schemas.microsoft.com/office/powerpoint/2010/main" val="252855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FBFD-FC0D-AACF-0B5D-FBCB62EEF9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DA8E04-8F7F-9666-7DFC-200BDDDDA90A}"/>
              </a:ext>
            </a:extLst>
          </p:cNvPr>
          <p:cNvSpPr txBox="1"/>
          <p:nvPr/>
        </p:nvSpPr>
        <p:spPr>
          <a:xfrm>
            <a:off x="1900210" y="155203"/>
            <a:ext cx="9710927" cy="1200329"/>
          </a:xfrm>
          <a:prstGeom prst="rect">
            <a:avLst/>
          </a:prstGeom>
          <a:noFill/>
        </p:spPr>
        <p:txBody>
          <a:bodyPr wrap="square" rtlCol="0">
            <a:spAutoFit/>
          </a:bodyPr>
          <a:lstStyle/>
          <a:p>
            <a:r>
              <a:rPr lang="en-US" sz="7200" dirty="0">
                <a:latin typeface="Scramble" panose="020B0603050302020204" pitchFamily="34" charset="0"/>
              </a:rPr>
              <a:t>ASEXUALS</a:t>
            </a:r>
          </a:p>
        </p:txBody>
      </p:sp>
      <p:sp>
        <p:nvSpPr>
          <p:cNvPr id="3" name="TextBox 2">
            <a:extLst>
              <a:ext uri="{FF2B5EF4-FFF2-40B4-BE49-F238E27FC236}">
                <a16:creationId xmlns:a16="http://schemas.microsoft.com/office/drawing/2014/main" id="{1B1AF485-B0C0-2B2E-D245-D058797B52CA}"/>
              </a:ext>
            </a:extLst>
          </p:cNvPr>
          <p:cNvSpPr txBox="1"/>
          <p:nvPr/>
        </p:nvSpPr>
        <p:spPr>
          <a:xfrm>
            <a:off x="3239588" y="1459197"/>
            <a:ext cx="6217920" cy="1077218"/>
          </a:xfrm>
          <a:prstGeom prst="rect">
            <a:avLst/>
          </a:prstGeom>
          <a:noFill/>
        </p:spPr>
        <p:txBody>
          <a:bodyPr wrap="square" rtlCol="0">
            <a:spAutoFit/>
          </a:bodyPr>
          <a:lstStyle/>
          <a:p>
            <a:r>
              <a:rPr lang="en-US" sz="3200" b="1" dirty="0"/>
              <a:t>ASEXUALS</a:t>
            </a:r>
            <a:r>
              <a:rPr lang="en-US" sz="3200" dirty="0"/>
              <a:t>: pl. of </a:t>
            </a:r>
            <a:r>
              <a:rPr lang="en-US" sz="3200" u="sng" dirty="0"/>
              <a:t>ASEXUAL</a:t>
            </a:r>
            <a:r>
              <a:rPr lang="en-US" sz="3200" dirty="0"/>
              <a:t>, ONE WHO HAS NO SEXUAL FEELINGS</a:t>
            </a:r>
          </a:p>
        </p:txBody>
      </p:sp>
      <p:sp>
        <p:nvSpPr>
          <p:cNvPr id="5" name="TextBox 4">
            <a:extLst>
              <a:ext uri="{FF2B5EF4-FFF2-40B4-BE49-F238E27FC236}">
                <a16:creationId xmlns:a16="http://schemas.microsoft.com/office/drawing/2014/main" id="{3DC797C1-2510-69A1-D199-94AEDD2FA1AC}"/>
              </a:ext>
            </a:extLst>
          </p:cNvPr>
          <p:cNvSpPr txBox="1"/>
          <p:nvPr/>
        </p:nvSpPr>
        <p:spPr>
          <a:xfrm>
            <a:off x="9762305" y="232739"/>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6" name="TextBox 5">
            <a:extLst>
              <a:ext uri="{FF2B5EF4-FFF2-40B4-BE49-F238E27FC236}">
                <a16:creationId xmlns:a16="http://schemas.microsoft.com/office/drawing/2014/main" id="{189218DD-9939-1EEB-B74E-171B98FDE02D}"/>
              </a:ext>
            </a:extLst>
          </p:cNvPr>
          <p:cNvSpPr txBox="1"/>
          <p:nvPr/>
        </p:nvSpPr>
        <p:spPr>
          <a:xfrm>
            <a:off x="1210491" y="6317654"/>
            <a:ext cx="10136777" cy="954107"/>
          </a:xfrm>
          <a:prstGeom prst="rect">
            <a:avLst/>
          </a:prstGeom>
          <a:noFill/>
        </p:spPr>
        <p:txBody>
          <a:bodyPr wrap="square" rtlCol="0">
            <a:spAutoFit/>
          </a:bodyPr>
          <a:lstStyle/>
          <a:p>
            <a:r>
              <a:rPr lang="en-US" sz="2800" dirty="0"/>
              <a:t>(</a:t>
            </a:r>
            <a:r>
              <a:rPr lang="en-US" sz="2800" u="sng" dirty="0"/>
              <a:t>ASEXUAL</a:t>
            </a:r>
            <a:r>
              <a:rPr lang="en-US" sz="2800" dirty="0"/>
              <a:t> is not new, but was heretofore considered adjective only)</a:t>
            </a:r>
          </a:p>
          <a:p>
            <a:endParaRPr lang="en-US" sz="2800" dirty="0"/>
          </a:p>
        </p:txBody>
      </p:sp>
      <p:pic>
        <p:nvPicPr>
          <p:cNvPr id="7" name="Picture 6">
            <a:extLst>
              <a:ext uri="{FF2B5EF4-FFF2-40B4-BE49-F238E27FC236}">
                <a16:creationId xmlns:a16="http://schemas.microsoft.com/office/drawing/2014/main" id="{309736A4-663C-F497-18A7-5B25C3E7C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2976" y="2768740"/>
            <a:ext cx="5896155" cy="3316588"/>
          </a:xfrm>
          <a:prstGeom prst="rect">
            <a:avLst/>
          </a:prstGeom>
        </p:spPr>
      </p:pic>
      <p:sp>
        <p:nvSpPr>
          <p:cNvPr id="8" name="Slide Number Placeholder 7">
            <a:extLst>
              <a:ext uri="{FF2B5EF4-FFF2-40B4-BE49-F238E27FC236}">
                <a16:creationId xmlns:a16="http://schemas.microsoft.com/office/drawing/2014/main" id="{D08D8A8E-80D4-F022-AC3E-C6043087B3BE}"/>
              </a:ext>
            </a:extLst>
          </p:cNvPr>
          <p:cNvSpPr>
            <a:spLocks noGrp="1"/>
          </p:cNvSpPr>
          <p:nvPr>
            <p:ph type="sldNum" sz="quarter" idx="12"/>
          </p:nvPr>
        </p:nvSpPr>
        <p:spPr/>
        <p:txBody>
          <a:bodyPr/>
          <a:lstStyle/>
          <a:p>
            <a:fld id="{D18C28E9-28B9-4E21-BC9B-2A738E2F5F22}" type="slidenum">
              <a:rPr lang="en-US" smtClean="0"/>
              <a:t>19</a:t>
            </a:fld>
            <a:endParaRPr lang="en-US"/>
          </a:p>
        </p:txBody>
      </p:sp>
    </p:spTree>
    <p:extLst>
      <p:ext uri="{BB962C8B-B14F-4D97-AF65-F5344CB8AC3E}">
        <p14:creationId xmlns:p14="http://schemas.microsoft.com/office/powerpoint/2010/main" val="22614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a:t>
            </a:r>
            <a:r>
              <a:rPr lang="en-US" sz="6000" dirty="0" err="1">
                <a:latin typeface="Scramble" panose="020B0603050302020204" pitchFamily="34" charset="0"/>
              </a:rPr>
              <a:t>A</a:t>
            </a:r>
            <a:r>
              <a:rPr lang="en-US" sz="6000" dirty="0">
                <a:latin typeface="Scramble" panose="020B0603050302020204" pitchFamily="34" charset="0"/>
              </a:rPr>
              <a:t> N S </a:t>
            </a:r>
            <a:r>
              <a:rPr lang="en-US" sz="6000" dirty="0" err="1">
                <a:latin typeface="Scramble" panose="020B0603050302020204" pitchFamily="34" charset="0"/>
              </a:rPr>
              <a:t>S</a:t>
            </a:r>
            <a:r>
              <a:rPr lang="en-US" sz="6000" dirty="0">
                <a:latin typeface="Scramble" panose="020B0603050302020204" pitchFamily="34" charset="0"/>
              </a:rPr>
              <a:t> V</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190</a:t>
            </a:fld>
            <a:endParaRPr lang="en-US"/>
          </a:p>
        </p:txBody>
      </p:sp>
    </p:spTree>
    <p:extLst>
      <p:ext uri="{BB962C8B-B14F-4D97-AF65-F5344CB8AC3E}">
        <p14:creationId xmlns:p14="http://schemas.microsoft.com/office/powerpoint/2010/main" val="5658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SAVASANA</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17668" y="1763805"/>
            <a:ext cx="6322423" cy="523220"/>
          </a:xfrm>
          <a:prstGeom prst="rect">
            <a:avLst/>
          </a:prstGeom>
          <a:noFill/>
        </p:spPr>
        <p:txBody>
          <a:bodyPr wrap="square" rtlCol="0">
            <a:spAutoFit/>
          </a:bodyPr>
          <a:lstStyle/>
          <a:p>
            <a:r>
              <a:rPr lang="en-US" sz="2800" b="1" dirty="0"/>
              <a:t>SAVASANA</a:t>
            </a:r>
            <a:r>
              <a:rPr lang="en-US" sz="2800" dirty="0"/>
              <a:t>: A RESTING POSE IN YOGA</a:t>
            </a:r>
          </a:p>
        </p:txBody>
      </p:sp>
      <p:sp>
        <p:nvSpPr>
          <p:cNvPr id="4" name="TextBox 3">
            <a:extLst>
              <a:ext uri="{FF2B5EF4-FFF2-40B4-BE49-F238E27FC236}">
                <a16:creationId xmlns:a16="http://schemas.microsoft.com/office/drawing/2014/main" id="{0008FCFD-C042-2612-6166-21810D62E293}"/>
              </a:ext>
            </a:extLst>
          </p:cNvPr>
          <p:cNvSpPr txBox="1"/>
          <p:nvPr/>
        </p:nvSpPr>
        <p:spPr>
          <a:xfrm>
            <a:off x="9919061" y="755256"/>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F34D630E-D952-048C-5946-5786560CA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8582" y="2426832"/>
            <a:ext cx="7310364" cy="4112080"/>
          </a:xfrm>
          <a:prstGeom prst="rect">
            <a:avLst/>
          </a:prstGeom>
        </p:spPr>
      </p:pic>
    </p:spTree>
    <p:extLst>
      <p:ext uri="{BB962C8B-B14F-4D97-AF65-F5344CB8AC3E}">
        <p14:creationId xmlns:p14="http://schemas.microsoft.com/office/powerpoint/2010/main" val="493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G H I M N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192</a:t>
            </a:fld>
            <a:endParaRPr lang="en-US"/>
          </a:p>
        </p:txBody>
      </p:sp>
    </p:spTree>
    <p:extLst>
      <p:ext uri="{BB962C8B-B14F-4D97-AF65-F5344CB8AC3E}">
        <p14:creationId xmlns:p14="http://schemas.microsoft.com/office/powerpoint/2010/main" val="18114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SMASHING</a:t>
            </a:r>
          </a:p>
        </p:txBody>
      </p:sp>
      <p:sp>
        <p:nvSpPr>
          <p:cNvPr id="3" name="TextBox 2">
            <a:extLst>
              <a:ext uri="{FF2B5EF4-FFF2-40B4-BE49-F238E27FC236}">
                <a16:creationId xmlns:a16="http://schemas.microsoft.com/office/drawing/2014/main" id="{C2289220-EE56-9C90-6DDF-964841E99AF5}"/>
              </a:ext>
            </a:extLst>
          </p:cNvPr>
          <p:cNvSpPr txBox="1"/>
          <p:nvPr/>
        </p:nvSpPr>
        <p:spPr>
          <a:xfrm>
            <a:off x="3785617" y="2014722"/>
            <a:ext cx="10595220" cy="523220"/>
          </a:xfrm>
          <a:prstGeom prst="rect">
            <a:avLst/>
          </a:prstGeom>
          <a:noFill/>
        </p:spPr>
        <p:txBody>
          <a:bodyPr wrap="square" rtlCol="0">
            <a:spAutoFit/>
          </a:bodyPr>
          <a:lstStyle/>
          <a:p>
            <a:r>
              <a:rPr lang="en-US" sz="2800" b="1" dirty="0"/>
              <a:t>SMASHING</a:t>
            </a:r>
            <a:r>
              <a:rPr lang="en-US" sz="2800" dirty="0"/>
              <a:t>: v. SHATTERING VIOLENTLY</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SHAMINGS </a:t>
            </a:r>
          </a:p>
        </p:txBody>
      </p:sp>
      <p:sp>
        <p:nvSpPr>
          <p:cNvPr id="7" name="TextBox 6">
            <a:extLst>
              <a:ext uri="{FF2B5EF4-FFF2-40B4-BE49-F238E27FC236}">
                <a16:creationId xmlns:a16="http://schemas.microsoft.com/office/drawing/2014/main" id="{B5CCF2E1-557D-0A03-984E-7FBED8168A8B}"/>
              </a:ext>
            </a:extLst>
          </p:cNvPr>
          <p:cNvSpPr txBox="1"/>
          <p:nvPr/>
        </p:nvSpPr>
        <p:spPr>
          <a:xfrm>
            <a:off x="2440571" y="4963866"/>
            <a:ext cx="12390120" cy="523220"/>
          </a:xfrm>
          <a:prstGeom prst="rect">
            <a:avLst/>
          </a:prstGeom>
          <a:noFill/>
        </p:spPr>
        <p:txBody>
          <a:bodyPr wrap="square" rtlCol="0">
            <a:spAutoFit/>
          </a:bodyPr>
          <a:lstStyle/>
          <a:p>
            <a:r>
              <a:rPr lang="en-US" sz="2800" b="1" dirty="0"/>
              <a:t>SHAMINGS</a:t>
            </a:r>
            <a:r>
              <a:rPr lang="en-US" sz="2800" dirty="0"/>
              <a:t>: pl. of </a:t>
            </a:r>
            <a:r>
              <a:rPr lang="en-US" sz="2800" u="sng" dirty="0"/>
              <a:t>n</a:t>
            </a:r>
            <a:r>
              <a:rPr lang="en-US" sz="2800" dirty="0"/>
              <a:t>. </a:t>
            </a:r>
            <a:r>
              <a:rPr lang="en-US" sz="2800" u="sng" dirty="0"/>
              <a:t>SHAMING</a:t>
            </a:r>
            <a:r>
              <a:rPr lang="en-US" sz="2800" dirty="0"/>
              <a:t>, THE ACT OF SHAMING</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193</a:t>
            </a:fld>
            <a:endParaRPr lang="en-US"/>
          </a:p>
        </p:txBody>
      </p:sp>
      <p:sp>
        <p:nvSpPr>
          <p:cNvPr id="9" name="TextBox 8">
            <a:extLst>
              <a:ext uri="{FF2B5EF4-FFF2-40B4-BE49-F238E27FC236}">
                <a16:creationId xmlns:a16="http://schemas.microsoft.com/office/drawing/2014/main" id="{E7F35446-282C-732C-B144-99E7882B0F2A}"/>
              </a:ext>
            </a:extLst>
          </p:cNvPr>
          <p:cNvSpPr txBox="1"/>
          <p:nvPr/>
        </p:nvSpPr>
        <p:spPr>
          <a:xfrm>
            <a:off x="10335768" y="3857098"/>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5C9C999A-1625-A5B7-6E5B-58D7AF9FF9DA}"/>
              </a:ext>
            </a:extLst>
          </p:cNvPr>
          <p:cNvSpPr txBox="1"/>
          <p:nvPr/>
        </p:nvSpPr>
        <p:spPr>
          <a:xfrm>
            <a:off x="2254600" y="797281"/>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F4B9C786-6121-F2E2-00BE-6DC9A5B769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479" y="91440"/>
            <a:ext cx="2108701" cy="1744318"/>
          </a:xfrm>
          <a:prstGeom prst="rect">
            <a:avLst/>
          </a:prstGeom>
        </p:spPr>
      </p:pic>
      <p:pic>
        <p:nvPicPr>
          <p:cNvPr id="14" name="Picture 13">
            <a:extLst>
              <a:ext uri="{FF2B5EF4-FFF2-40B4-BE49-F238E27FC236}">
                <a16:creationId xmlns:a16="http://schemas.microsoft.com/office/drawing/2014/main" id="{C7A84F96-3A7D-892E-FFD7-6282956E0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03" y="3608193"/>
            <a:ext cx="2265568" cy="2149045"/>
          </a:xfrm>
          <a:prstGeom prst="rect">
            <a:avLst/>
          </a:prstGeom>
        </p:spPr>
      </p:pic>
    </p:spTree>
    <p:extLst>
      <p:ext uri="{BB962C8B-B14F-4D97-AF65-F5344CB8AC3E}">
        <p14:creationId xmlns:p14="http://schemas.microsoft.com/office/powerpoint/2010/main" val="27887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O P S </a:t>
            </a:r>
            <a:r>
              <a:rPr lang="en-US" sz="6000" dirty="0" err="1">
                <a:latin typeface="Scramble" panose="020B0603050302020204" pitchFamily="34" charset="0"/>
              </a:rPr>
              <a:t>S</a:t>
            </a:r>
            <a:r>
              <a:rPr lang="en-US" sz="6000" dirty="0">
                <a:latin typeface="Scramble" panose="020B0603050302020204" pitchFamily="34" charset="0"/>
              </a:rPr>
              <a:t> T </a:t>
            </a:r>
            <a:r>
              <a:rPr lang="en-US" sz="6000" dirty="0" err="1">
                <a:latin typeface="Scramble" panose="020B0603050302020204" pitchFamily="34" charset="0"/>
              </a:rPr>
              <a:t>T</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194</a:t>
            </a:fld>
            <a:endParaRPr lang="en-US"/>
          </a:p>
        </p:txBody>
      </p:sp>
    </p:spTree>
    <p:extLst>
      <p:ext uri="{BB962C8B-B14F-4D97-AF65-F5344CB8AC3E}">
        <p14:creationId xmlns:p14="http://schemas.microsoft.com/office/powerpoint/2010/main" val="15484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AB75E7-F220-8F73-6BEC-79F063070F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3822" y="2693271"/>
            <a:ext cx="4796110" cy="4248406"/>
          </a:xfrm>
          <a:prstGeom prst="rect">
            <a:avLst/>
          </a:prstGeom>
        </p:spPr>
      </p:pic>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SHITPOST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332409" y="1739164"/>
            <a:ext cx="10084527" cy="954107"/>
          </a:xfrm>
          <a:prstGeom prst="rect">
            <a:avLst/>
          </a:prstGeom>
          <a:noFill/>
        </p:spPr>
        <p:txBody>
          <a:bodyPr wrap="square" rtlCol="0">
            <a:spAutoFit/>
          </a:bodyPr>
          <a:lstStyle/>
          <a:p>
            <a:r>
              <a:rPr lang="en-US" sz="2800" b="1" dirty="0"/>
              <a:t>SHITPOST</a:t>
            </a:r>
            <a:r>
              <a:rPr lang="en-US" sz="2800" dirty="0"/>
              <a:t>: v. TO POST SOMETHING DELIBERATELY PROVOCATIVE 	                    (SHITPOSTED, SHITPOSTING)</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446FFC46-74F6-83AB-06E9-DF96B406F3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2667" r="96444">
                        <a14:foregroundMark x1="3111" y1="66667" x2="94222" y2="64444"/>
                        <a14:foregroundMark x1="96444" y1="67556" x2="79556" y2="67556"/>
                      </a14:backgroundRemoval>
                    </a14:imgEffect>
                  </a14:imgLayer>
                </a14:imgProps>
              </a:ext>
            </a:extLst>
          </a:blip>
          <a:stretch>
            <a:fillRect/>
          </a:stretch>
        </p:blipFill>
        <p:spPr>
          <a:xfrm rot="417726">
            <a:off x="5374283" y="2931990"/>
            <a:ext cx="2205002" cy="2205002"/>
          </a:xfrm>
          <a:prstGeom prst="rect">
            <a:avLst/>
          </a:prstGeom>
        </p:spPr>
      </p:pic>
    </p:spTree>
    <p:extLst>
      <p:ext uri="{BB962C8B-B14F-4D97-AF65-F5344CB8AC3E}">
        <p14:creationId xmlns:p14="http://schemas.microsoft.com/office/powerpoint/2010/main" val="130912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a:t>
            </a:r>
            <a:r>
              <a:rPr lang="en-US" sz="6000" dirty="0" err="1">
                <a:latin typeface="Scramble" panose="020B0603050302020204" pitchFamily="34" charset="0"/>
              </a:rPr>
              <a:t>H</a:t>
            </a:r>
            <a:r>
              <a:rPr lang="en-US" sz="6000" dirty="0">
                <a:latin typeface="Scramble" panose="020B0603050302020204" pitchFamily="34" charset="0"/>
              </a:rPr>
              <a:t> I O S </a:t>
            </a:r>
            <a:r>
              <a:rPr lang="en-US" sz="6000" dirty="0" err="1">
                <a:latin typeface="Scramble" panose="020B0603050302020204" pitchFamily="34" charset="0"/>
              </a:rPr>
              <a:t>S</a:t>
            </a:r>
            <a:r>
              <a:rPr lang="en-US" sz="6000" dirty="0">
                <a:latin typeface="Scramble" panose="020B0603050302020204" pitchFamily="34" charset="0"/>
              </a:rPr>
              <a:t>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196</a:t>
            </a:fld>
            <a:endParaRPr lang="en-US"/>
          </a:p>
        </p:txBody>
      </p:sp>
    </p:spTree>
    <p:extLst>
      <p:ext uri="{BB962C8B-B14F-4D97-AF65-F5344CB8AC3E}">
        <p14:creationId xmlns:p14="http://schemas.microsoft.com/office/powerpoint/2010/main" val="35223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SHITSHOW</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4066901" y="1836745"/>
            <a:ext cx="5895701" cy="523220"/>
          </a:xfrm>
          <a:prstGeom prst="rect">
            <a:avLst/>
          </a:prstGeom>
          <a:noFill/>
        </p:spPr>
        <p:txBody>
          <a:bodyPr wrap="square" rtlCol="0">
            <a:spAutoFit/>
          </a:bodyPr>
          <a:lstStyle/>
          <a:p>
            <a:r>
              <a:rPr lang="en-US" sz="2800" b="1" dirty="0"/>
              <a:t>SHITSHOW</a:t>
            </a:r>
            <a:r>
              <a:rPr lang="en-US" sz="2800" dirty="0"/>
              <a:t>: A DISASTER</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B7102C6A-DF71-AF37-7E00-70EC19C257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04744" y="2359965"/>
            <a:ext cx="6382512" cy="4114800"/>
          </a:xfrm>
          <a:prstGeom prst="rect">
            <a:avLst/>
          </a:prstGeom>
        </p:spPr>
      </p:pic>
      <p:pic>
        <p:nvPicPr>
          <p:cNvPr id="6" name="Picture 5">
            <a:extLst>
              <a:ext uri="{FF2B5EF4-FFF2-40B4-BE49-F238E27FC236}">
                <a16:creationId xmlns:a16="http://schemas.microsoft.com/office/drawing/2014/main" id="{B57F200F-5FFF-7EEB-4045-7CA3AF9B38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backgroundMark x1="17615" y1="56582" x2="28615" y2="71824"/>
                        <a14:backgroundMark x1="23846" y1="66051" x2="38154" y2="73788"/>
                        <a14:backgroundMark x1="52538" y1="70554" x2="49000" y2="77483"/>
                      </a14:backgroundRemoval>
                    </a14:imgEffect>
                  </a14:imgLayer>
                </a14:imgProps>
              </a:ext>
              <a:ext uri="{28A0092B-C50C-407E-A947-70E740481C1C}">
                <a14:useLocalDpi xmlns:a14="http://schemas.microsoft.com/office/drawing/2010/main"/>
              </a:ext>
            </a:extLst>
          </a:blip>
          <a:stretch>
            <a:fillRect/>
          </a:stretch>
        </p:blipFill>
        <p:spPr>
          <a:xfrm>
            <a:off x="4785113" y="4882896"/>
            <a:ext cx="2621773" cy="1746504"/>
          </a:xfrm>
          <a:prstGeom prst="rect">
            <a:avLst/>
          </a:prstGeom>
        </p:spPr>
      </p:pic>
    </p:spTree>
    <p:extLst>
      <p:ext uri="{BB962C8B-B14F-4D97-AF65-F5344CB8AC3E}">
        <p14:creationId xmlns:p14="http://schemas.microsoft.com/office/powerpoint/2010/main" val="31916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I K M O S T Z</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198</a:t>
            </a:fld>
            <a:endParaRPr lang="en-US"/>
          </a:p>
        </p:txBody>
      </p:sp>
    </p:spTree>
    <p:extLst>
      <p:ext uri="{BB962C8B-B14F-4D97-AF65-F5344CB8AC3E}">
        <p14:creationId xmlns:p14="http://schemas.microsoft.com/office/powerpoint/2010/main" val="32574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SHKOTZIM</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199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614058" y="1870834"/>
            <a:ext cx="6963883" cy="954107"/>
          </a:xfrm>
          <a:prstGeom prst="rect">
            <a:avLst/>
          </a:prstGeom>
          <a:noFill/>
        </p:spPr>
        <p:txBody>
          <a:bodyPr wrap="square" rtlCol="0">
            <a:spAutoFit/>
          </a:bodyPr>
          <a:lstStyle/>
          <a:p>
            <a:r>
              <a:rPr lang="en-US" sz="2800" b="1" dirty="0"/>
              <a:t>SHKOTZIM</a:t>
            </a:r>
            <a:r>
              <a:rPr lang="en-US" sz="2800" dirty="0"/>
              <a:t>: pl. of </a:t>
            </a:r>
            <a:r>
              <a:rPr lang="en-US" sz="2800" u="sng" dirty="0"/>
              <a:t>SHEGETZ</a:t>
            </a:r>
            <a:r>
              <a:rPr lang="en-US" sz="2800" dirty="0"/>
              <a:t>, A JEWISH BOY WHO DOES NOT OBSERVE JEWISH PRECEPTS</a:t>
            </a:r>
          </a:p>
        </p:txBody>
      </p:sp>
      <p:pic>
        <p:nvPicPr>
          <p:cNvPr id="5" name="Picture 4">
            <a:extLst>
              <a:ext uri="{FF2B5EF4-FFF2-40B4-BE49-F238E27FC236}">
                <a16:creationId xmlns:a16="http://schemas.microsoft.com/office/drawing/2014/main" id="{31B3818C-4B07-BEF1-276F-D2AE7CB008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1936" y="2985816"/>
            <a:ext cx="2394557" cy="3735659"/>
          </a:xfrm>
          <a:prstGeom prst="rect">
            <a:avLst/>
          </a:prstGeom>
        </p:spPr>
      </p:pic>
    </p:spTree>
    <p:extLst>
      <p:ext uri="{BB962C8B-B14F-4D97-AF65-F5344CB8AC3E}">
        <p14:creationId xmlns:p14="http://schemas.microsoft.com/office/powerpoint/2010/main" val="166030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EC639D-2EEA-17A0-8F02-40E7069CEA22}"/>
              </a:ext>
            </a:extLst>
          </p:cNvPr>
          <p:cNvSpPr txBox="1"/>
          <p:nvPr/>
        </p:nvSpPr>
        <p:spPr>
          <a:xfrm>
            <a:off x="2017672" y="1782131"/>
            <a:ext cx="8610600" cy="646331"/>
          </a:xfrm>
          <a:prstGeom prst="rect">
            <a:avLst/>
          </a:prstGeom>
          <a:noFill/>
        </p:spPr>
        <p:txBody>
          <a:bodyPr wrap="square">
            <a:spAutoFit/>
          </a:bodyPr>
          <a:lstStyle/>
          <a:p>
            <a:pPr>
              <a:defRPr/>
            </a:pPr>
            <a:r>
              <a:rPr lang="en-US" sz="1800" dirty="0">
                <a:latin typeface="+mj-lt"/>
              </a:rPr>
              <a:t>	</a:t>
            </a:r>
            <a:r>
              <a:rPr lang="en-US" sz="1800" b="0" i="0" u="none" dirty="0">
                <a:latin typeface="+mj-lt"/>
              </a:rPr>
              <a:t>IF the above word does NOT show numbered Scrabble tiles, </a:t>
            </a:r>
          </a:p>
          <a:p>
            <a:pPr>
              <a:defRPr/>
            </a:pPr>
            <a:r>
              <a:rPr lang="en-US" sz="1800" b="0" i="0" u="none" dirty="0">
                <a:latin typeface="+mj-lt"/>
              </a:rPr>
              <a:t>   then make sure you view your downloaded version in PowerPoint or </a:t>
            </a:r>
            <a:r>
              <a:rPr lang="en-US" sz="1800" b="0" i="0" u="none" dirty="0" err="1">
                <a:latin typeface="+mj-lt"/>
              </a:rPr>
              <a:t>KeyNote</a:t>
            </a:r>
            <a:endParaRPr lang="en-US" sz="1800" b="0" i="0" u="none" dirty="0">
              <a:latin typeface="+mj-lt"/>
            </a:endParaRPr>
          </a:p>
        </p:txBody>
      </p:sp>
      <p:sp>
        <p:nvSpPr>
          <p:cNvPr id="3" name="TextBox 2">
            <a:extLst>
              <a:ext uri="{FF2B5EF4-FFF2-40B4-BE49-F238E27FC236}">
                <a16:creationId xmlns:a16="http://schemas.microsoft.com/office/drawing/2014/main" id="{0828340C-481E-9773-D824-385699133E5C}"/>
              </a:ext>
            </a:extLst>
          </p:cNvPr>
          <p:cNvSpPr txBox="1"/>
          <p:nvPr/>
        </p:nvSpPr>
        <p:spPr>
          <a:xfrm>
            <a:off x="3770817" y="452846"/>
            <a:ext cx="4389120" cy="830997"/>
          </a:xfrm>
          <a:prstGeom prst="rect">
            <a:avLst/>
          </a:prstGeom>
          <a:noFill/>
        </p:spPr>
        <p:txBody>
          <a:bodyPr wrap="square" rtlCol="0">
            <a:spAutoFit/>
          </a:bodyPr>
          <a:lstStyle/>
          <a:p>
            <a:r>
              <a:rPr lang="en-US" sz="4800" dirty="0">
                <a:latin typeface="Scramble" panose="020B0603050302020204" pitchFamily="34" charset="0"/>
              </a:rPr>
              <a:t>EIGHTS</a:t>
            </a:r>
          </a:p>
        </p:txBody>
      </p:sp>
      <p:sp>
        <p:nvSpPr>
          <p:cNvPr id="4" name="TextBox 3">
            <a:extLst>
              <a:ext uri="{FF2B5EF4-FFF2-40B4-BE49-F238E27FC236}">
                <a16:creationId xmlns:a16="http://schemas.microsoft.com/office/drawing/2014/main" id="{C2C0E395-BBCE-B1AD-30B6-97B7E5EE1581}"/>
              </a:ext>
            </a:extLst>
          </p:cNvPr>
          <p:cNvSpPr txBox="1"/>
          <p:nvPr/>
        </p:nvSpPr>
        <p:spPr>
          <a:xfrm>
            <a:off x="2379047" y="3871230"/>
            <a:ext cx="6730124" cy="646331"/>
          </a:xfrm>
          <a:prstGeom prst="rect">
            <a:avLst/>
          </a:prstGeom>
          <a:noFill/>
        </p:spPr>
        <p:txBody>
          <a:bodyPr wrap="square">
            <a:spAutoFit/>
          </a:bodyPr>
          <a:lstStyle/>
          <a:p>
            <a:pPr>
              <a:defRPr/>
            </a:pPr>
            <a:r>
              <a:rPr lang="en-US" sz="1800" b="0" i="0" u="none" dirty="0">
                <a:latin typeface="+mj-lt"/>
              </a:rPr>
              <a:t>Use PowerPoint or Keynote in  FULL SCREEN “SLIDE SHOW” mode    	on your LAPTOP or DESKTOP for best results </a:t>
            </a:r>
          </a:p>
        </p:txBody>
      </p:sp>
      <p:sp>
        <p:nvSpPr>
          <p:cNvPr id="5" name="TextBox 4">
            <a:extLst>
              <a:ext uri="{FF2B5EF4-FFF2-40B4-BE49-F238E27FC236}">
                <a16:creationId xmlns:a16="http://schemas.microsoft.com/office/drawing/2014/main" id="{3967FFAA-E57E-F920-BFF4-300EDAD1DAA9}"/>
              </a:ext>
            </a:extLst>
          </p:cNvPr>
          <p:cNvSpPr txBox="1"/>
          <p:nvPr/>
        </p:nvSpPr>
        <p:spPr>
          <a:xfrm>
            <a:off x="3004462" y="5119393"/>
            <a:ext cx="5120640" cy="1014412"/>
          </a:xfrm>
          <a:prstGeom prst="rect">
            <a:avLst/>
          </a:prstGeom>
          <a:noFill/>
        </p:spPr>
        <p:txBody>
          <a:bodyPr wrap="square">
            <a:spAutoFit/>
          </a:bodyPr>
          <a:lstStyle/>
          <a:p>
            <a:pPr>
              <a:defRPr/>
            </a:pPr>
            <a:r>
              <a:rPr lang="en-US" sz="2000" b="0" i="0" u="none" dirty="0">
                <a:latin typeface="+mj-lt"/>
              </a:rPr>
              <a:t>   When you see the “ESCAPE KEY” ICON          check speaker notes for additional information 	by hitting the escape key</a:t>
            </a:r>
          </a:p>
        </p:txBody>
      </p:sp>
      <p:pic>
        <p:nvPicPr>
          <p:cNvPr id="7" name="Picture 6">
            <a:extLst>
              <a:ext uri="{FF2B5EF4-FFF2-40B4-BE49-F238E27FC236}">
                <a16:creationId xmlns:a16="http://schemas.microsoft.com/office/drawing/2014/main" id="{D7C2AD62-F4FE-2C91-F817-A0F4A6E9AD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333" y="3207609"/>
            <a:ext cx="554554" cy="592080"/>
          </a:xfrm>
          <a:prstGeom prst="rect">
            <a:avLst/>
          </a:prstGeom>
        </p:spPr>
      </p:pic>
      <p:pic>
        <p:nvPicPr>
          <p:cNvPr id="8" name="Picture 7">
            <a:extLst>
              <a:ext uri="{FF2B5EF4-FFF2-40B4-BE49-F238E27FC236}">
                <a16:creationId xmlns:a16="http://schemas.microsoft.com/office/drawing/2014/main" id="{CD2FD2D9-304B-10FF-664D-F36065A186C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7445904" y="4790624"/>
            <a:ext cx="591966" cy="646331"/>
          </a:xfrm>
          <a:prstGeom prst="rect">
            <a:avLst/>
          </a:prstGeom>
        </p:spPr>
      </p:pic>
      <p:sp>
        <p:nvSpPr>
          <p:cNvPr id="9" name="Rectangle 8">
            <a:extLst>
              <a:ext uri="{FF2B5EF4-FFF2-40B4-BE49-F238E27FC236}">
                <a16:creationId xmlns:a16="http://schemas.microsoft.com/office/drawing/2014/main" id="{6C65B66C-5FE1-FBE0-A0BF-A8B293AA88F3}"/>
              </a:ext>
            </a:extLst>
          </p:cNvPr>
          <p:cNvSpPr/>
          <p:nvPr/>
        </p:nvSpPr>
        <p:spPr bwMode="auto">
          <a:xfrm>
            <a:off x="3119442" y="3124200"/>
            <a:ext cx="614363" cy="646331"/>
          </a:xfrm>
          <a:prstGeom prst="rect">
            <a:avLst/>
          </a:prstGeom>
          <a:noFill/>
          <a:ln w="381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1" name="Slide Number Placeholder 10">
            <a:extLst>
              <a:ext uri="{FF2B5EF4-FFF2-40B4-BE49-F238E27FC236}">
                <a16:creationId xmlns:a16="http://schemas.microsoft.com/office/drawing/2014/main" id="{5186DA39-3E4A-FE09-CD6E-89597BF90F98}"/>
              </a:ext>
            </a:extLst>
          </p:cNvPr>
          <p:cNvSpPr>
            <a:spLocks noGrp="1"/>
          </p:cNvSpPr>
          <p:nvPr>
            <p:ph type="sldNum" sz="quarter" idx="12"/>
          </p:nvPr>
        </p:nvSpPr>
        <p:spPr/>
        <p:txBody>
          <a:bodyPr/>
          <a:lstStyle/>
          <a:p>
            <a:fld id="{1C64261B-DE4C-4901-962F-DE3891883C47}" type="slidenum">
              <a:rPr lang="en-US" smtClean="0"/>
              <a:t>2</a:t>
            </a:fld>
            <a:endParaRPr lang="en-US"/>
          </a:p>
        </p:txBody>
      </p:sp>
      <p:pic>
        <p:nvPicPr>
          <p:cNvPr id="12" name="Picture 11">
            <a:extLst>
              <a:ext uri="{FF2B5EF4-FFF2-40B4-BE49-F238E27FC236}">
                <a16:creationId xmlns:a16="http://schemas.microsoft.com/office/drawing/2014/main" id="{E69582F9-9845-CCCC-B661-2C7F36A9ED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120"/>
          <a:stretch/>
        </p:blipFill>
        <p:spPr>
          <a:xfrm>
            <a:off x="3093746" y="3201374"/>
            <a:ext cx="640059" cy="737881"/>
          </a:xfrm>
          <a:prstGeom prst="rect">
            <a:avLst/>
          </a:prstGeom>
        </p:spPr>
      </p:pic>
      <p:pic>
        <p:nvPicPr>
          <p:cNvPr id="13" name="Picture 12">
            <a:extLst>
              <a:ext uri="{FF2B5EF4-FFF2-40B4-BE49-F238E27FC236}">
                <a16:creationId xmlns:a16="http://schemas.microsoft.com/office/drawing/2014/main" id="{77CA16E4-86D1-2F96-288B-72D2F12895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71784" y="3159600"/>
            <a:ext cx="832884" cy="832884"/>
          </a:xfrm>
          <a:prstGeom prst="rect">
            <a:avLst/>
          </a:prstGeom>
        </p:spPr>
      </p:pic>
    </p:spTree>
    <p:extLst>
      <p:ext uri="{BB962C8B-B14F-4D97-AF65-F5344CB8AC3E}">
        <p14:creationId xmlns:p14="http://schemas.microsoft.com/office/powerpoint/2010/main" val="306658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F705D-70C7-4395-249C-1D49D9803E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F54979-F722-81F6-66BA-339C19EB42F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I F L </a:t>
            </a:r>
            <a:r>
              <a:rPr lang="en-US" sz="6000" dirty="0" err="1">
                <a:latin typeface="Scramble" panose="020B0603050302020204" pitchFamily="34" charset="0"/>
              </a:rPr>
              <a:t>L</a:t>
            </a:r>
            <a:r>
              <a:rPr lang="en-US" sz="6000" dirty="0">
                <a:latin typeface="Scramble" panose="020B0603050302020204" pitchFamily="34" charset="0"/>
              </a:rPr>
              <a:t> O T U</a:t>
            </a:r>
          </a:p>
        </p:txBody>
      </p:sp>
      <p:sp>
        <p:nvSpPr>
          <p:cNvPr id="3" name="TextBox 2">
            <a:extLst>
              <a:ext uri="{FF2B5EF4-FFF2-40B4-BE49-F238E27FC236}">
                <a16:creationId xmlns:a16="http://schemas.microsoft.com/office/drawing/2014/main" id="{AC41DF77-4F9A-FC70-DE42-480DC9DDC6A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F34BE353-E6DD-A50F-9787-2B8D666DB7B7}"/>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A35E237-4576-3C89-004E-3C80AAE73C21}"/>
              </a:ext>
            </a:extLst>
          </p:cNvPr>
          <p:cNvSpPr>
            <a:spLocks noGrp="1"/>
          </p:cNvSpPr>
          <p:nvPr>
            <p:ph type="sldNum" sz="quarter" idx="12"/>
          </p:nvPr>
        </p:nvSpPr>
        <p:spPr/>
        <p:txBody>
          <a:bodyPr/>
          <a:lstStyle/>
          <a:p>
            <a:fld id="{D18C28E9-28B9-4E21-BC9B-2A738E2F5F22}" type="slidenum">
              <a:rPr lang="en-US" smtClean="0"/>
              <a:t>20</a:t>
            </a:fld>
            <a:endParaRPr lang="en-US"/>
          </a:p>
        </p:txBody>
      </p:sp>
    </p:spTree>
    <p:extLst>
      <p:ext uri="{BB962C8B-B14F-4D97-AF65-F5344CB8AC3E}">
        <p14:creationId xmlns:p14="http://schemas.microsoft.com/office/powerpoint/2010/main" val="17497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H O </a:t>
            </a:r>
            <a:r>
              <a:rPr lang="en-US" sz="6000" dirty="0" err="1">
                <a:latin typeface="Scramble" panose="020B0603050302020204" pitchFamily="34" charset="0"/>
              </a:rPr>
              <a:t>O</a:t>
            </a:r>
            <a:r>
              <a:rPr lang="en-US" sz="6000" dirty="0">
                <a:latin typeface="Scramble" panose="020B0603050302020204" pitchFamily="34" charset="0"/>
              </a:rPr>
              <a:t> S T </a:t>
            </a:r>
            <a:r>
              <a:rPr lang="en-US" sz="6000" dirty="0" err="1">
                <a:latin typeface="Scramble" panose="020B0603050302020204" pitchFamily="34" charset="0"/>
              </a:rPr>
              <a:t>T</a:t>
            </a:r>
            <a:r>
              <a:rPr lang="en-US" sz="6000" dirty="0">
                <a:latin typeface="Scramble" panose="020B0603050302020204" pitchFamily="34" charset="0"/>
              </a:rPr>
              <a:t> U </a:t>
            </a:r>
            <a:r>
              <a:rPr lang="en-US" sz="6000" dirty="0" err="1">
                <a:latin typeface="Scramble" panose="020B0603050302020204" pitchFamily="34" charset="0"/>
              </a:rPr>
              <a:t>U</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200</a:t>
            </a:fld>
            <a:endParaRPr lang="en-US"/>
          </a:p>
        </p:txBody>
      </p:sp>
    </p:spTree>
    <p:extLst>
      <p:ext uri="{BB962C8B-B14F-4D97-AF65-F5344CB8AC3E}">
        <p14:creationId xmlns:p14="http://schemas.microsoft.com/office/powerpoint/2010/main" val="16360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OUTSHOUT</a:t>
            </a:r>
          </a:p>
        </p:txBody>
      </p:sp>
      <p:sp>
        <p:nvSpPr>
          <p:cNvPr id="3" name="TextBox 2">
            <a:extLst>
              <a:ext uri="{FF2B5EF4-FFF2-40B4-BE49-F238E27FC236}">
                <a16:creationId xmlns:a16="http://schemas.microsoft.com/office/drawing/2014/main" id="{C2289220-EE56-9C90-6DDF-964841E99AF5}"/>
              </a:ext>
            </a:extLst>
          </p:cNvPr>
          <p:cNvSpPr txBox="1"/>
          <p:nvPr/>
        </p:nvSpPr>
        <p:spPr>
          <a:xfrm>
            <a:off x="932689" y="2014722"/>
            <a:ext cx="11146536" cy="523220"/>
          </a:xfrm>
          <a:prstGeom prst="rect">
            <a:avLst/>
          </a:prstGeom>
          <a:noFill/>
        </p:spPr>
        <p:txBody>
          <a:bodyPr wrap="square" rtlCol="0">
            <a:spAutoFit/>
          </a:bodyPr>
          <a:lstStyle/>
          <a:p>
            <a:r>
              <a:rPr lang="en-US" sz="2800" b="1" dirty="0"/>
              <a:t>OUTSHOUT</a:t>
            </a:r>
            <a:r>
              <a:rPr lang="en-US" sz="2800" dirty="0"/>
              <a:t>: v. TO SURPASS IN SHOUTING (OUTSHOUTED, OUTSHOUTING)</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SHOUTOUT </a:t>
            </a:r>
          </a:p>
        </p:txBody>
      </p:sp>
      <p:sp>
        <p:nvSpPr>
          <p:cNvPr id="7" name="TextBox 6">
            <a:extLst>
              <a:ext uri="{FF2B5EF4-FFF2-40B4-BE49-F238E27FC236}">
                <a16:creationId xmlns:a16="http://schemas.microsoft.com/office/drawing/2014/main" id="{B5CCF2E1-557D-0A03-984E-7FBED8168A8B}"/>
              </a:ext>
            </a:extLst>
          </p:cNvPr>
          <p:cNvSpPr txBox="1"/>
          <p:nvPr/>
        </p:nvSpPr>
        <p:spPr>
          <a:xfrm>
            <a:off x="3765369" y="4981397"/>
            <a:ext cx="12390120" cy="523220"/>
          </a:xfrm>
          <a:prstGeom prst="rect">
            <a:avLst/>
          </a:prstGeom>
          <a:noFill/>
        </p:spPr>
        <p:txBody>
          <a:bodyPr wrap="square" rtlCol="0">
            <a:spAutoFit/>
          </a:bodyPr>
          <a:lstStyle/>
          <a:p>
            <a:r>
              <a:rPr lang="en-US" sz="2800" b="1" dirty="0"/>
              <a:t>SHOUTOUT</a:t>
            </a:r>
            <a:r>
              <a:rPr lang="en-US" sz="2800" dirty="0"/>
              <a:t>: AN ACKNOWLEDGEMENT</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201</a:t>
            </a:fld>
            <a:endParaRPr lang="en-US"/>
          </a:p>
        </p:txBody>
      </p:sp>
      <p:sp>
        <p:nvSpPr>
          <p:cNvPr id="9" name="TextBox 8">
            <a:extLst>
              <a:ext uri="{FF2B5EF4-FFF2-40B4-BE49-F238E27FC236}">
                <a16:creationId xmlns:a16="http://schemas.microsoft.com/office/drawing/2014/main" id="{E7F35446-282C-732C-B144-99E7882B0F2A}"/>
              </a:ext>
            </a:extLst>
          </p:cNvPr>
          <p:cNvSpPr txBox="1"/>
          <p:nvPr/>
        </p:nvSpPr>
        <p:spPr>
          <a:xfrm>
            <a:off x="10555224" y="1008345"/>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828A4BD2-ED2C-B00F-5956-18D69537BADB}"/>
              </a:ext>
            </a:extLst>
          </p:cNvPr>
          <p:cNvSpPr txBox="1"/>
          <p:nvPr/>
        </p:nvSpPr>
        <p:spPr>
          <a:xfrm>
            <a:off x="10676709" y="4071361"/>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1" name="Picture 10">
            <a:extLst>
              <a:ext uri="{FF2B5EF4-FFF2-40B4-BE49-F238E27FC236}">
                <a16:creationId xmlns:a16="http://schemas.microsoft.com/office/drawing/2014/main" id="{E2A02AA4-9984-5A91-33FC-0DBF70F03DB5}"/>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04" b="94853" l="9967" r="89869">
                        <a14:foregroundMark x1="38399" y1="94853" x2="34314" y2="81618"/>
                        <a14:backgroundMark x1="48039" y1="51471" x2="50817" y2="61765"/>
                        <a14:backgroundMark x1="50817" y1="61765" x2="50817" y2="61765"/>
                      </a14:backgroundRemoval>
                    </a14:imgEffect>
                  </a14:imgLayer>
                </a14:imgProps>
              </a:ext>
              <a:ext uri="{28A0092B-C50C-407E-A947-70E740481C1C}">
                <a14:useLocalDpi xmlns:a14="http://schemas.microsoft.com/office/drawing/2010/main"/>
              </a:ext>
            </a:extLst>
          </a:blip>
          <a:stretch>
            <a:fillRect/>
          </a:stretch>
        </p:blipFill>
        <p:spPr>
          <a:xfrm>
            <a:off x="68479" y="-77287"/>
            <a:ext cx="2984427" cy="1989618"/>
          </a:xfrm>
          <a:prstGeom prst="rect">
            <a:avLst/>
          </a:prstGeom>
        </p:spPr>
      </p:pic>
      <p:pic>
        <p:nvPicPr>
          <p:cNvPr id="15" name="Picture 14">
            <a:extLst>
              <a:ext uri="{FF2B5EF4-FFF2-40B4-BE49-F238E27FC236}">
                <a16:creationId xmlns:a16="http://schemas.microsoft.com/office/drawing/2014/main" id="{F51CB2C8-4594-D0BD-D9D3-CD0892813B8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752" b="89783" l="5614" r="94737">
                        <a14:foregroundMark x1="5789" y1="49845" x2="36667" y2="49226"/>
                        <a14:foregroundMark x1="94737" y1="49381" x2="78070" y2="50310"/>
                        <a14:foregroundMark x1="49298" y1="9752" x2="53860" y2="17802"/>
                      </a14:backgroundRemoval>
                    </a14:imgEffect>
                  </a14:imgLayer>
                </a14:imgProps>
              </a:ext>
              <a:ext uri="{28A0092B-C50C-407E-A947-70E740481C1C}">
                <a14:useLocalDpi xmlns:a14="http://schemas.microsoft.com/office/drawing/2010/main"/>
              </a:ext>
            </a:extLst>
          </a:blip>
          <a:stretch>
            <a:fillRect/>
          </a:stretch>
        </p:blipFill>
        <p:spPr>
          <a:xfrm>
            <a:off x="68479" y="4006055"/>
            <a:ext cx="2644521" cy="2997124"/>
          </a:xfrm>
          <a:prstGeom prst="rect">
            <a:avLst/>
          </a:prstGeom>
        </p:spPr>
      </p:pic>
    </p:spTree>
    <p:extLst>
      <p:ext uri="{BB962C8B-B14F-4D97-AF65-F5344CB8AC3E}">
        <p14:creationId xmlns:p14="http://schemas.microsoft.com/office/powerpoint/2010/main" val="191918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K I R S Z</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202</a:t>
            </a:fld>
            <a:endParaRPr lang="en-US"/>
          </a:p>
        </p:txBody>
      </p:sp>
    </p:spTree>
    <p:extLst>
      <p:ext uri="{BB962C8B-B14F-4D97-AF65-F5344CB8AC3E}">
        <p14:creationId xmlns:p14="http://schemas.microsoft.com/office/powerpoint/2010/main" val="27622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2E624C-0BE5-1AB1-CACE-FD27B4B7DB5B}"/>
              </a:ext>
            </a:extLst>
          </p:cNvPr>
          <p:cNvPicPr>
            <a:picLocks noChangeAspect="1"/>
          </p:cNvPicPr>
          <p:nvPr/>
        </p:nvPicPr>
        <p:blipFill>
          <a:blip r:embed="rId2"/>
          <a:stretch>
            <a:fillRect/>
          </a:stretch>
        </p:blipFill>
        <p:spPr>
          <a:xfrm>
            <a:off x="2322874" y="2410731"/>
            <a:ext cx="7877175" cy="4419600"/>
          </a:xfrm>
          <a:prstGeom prst="rect">
            <a:avLst/>
          </a:prstGeom>
        </p:spPr>
      </p:pic>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SKEEZIER</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203</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002971" y="1798735"/>
            <a:ext cx="8516983" cy="523220"/>
          </a:xfrm>
          <a:prstGeom prst="rect">
            <a:avLst/>
          </a:prstGeom>
          <a:noFill/>
        </p:spPr>
        <p:txBody>
          <a:bodyPr wrap="square" rtlCol="0">
            <a:spAutoFit/>
          </a:bodyPr>
          <a:lstStyle/>
          <a:p>
            <a:r>
              <a:rPr lang="en-US" sz="2800" b="1" dirty="0"/>
              <a:t>SKEEZIER</a:t>
            </a:r>
            <a:r>
              <a:rPr lang="en-US" sz="2800" dirty="0"/>
              <a:t>: adj. MORE </a:t>
            </a:r>
            <a:r>
              <a:rPr lang="en-US" sz="2800" u="sng" dirty="0"/>
              <a:t>SKEEZY</a:t>
            </a:r>
            <a:r>
              <a:rPr lang="en-US" sz="2800" dirty="0"/>
              <a:t>, REPULSIVE (SKEEZIEST)</a:t>
            </a:r>
          </a:p>
        </p:txBody>
      </p:sp>
      <p:pic>
        <p:nvPicPr>
          <p:cNvPr id="3" name="Picture 2">
            <a:extLst>
              <a:ext uri="{FF2B5EF4-FFF2-40B4-BE49-F238E27FC236}">
                <a16:creationId xmlns:a16="http://schemas.microsoft.com/office/drawing/2014/main" id="{3488ABE3-6F0C-4739-7CB7-5C9E24D085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9760625">
            <a:off x="2758937" y="3078926"/>
            <a:ext cx="2475816" cy="978811"/>
          </a:xfrm>
          <a:prstGeom prst="rect">
            <a:avLst/>
          </a:prstGeom>
        </p:spPr>
      </p:pic>
    </p:spTree>
    <p:extLst>
      <p:ext uri="{BB962C8B-B14F-4D97-AF65-F5344CB8AC3E}">
        <p14:creationId xmlns:p14="http://schemas.microsoft.com/office/powerpoint/2010/main" val="20599449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I K R S </a:t>
            </a:r>
            <a:r>
              <a:rPr lang="en-US" sz="6000" dirty="0" err="1">
                <a:latin typeface="Scramble" panose="020B0603050302020204" pitchFamily="34" charset="0"/>
              </a:rPr>
              <a:t>S</a:t>
            </a:r>
            <a:r>
              <a:rPr lang="en-US" sz="6000" dirty="0">
                <a:latin typeface="Scramble" panose="020B0603050302020204" pitchFamily="34" charset="0"/>
              </a:rPr>
              <a: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204</a:t>
            </a:fld>
            <a:endParaRPr lang="en-US"/>
          </a:p>
        </p:txBody>
      </p:sp>
    </p:spTree>
    <p:extLst>
      <p:ext uri="{BB962C8B-B14F-4D97-AF65-F5344CB8AC3E}">
        <p14:creationId xmlns:p14="http://schemas.microsoft.com/office/powerpoint/2010/main" val="18010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SKIWEARS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136694" y="1695164"/>
            <a:ext cx="6616898" cy="954107"/>
          </a:xfrm>
          <a:prstGeom prst="rect">
            <a:avLst/>
          </a:prstGeom>
          <a:noFill/>
        </p:spPr>
        <p:txBody>
          <a:bodyPr wrap="square" rtlCol="0">
            <a:spAutoFit/>
          </a:bodyPr>
          <a:lstStyle/>
          <a:p>
            <a:r>
              <a:rPr lang="en-US" sz="2800" b="1" dirty="0"/>
              <a:t>SKIWEARS</a:t>
            </a:r>
            <a:r>
              <a:rPr lang="en-US" sz="2800" dirty="0"/>
              <a:t>: NWL23 pl. of </a:t>
            </a:r>
            <a:r>
              <a:rPr lang="en-US" sz="2800" u="sng" dirty="0"/>
              <a:t>SKIWEAR</a:t>
            </a:r>
            <a:r>
              <a:rPr lang="en-US" sz="2800" dirty="0"/>
              <a:t>, CLOTHING SUITABLE FOR SKIING</a:t>
            </a:r>
          </a:p>
        </p:txBody>
      </p:sp>
      <p:sp>
        <p:nvSpPr>
          <p:cNvPr id="4" name="TextBox 3">
            <a:extLst>
              <a:ext uri="{FF2B5EF4-FFF2-40B4-BE49-F238E27FC236}">
                <a16:creationId xmlns:a16="http://schemas.microsoft.com/office/drawing/2014/main" id="{0008FCFD-C042-2612-6166-21810D62E293}"/>
              </a:ext>
            </a:extLst>
          </p:cNvPr>
          <p:cNvSpPr txBox="1"/>
          <p:nvPr/>
        </p:nvSpPr>
        <p:spPr>
          <a:xfrm>
            <a:off x="9753592" y="607210"/>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3" name="Picture 2">
            <a:extLst>
              <a:ext uri="{FF2B5EF4-FFF2-40B4-BE49-F238E27FC236}">
                <a16:creationId xmlns:a16="http://schemas.microsoft.com/office/drawing/2014/main" id="{4C5BFE76-53EE-2358-6DD9-CF26910937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095" y="2878739"/>
            <a:ext cx="5975229" cy="3090636"/>
          </a:xfrm>
          <a:prstGeom prst="rect">
            <a:avLst/>
          </a:prstGeom>
        </p:spPr>
      </p:pic>
      <p:pic>
        <p:nvPicPr>
          <p:cNvPr id="6" name="Picture 5">
            <a:extLst>
              <a:ext uri="{FF2B5EF4-FFF2-40B4-BE49-F238E27FC236}">
                <a16:creationId xmlns:a16="http://schemas.microsoft.com/office/drawing/2014/main" id="{B8A1203D-CE32-3553-8DF5-5F58E147E4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48086" y="2797719"/>
            <a:ext cx="3195612" cy="3410182"/>
          </a:xfrm>
          <a:prstGeom prst="rect">
            <a:avLst/>
          </a:prstGeom>
        </p:spPr>
      </p:pic>
    </p:spTree>
    <p:extLst>
      <p:ext uri="{BB962C8B-B14F-4D97-AF65-F5344CB8AC3E}">
        <p14:creationId xmlns:p14="http://schemas.microsoft.com/office/powerpoint/2010/main" val="11162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G H I </a:t>
            </a:r>
            <a:r>
              <a:rPr lang="en-US" sz="6000" dirty="0" err="1">
                <a:latin typeface="Scramble" panose="020B0603050302020204" pitchFamily="34" charset="0"/>
              </a:rPr>
              <a:t>I</a:t>
            </a:r>
            <a:r>
              <a:rPr lang="en-US" sz="6000" dirty="0">
                <a:latin typeface="Scramble" panose="020B0603050302020204" pitchFamily="34" charset="0"/>
              </a:rPr>
              <a:t> M N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206</a:t>
            </a:fld>
            <a:endParaRPr lang="en-US"/>
          </a:p>
        </p:txBody>
      </p:sp>
    </p:spTree>
    <p:extLst>
      <p:ext uri="{BB962C8B-B14F-4D97-AF65-F5344CB8AC3E}">
        <p14:creationId xmlns:p14="http://schemas.microsoft.com/office/powerpoint/2010/main" val="40002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SMISHING</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207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116182" y="2001294"/>
            <a:ext cx="10485119" cy="523220"/>
          </a:xfrm>
          <a:prstGeom prst="rect">
            <a:avLst/>
          </a:prstGeom>
          <a:noFill/>
        </p:spPr>
        <p:txBody>
          <a:bodyPr wrap="square" rtlCol="0">
            <a:spAutoFit/>
          </a:bodyPr>
          <a:lstStyle/>
          <a:p>
            <a:r>
              <a:rPr lang="en-US" sz="2800" b="1" dirty="0"/>
              <a:t>SMISHING</a:t>
            </a:r>
            <a:r>
              <a:rPr lang="en-US" sz="2800" dirty="0"/>
              <a:t>: n. THE ACT OF PHISHING BY TEXT MESSAGE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228F49DC-1ED1-EE49-C7E9-52473C3E2172}"/>
              </a:ext>
            </a:extLst>
          </p:cNvPr>
          <p:cNvSpPr txBox="1"/>
          <p:nvPr/>
        </p:nvSpPr>
        <p:spPr>
          <a:xfrm>
            <a:off x="4323803" y="3284695"/>
            <a:ext cx="6300650" cy="1477328"/>
          </a:xfrm>
          <a:prstGeom prst="rect">
            <a:avLst/>
          </a:prstGeom>
          <a:noFill/>
        </p:spPr>
        <p:txBody>
          <a:bodyPr wrap="square">
            <a:spAutoFit/>
          </a:bodyPr>
          <a:lstStyle/>
          <a:p>
            <a:r>
              <a:rPr lang="en-US" b="0" i="0" dirty="0">
                <a:solidFill>
                  <a:srgbClr val="202124"/>
                </a:solidFill>
                <a:effectLst/>
                <a:latin typeface="Google Sans"/>
              </a:rPr>
              <a:t>Smishing is </a:t>
            </a:r>
            <a:r>
              <a:rPr lang="en-US" b="0" i="0" dirty="0">
                <a:solidFill>
                  <a:srgbClr val="040C28"/>
                </a:solidFill>
                <a:effectLst/>
                <a:latin typeface="Google Sans"/>
              </a:rPr>
              <a:t>a social engineering attack that uses fake mobile text messages to trick people into downloading malware, sharing sensitive information or sending money to cybercriminals</a:t>
            </a:r>
            <a:r>
              <a:rPr lang="en-US" b="0" i="0" dirty="0">
                <a:solidFill>
                  <a:srgbClr val="202124"/>
                </a:solidFill>
                <a:effectLst/>
                <a:latin typeface="Google Sans"/>
              </a:rPr>
              <a:t>. The term “smishing” is a combination of “SMS”—or “short message service,” the technology behind text messages—and “phishing.”</a:t>
            </a:r>
            <a:endParaRPr lang="en-US" dirty="0"/>
          </a:p>
        </p:txBody>
      </p:sp>
      <p:pic>
        <p:nvPicPr>
          <p:cNvPr id="3" name="Picture 2">
            <a:extLst>
              <a:ext uri="{FF2B5EF4-FFF2-40B4-BE49-F238E27FC236}">
                <a16:creationId xmlns:a16="http://schemas.microsoft.com/office/drawing/2014/main" id="{A1C34ED3-D0BE-8678-96A7-0F4185DED4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7999" y="2678392"/>
            <a:ext cx="2835945" cy="3524079"/>
          </a:xfrm>
          <a:prstGeom prst="rect">
            <a:avLst/>
          </a:prstGeom>
        </p:spPr>
      </p:pic>
    </p:spTree>
    <p:extLst>
      <p:ext uri="{BB962C8B-B14F-4D97-AF65-F5344CB8AC3E}">
        <p14:creationId xmlns:p14="http://schemas.microsoft.com/office/powerpoint/2010/main" val="47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D N O R S U</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4865914" y="481366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208</a:t>
            </a:fld>
            <a:endParaRPr lang="en-US"/>
          </a:p>
        </p:txBody>
      </p:sp>
    </p:spTree>
    <p:extLst>
      <p:ext uri="{BB962C8B-B14F-4D97-AF65-F5344CB8AC3E}">
        <p14:creationId xmlns:p14="http://schemas.microsoft.com/office/powerpoint/2010/main" val="14539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440571" y="797281"/>
            <a:ext cx="9710927" cy="1200329"/>
          </a:xfrm>
          <a:prstGeom prst="rect">
            <a:avLst/>
          </a:prstGeom>
          <a:noFill/>
        </p:spPr>
        <p:txBody>
          <a:bodyPr wrap="square" rtlCol="0">
            <a:spAutoFit/>
          </a:bodyPr>
          <a:lstStyle/>
          <a:p>
            <a:r>
              <a:rPr lang="en-US" sz="7200" dirty="0">
                <a:latin typeface="Scramble" panose="020B0603050302020204" pitchFamily="34" charset="0"/>
              </a:rPr>
              <a:t>BAUDRONS</a:t>
            </a:r>
          </a:p>
        </p:txBody>
      </p:sp>
      <p:sp>
        <p:nvSpPr>
          <p:cNvPr id="3" name="TextBox 2">
            <a:extLst>
              <a:ext uri="{FF2B5EF4-FFF2-40B4-BE49-F238E27FC236}">
                <a16:creationId xmlns:a16="http://schemas.microsoft.com/office/drawing/2014/main" id="{C2289220-EE56-9C90-6DDF-964841E99AF5}"/>
              </a:ext>
            </a:extLst>
          </p:cNvPr>
          <p:cNvSpPr txBox="1"/>
          <p:nvPr/>
        </p:nvSpPr>
        <p:spPr>
          <a:xfrm>
            <a:off x="3193869" y="2032998"/>
            <a:ext cx="6766560" cy="523220"/>
          </a:xfrm>
          <a:prstGeom prst="rect">
            <a:avLst/>
          </a:prstGeom>
          <a:noFill/>
        </p:spPr>
        <p:txBody>
          <a:bodyPr wrap="square" rtlCol="0">
            <a:spAutoFit/>
          </a:bodyPr>
          <a:lstStyle/>
          <a:p>
            <a:r>
              <a:rPr lang="en-US" sz="2800" b="1" dirty="0"/>
              <a:t>BAUDRONS</a:t>
            </a:r>
            <a:r>
              <a:rPr lang="en-US" sz="2800" dirty="0"/>
              <a:t>: sing. n. A CAT, pl. BAUDRONSES</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2481073" y="3816670"/>
            <a:ext cx="9710927" cy="1200329"/>
          </a:xfrm>
          <a:prstGeom prst="rect">
            <a:avLst/>
          </a:prstGeom>
          <a:noFill/>
        </p:spPr>
        <p:txBody>
          <a:bodyPr wrap="square" rtlCol="0">
            <a:spAutoFit/>
          </a:bodyPr>
          <a:lstStyle/>
          <a:p>
            <a:r>
              <a:rPr lang="en-US" sz="7200" dirty="0">
                <a:latin typeface="Scramble" panose="020B0603050302020204" pitchFamily="34" charset="0"/>
              </a:rPr>
              <a:t>SOUNDBAR </a:t>
            </a:r>
          </a:p>
        </p:txBody>
      </p:sp>
      <p:sp>
        <p:nvSpPr>
          <p:cNvPr id="7" name="TextBox 6">
            <a:extLst>
              <a:ext uri="{FF2B5EF4-FFF2-40B4-BE49-F238E27FC236}">
                <a16:creationId xmlns:a16="http://schemas.microsoft.com/office/drawing/2014/main" id="{B5CCF2E1-557D-0A03-984E-7FBED8168A8B}"/>
              </a:ext>
            </a:extLst>
          </p:cNvPr>
          <p:cNvSpPr txBox="1"/>
          <p:nvPr/>
        </p:nvSpPr>
        <p:spPr>
          <a:xfrm>
            <a:off x="1257301" y="4987020"/>
            <a:ext cx="10074728" cy="523220"/>
          </a:xfrm>
          <a:prstGeom prst="rect">
            <a:avLst/>
          </a:prstGeom>
          <a:noFill/>
        </p:spPr>
        <p:txBody>
          <a:bodyPr wrap="square" rtlCol="0">
            <a:spAutoFit/>
          </a:bodyPr>
          <a:lstStyle/>
          <a:p>
            <a:r>
              <a:rPr lang="en-US" sz="2800" b="1" dirty="0"/>
              <a:t>SOUNDBAR</a:t>
            </a:r>
            <a:r>
              <a:rPr lang="en-US" sz="2800" dirty="0"/>
              <a:t>: AN ENCLOSURE CONTAINING SEVERAL LOUDSPEAKERS</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209</a:t>
            </a:fld>
            <a:endParaRPr lang="en-US"/>
          </a:p>
        </p:txBody>
      </p:sp>
      <p:sp>
        <p:nvSpPr>
          <p:cNvPr id="10" name="TextBox 9">
            <a:extLst>
              <a:ext uri="{FF2B5EF4-FFF2-40B4-BE49-F238E27FC236}">
                <a16:creationId xmlns:a16="http://schemas.microsoft.com/office/drawing/2014/main" id="{828A4BD2-ED2C-B00F-5956-18D69537BADB}"/>
              </a:ext>
            </a:extLst>
          </p:cNvPr>
          <p:cNvSpPr txBox="1"/>
          <p:nvPr/>
        </p:nvSpPr>
        <p:spPr>
          <a:xfrm>
            <a:off x="10676709" y="3992980"/>
            <a:ext cx="661851"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5B812DA4-1343-FB46-8A37-2DFB6B2F3262}"/>
              </a:ext>
            </a:extLst>
          </p:cNvPr>
          <p:cNvSpPr txBox="1"/>
          <p:nvPr/>
        </p:nvSpPr>
        <p:spPr>
          <a:xfrm>
            <a:off x="9512801" y="1575320"/>
            <a:ext cx="1499616" cy="338554"/>
          </a:xfrm>
          <a:prstGeom prst="rect">
            <a:avLst/>
          </a:prstGeom>
          <a:noFill/>
        </p:spPr>
        <p:txBody>
          <a:bodyPr wrap="square" rtlCol="0">
            <a:spAutoFit/>
          </a:bodyPr>
          <a:lstStyle/>
          <a:p>
            <a:r>
              <a:rPr lang="en-US" sz="1600" b="1" dirty="0"/>
              <a:t>STICKY</a:t>
            </a:r>
          </a:p>
        </p:txBody>
      </p:sp>
      <p:pic>
        <p:nvPicPr>
          <p:cNvPr id="14" name="Picture 13">
            <a:extLst>
              <a:ext uri="{FF2B5EF4-FFF2-40B4-BE49-F238E27FC236}">
                <a16:creationId xmlns:a16="http://schemas.microsoft.com/office/drawing/2014/main" id="{BFDA0738-EB68-C057-D9FA-CA2374AED06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9043" b="89894" l="2667" r="97067">
                        <a14:foregroundMark x1="2667" y1="37234" x2="19200" y2="37234"/>
                        <a14:foregroundMark x1="97067" y1="34043" x2="74533" y2="37234"/>
                        <a14:foregroundMark x1="74533" y1="37234" x2="74533" y2="37234"/>
                      </a14:backgroundRemoval>
                    </a14:imgEffect>
                  </a14:imgLayer>
                </a14:imgProps>
              </a:ext>
              <a:ext uri="{28A0092B-C50C-407E-A947-70E740481C1C}">
                <a14:useLocalDpi xmlns:a14="http://schemas.microsoft.com/office/drawing/2010/main"/>
              </a:ext>
            </a:extLst>
          </a:blip>
          <a:srcRect/>
          <a:stretch/>
        </p:blipFill>
        <p:spPr>
          <a:xfrm>
            <a:off x="2972608" y="5541162"/>
            <a:ext cx="6510148" cy="1632427"/>
          </a:xfrm>
          <a:prstGeom prst="rect">
            <a:avLst/>
          </a:prstGeom>
        </p:spPr>
      </p:pic>
      <p:pic>
        <p:nvPicPr>
          <p:cNvPr id="9" name="Picture 8">
            <a:extLst>
              <a:ext uri="{FF2B5EF4-FFF2-40B4-BE49-F238E27FC236}">
                <a16:creationId xmlns:a16="http://schemas.microsoft.com/office/drawing/2014/main" id="{D86E2B76-5CFF-8A8A-A9DC-7E4F97EA3E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688" y="151826"/>
            <a:ext cx="2143318" cy="2143318"/>
          </a:xfrm>
          <a:prstGeom prst="rect">
            <a:avLst/>
          </a:prstGeom>
        </p:spPr>
      </p:pic>
      <p:pic>
        <p:nvPicPr>
          <p:cNvPr id="11" name="Picture 10">
            <a:extLst>
              <a:ext uri="{FF2B5EF4-FFF2-40B4-BE49-F238E27FC236}">
                <a16:creationId xmlns:a16="http://schemas.microsoft.com/office/drawing/2014/main" id="{4B02418F-F66B-8FDF-F9A4-5392F6E7BBFB}"/>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942" b="97573" l="1633" r="95918">
                        <a14:foregroundMark x1="6939" y1="15534" x2="62449" y2="16990"/>
                        <a14:foregroundMark x1="62449" y1="16990" x2="94694" y2="13592"/>
                        <a14:foregroundMark x1="94694" y1="13592" x2="94694" y2="13592"/>
                        <a14:foregroundMark x1="55510" y1="1942" x2="55510" y2="25728"/>
                        <a14:foregroundMark x1="48571" y1="97573" x2="49796" y2="49515"/>
                        <a14:foregroundMark x1="1633" y1="55825" x2="15510" y2="55825"/>
                        <a14:foregroundMark x1="15510" y1="55825" x2="49796" y2="59223"/>
                        <a14:foregroundMark x1="49796" y1="59223" x2="88163" y2="54854"/>
                        <a14:foregroundMark x1="88163" y1="54854" x2="93469" y2="50971"/>
                        <a14:foregroundMark x1="95918" y1="39806" x2="77143" y2="56796"/>
                      </a14:backgroundRemoval>
                    </a14:imgEffect>
                  </a14:imgLayer>
                </a14:imgProps>
              </a:ext>
              <a:ext uri="{28A0092B-C50C-407E-A947-70E740481C1C}">
                <a14:useLocalDpi xmlns:a14="http://schemas.microsoft.com/office/drawing/2010/main"/>
              </a:ext>
            </a:extLst>
          </a:blip>
          <a:stretch>
            <a:fillRect/>
          </a:stretch>
        </p:blipFill>
        <p:spPr>
          <a:xfrm>
            <a:off x="267833" y="1458130"/>
            <a:ext cx="724944" cy="609545"/>
          </a:xfrm>
          <a:prstGeom prst="rect">
            <a:avLst/>
          </a:prstGeom>
        </p:spPr>
      </p:pic>
      <p:sp>
        <p:nvSpPr>
          <p:cNvPr id="15" name="TextBox 14">
            <a:extLst>
              <a:ext uri="{FF2B5EF4-FFF2-40B4-BE49-F238E27FC236}">
                <a16:creationId xmlns:a16="http://schemas.microsoft.com/office/drawing/2014/main" id="{028FE305-78E7-B405-B75B-1258A674E64E}"/>
              </a:ext>
            </a:extLst>
          </p:cNvPr>
          <p:cNvSpPr txBox="1"/>
          <p:nvPr/>
        </p:nvSpPr>
        <p:spPr>
          <a:xfrm>
            <a:off x="487989" y="2379806"/>
            <a:ext cx="1508716" cy="461665"/>
          </a:xfrm>
          <a:prstGeom prst="rect">
            <a:avLst/>
          </a:prstGeom>
          <a:noFill/>
        </p:spPr>
        <p:txBody>
          <a:bodyPr wrap="square" rtlCol="0">
            <a:spAutoFit/>
          </a:bodyPr>
          <a:lstStyle/>
          <a:p>
            <a:r>
              <a:rPr lang="en-US" sz="1200" dirty="0"/>
              <a:t>    A BAULDRONS WITH A CAULDRON</a:t>
            </a:r>
          </a:p>
        </p:txBody>
      </p:sp>
    </p:spTree>
    <p:extLst>
      <p:ext uri="{BB962C8B-B14F-4D97-AF65-F5344CB8AC3E}">
        <p14:creationId xmlns:p14="http://schemas.microsoft.com/office/powerpoint/2010/main" val="26556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DC98-442F-7F51-8EB1-2B25DAB3C2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E2DA7D-BDC8-3FC8-5069-4FBA73E4503F}"/>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AUTOFILL</a:t>
            </a:r>
          </a:p>
        </p:txBody>
      </p:sp>
      <p:sp>
        <p:nvSpPr>
          <p:cNvPr id="3" name="TextBox 2">
            <a:extLst>
              <a:ext uri="{FF2B5EF4-FFF2-40B4-BE49-F238E27FC236}">
                <a16:creationId xmlns:a16="http://schemas.microsoft.com/office/drawing/2014/main" id="{AE3A35CB-0CA7-3A35-7033-44F8D119CF95}"/>
              </a:ext>
            </a:extLst>
          </p:cNvPr>
          <p:cNvSpPr txBox="1"/>
          <p:nvPr/>
        </p:nvSpPr>
        <p:spPr>
          <a:xfrm>
            <a:off x="1562628" y="1665815"/>
            <a:ext cx="9372072" cy="954107"/>
          </a:xfrm>
          <a:prstGeom prst="rect">
            <a:avLst/>
          </a:prstGeom>
          <a:noFill/>
        </p:spPr>
        <p:txBody>
          <a:bodyPr wrap="square" rtlCol="0">
            <a:spAutoFit/>
          </a:bodyPr>
          <a:lstStyle/>
          <a:p>
            <a:r>
              <a:rPr lang="en-US" sz="2800" b="1" dirty="0"/>
              <a:t>AUTOFILL</a:t>
            </a:r>
            <a:r>
              <a:rPr lang="en-US" sz="2800" dirty="0"/>
              <a:t>: v. TO PROMPT A USER WITH POSSIBLY DESIRED TEXT</a:t>
            </a:r>
          </a:p>
          <a:p>
            <a:r>
              <a:rPr lang="en-US" sz="2800" dirty="0"/>
              <a:t>		    (AUTOFILLED, AUTOFILLING)</a:t>
            </a:r>
          </a:p>
        </p:txBody>
      </p:sp>
      <p:sp>
        <p:nvSpPr>
          <p:cNvPr id="7" name="Slide Number Placeholder 6">
            <a:extLst>
              <a:ext uri="{FF2B5EF4-FFF2-40B4-BE49-F238E27FC236}">
                <a16:creationId xmlns:a16="http://schemas.microsoft.com/office/drawing/2014/main" id="{4EC5CC99-D496-DC4A-E007-C172407191C9}"/>
              </a:ext>
            </a:extLst>
          </p:cNvPr>
          <p:cNvSpPr>
            <a:spLocks noGrp="1"/>
          </p:cNvSpPr>
          <p:nvPr>
            <p:ph type="sldNum" sz="quarter" idx="12"/>
          </p:nvPr>
        </p:nvSpPr>
        <p:spPr/>
        <p:txBody>
          <a:bodyPr/>
          <a:lstStyle/>
          <a:p>
            <a:fld id="{D18C28E9-28B9-4E21-BC9B-2A738E2F5F22}" type="slidenum">
              <a:rPr lang="en-US" smtClean="0"/>
              <a:t>21</a:t>
            </a:fld>
            <a:endParaRPr lang="en-US"/>
          </a:p>
        </p:txBody>
      </p:sp>
      <p:sp>
        <p:nvSpPr>
          <p:cNvPr id="4" name="TextBox 3">
            <a:extLst>
              <a:ext uri="{FF2B5EF4-FFF2-40B4-BE49-F238E27FC236}">
                <a16:creationId xmlns:a16="http://schemas.microsoft.com/office/drawing/2014/main" id="{ECA00009-A941-F82A-EE8C-C502EC47CF25}"/>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8FDEF0B3-7331-6ED5-C43A-1F04771868F3}"/>
              </a:ext>
            </a:extLst>
          </p:cNvPr>
          <p:cNvPicPr>
            <a:picLocks noChangeAspect="1"/>
          </p:cNvPicPr>
          <p:nvPr/>
        </p:nvPicPr>
        <p:blipFill>
          <a:blip r:embed="rId2"/>
          <a:stretch>
            <a:fillRect/>
          </a:stretch>
        </p:blipFill>
        <p:spPr>
          <a:xfrm>
            <a:off x="8254636" y="3535636"/>
            <a:ext cx="1905000" cy="1905000"/>
          </a:xfrm>
          <a:prstGeom prst="rect">
            <a:avLst/>
          </a:prstGeom>
        </p:spPr>
      </p:pic>
      <p:pic>
        <p:nvPicPr>
          <p:cNvPr id="10" name="Picture 9">
            <a:extLst>
              <a:ext uri="{FF2B5EF4-FFF2-40B4-BE49-F238E27FC236}">
                <a16:creationId xmlns:a16="http://schemas.microsoft.com/office/drawing/2014/main" id="{07EB771F-5CDB-57FB-B95F-BE0F20FC9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0477" y="3488200"/>
            <a:ext cx="1905000" cy="2166602"/>
          </a:xfrm>
          <a:prstGeom prst="rect">
            <a:avLst/>
          </a:prstGeom>
        </p:spPr>
      </p:pic>
      <p:pic>
        <p:nvPicPr>
          <p:cNvPr id="11" name="Picture 10">
            <a:extLst>
              <a:ext uri="{FF2B5EF4-FFF2-40B4-BE49-F238E27FC236}">
                <a16:creationId xmlns:a16="http://schemas.microsoft.com/office/drawing/2014/main" id="{39BC911B-2BB6-BE5C-35BF-4242B6778E5D}"/>
              </a:ext>
            </a:extLst>
          </p:cNvPr>
          <p:cNvPicPr>
            <a:picLocks noChangeAspect="1"/>
          </p:cNvPicPr>
          <p:nvPr/>
        </p:nvPicPr>
        <p:blipFill>
          <a:blip r:embed="rId4"/>
          <a:stretch>
            <a:fillRect/>
          </a:stretch>
        </p:blipFill>
        <p:spPr>
          <a:xfrm>
            <a:off x="4037919" y="2766514"/>
            <a:ext cx="3724275" cy="3609975"/>
          </a:xfrm>
          <a:prstGeom prst="rect">
            <a:avLst/>
          </a:prstGeom>
        </p:spPr>
      </p:pic>
    </p:spTree>
    <p:extLst>
      <p:ext uri="{BB962C8B-B14F-4D97-AF65-F5344CB8AC3E}">
        <p14:creationId xmlns:p14="http://schemas.microsoft.com/office/powerpoint/2010/main" val="36784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a:t>
            </a:r>
            <a:r>
              <a:rPr lang="en-US" sz="6000" dirty="0" err="1">
                <a:latin typeface="Scramble" panose="020B0603050302020204" pitchFamily="34" charset="0"/>
              </a:rPr>
              <a:t>E</a:t>
            </a:r>
            <a:r>
              <a:rPr lang="en-US" sz="6000" dirty="0">
                <a:latin typeface="Scramble" panose="020B0603050302020204" pitchFamily="34" charset="0"/>
              </a:rPr>
              <a:t> N P R S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210</a:t>
            </a:fld>
            <a:endParaRPr lang="en-US"/>
          </a:p>
        </p:txBody>
      </p:sp>
    </p:spTree>
    <p:extLst>
      <p:ext uri="{BB962C8B-B14F-4D97-AF65-F5344CB8AC3E}">
        <p14:creationId xmlns:p14="http://schemas.microsoft.com/office/powerpoint/2010/main" val="11349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SPEEDRUN</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201782" y="2078125"/>
            <a:ext cx="10485119" cy="523220"/>
          </a:xfrm>
          <a:prstGeom prst="rect">
            <a:avLst/>
          </a:prstGeom>
          <a:noFill/>
        </p:spPr>
        <p:txBody>
          <a:bodyPr wrap="square" rtlCol="0">
            <a:spAutoFit/>
          </a:bodyPr>
          <a:lstStyle/>
          <a:p>
            <a:r>
              <a:rPr lang="en-US" sz="2800" b="1" dirty="0"/>
              <a:t>SPEEDRUN</a:t>
            </a:r>
            <a:r>
              <a:rPr lang="en-US" sz="2800" dirty="0"/>
              <a:t>: n. THE PLAYING OF A GAME AS QUICKLY AS POSSIBLE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30E8B09F-14B1-5FA3-B52D-FBA5E2E11BAE}"/>
              </a:ext>
            </a:extLst>
          </p:cNvPr>
          <p:cNvSpPr txBox="1"/>
          <p:nvPr/>
        </p:nvSpPr>
        <p:spPr>
          <a:xfrm>
            <a:off x="2157549" y="2782669"/>
            <a:ext cx="7299960" cy="646331"/>
          </a:xfrm>
          <a:prstGeom prst="rect">
            <a:avLst/>
          </a:prstGeom>
          <a:noFill/>
        </p:spPr>
        <p:txBody>
          <a:bodyPr wrap="square">
            <a:spAutoFit/>
          </a:bodyPr>
          <a:lstStyle/>
          <a:p>
            <a:r>
              <a:rPr lang="en-US" b="0" i="0" dirty="0">
                <a:solidFill>
                  <a:srgbClr val="4D5156"/>
                </a:solidFill>
                <a:effectLst/>
                <a:latin typeface="Google Sans"/>
              </a:rPr>
              <a:t>SPEEDRUN: </a:t>
            </a:r>
            <a:r>
              <a:rPr lang="en-US" b="0" i="0" dirty="0">
                <a:solidFill>
                  <a:srgbClr val="040C28"/>
                </a:solidFill>
                <a:effectLst/>
                <a:latin typeface="Google Sans"/>
              </a:rPr>
              <a:t>a session or instance of play in which the goal is to finish the game or level, or meet another game-play objective, as quickly as possible</a:t>
            </a:r>
            <a:r>
              <a:rPr lang="en-US" b="0" i="0" dirty="0">
                <a:solidFill>
                  <a:srgbClr val="4D5156"/>
                </a:solidFill>
                <a:effectLst/>
                <a:latin typeface="Google Sans"/>
              </a:rPr>
              <a:t>: </a:t>
            </a:r>
            <a:endParaRPr lang="en-US" dirty="0"/>
          </a:p>
        </p:txBody>
      </p:sp>
      <p:pic>
        <p:nvPicPr>
          <p:cNvPr id="10" name="Picture 9">
            <a:extLst>
              <a:ext uri="{FF2B5EF4-FFF2-40B4-BE49-F238E27FC236}">
                <a16:creationId xmlns:a16="http://schemas.microsoft.com/office/drawing/2014/main" id="{BF048CD6-07E0-5FFD-B473-5748EEEC85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546" y="3752165"/>
            <a:ext cx="4841966" cy="2723606"/>
          </a:xfrm>
          <a:prstGeom prst="rect">
            <a:avLst/>
          </a:prstGeom>
        </p:spPr>
      </p:pic>
    </p:spTree>
    <p:extLst>
      <p:ext uri="{BB962C8B-B14F-4D97-AF65-F5344CB8AC3E}">
        <p14:creationId xmlns:p14="http://schemas.microsoft.com/office/powerpoint/2010/main" val="4832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N O P S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212</a:t>
            </a:fld>
            <a:endParaRPr lang="en-US"/>
          </a:p>
        </p:txBody>
      </p:sp>
    </p:spTree>
    <p:extLst>
      <p:ext uri="{BB962C8B-B14F-4D97-AF65-F5344CB8AC3E}">
        <p14:creationId xmlns:p14="http://schemas.microsoft.com/office/powerpoint/2010/main" val="21488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STEPDOWN</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213</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213462" y="1894626"/>
            <a:ext cx="10485119" cy="523220"/>
          </a:xfrm>
          <a:prstGeom prst="rect">
            <a:avLst/>
          </a:prstGeom>
          <a:noFill/>
        </p:spPr>
        <p:txBody>
          <a:bodyPr wrap="square" rtlCol="0">
            <a:spAutoFit/>
          </a:bodyPr>
          <a:lstStyle/>
          <a:p>
            <a:r>
              <a:rPr lang="en-US" sz="2800" b="1" dirty="0"/>
              <a:t>STEPDOWN</a:t>
            </a:r>
            <a:r>
              <a:rPr lang="en-US" sz="2800" dirty="0"/>
              <a:t>: n. A GRADUAL DECREASE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0B611A72-328B-C123-3329-5782ADF4F7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7497" y="2763094"/>
            <a:ext cx="4532102" cy="3248007"/>
          </a:xfrm>
          <a:prstGeom prst="rect">
            <a:avLst/>
          </a:prstGeom>
        </p:spPr>
      </p:pic>
      <p:pic>
        <p:nvPicPr>
          <p:cNvPr id="5" name="Picture 4">
            <a:extLst>
              <a:ext uri="{FF2B5EF4-FFF2-40B4-BE49-F238E27FC236}">
                <a16:creationId xmlns:a16="http://schemas.microsoft.com/office/drawing/2014/main" id="{169B653C-F1E2-2D42-444E-F491D9680F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205" t="43394" r="61061" b="33097"/>
          <a:stretch/>
        </p:blipFill>
        <p:spPr>
          <a:xfrm>
            <a:off x="7164370" y="5033911"/>
            <a:ext cx="486472" cy="763573"/>
          </a:xfrm>
          <a:prstGeom prst="rect">
            <a:avLst/>
          </a:prstGeom>
        </p:spPr>
      </p:pic>
    </p:spTree>
    <p:extLst>
      <p:ext uri="{BB962C8B-B14F-4D97-AF65-F5344CB8AC3E}">
        <p14:creationId xmlns:p14="http://schemas.microsoft.com/office/powerpoint/2010/main" val="17115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D E H P </a:t>
            </a:r>
            <a:r>
              <a:rPr lang="en-US" sz="6000" dirty="0" err="1">
                <a:latin typeface="Scramble" panose="020B0603050302020204" pitchFamily="34" charset="0"/>
              </a:rPr>
              <a:t>P</a:t>
            </a:r>
            <a:r>
              <a:rPr lang="en-US" sz="6000" dirty="0">
                <a:latin typeface="Scramble" panose="020B0603050302020204" pitchFamily="34" charset="0"/>
              </a:rPr>
              <a:t>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214</a:t>
            </a:fld>
            <a:endParaRPr lang="en-US"/>
          </a:p>
        </p:txBody>
      </p:sp>
    </p:spTree>
    <p:extLst>
      <p:ext uri="{BB962C8B-B14F-4D97-AF65-F5344CB8AC3E}">
        <p14:creationId xmlns:p14="http://schemas.microsoft.com/office/powerpoint/2010/main" val="185868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THWAPPED</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375954" y="1836744"/>
            <a:ext cx="9814560" cy="523220"/>
          </a:xfrm>
          <a:prstGeom prst="rect">
            <a:avLst/>
          </a:prstGeom>
          <a:noFill/>
        </p:spPr>
        <p:txBody>
          <a:bodyPr wrap="square" rtlCol="0">
            <a:spAutoFit/>
          </a:bodyPr>
          <a:lstStyle/>
          <a:p>
            <a:r>
              <a:rPr lang="en-US" sz="2800" b="1" dirty="0"/>
              <a:t>THWAPPED</a:t>
            </a:r>
            <a:r>
              <a:rPr lang="en-US" sz="2800" dirty="0"/>
              <a:t>: SLAPPED NOISILY (THWAP, THWAPS, THWAPPING)</a:t>
            </a:r>
          </a:p>
        </p:txBody>
      </p:sp>
      <p:pic>
        <p:nvPicPr>
          <p:cNvPr id="5" name="Picture 4">
            <a:extLst>
              <a:ext uri="{FF2B5EF4-FFF2-40B4-BE49-F238E27FC236}">
                <a16:creationId xmlns:a16="http://schemas.microsoft.com/office/drawing/2014/main" id="{7A55F52C-85AD-E134-05E4-541D7D08BC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5543" y="2624239"/>
            <a:ext cx="5429188" cy="3747596"/>
          </a:xfrm>
          <a:prstGeom prst="rect">
            <a:avLst/>
          </a:prstGeom>
        </p:spPr>
      </p:pic>
    </p:spTree>
    <p:extLst>
      <p:ext uri="{BB962C8B-B14F-4D97-AF65-F5344CB8AC3E}">
        <p14:creationId xmlns:p14="http://schemas.microsoft.com/office/powerpoint/2010/main" val="32862819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G I </a:t>
            </a:r>
            <a:r>
              <a:rPr lang="en-US" sz="6000" dirty="0" err="1">
                <a:latin typeface="Scramble" panose="020B0603050302020204" pitchFamily="34" charset="0"/>
              </a:rPr>
              <a:t>I</a:t>
            </a:r>
            <a:r>
              <a:rPr lang="en-US" sz="6000" dirty="0">
                <a:latin typeface="Scramble" panose="020B0603050302020204" pitchFamily="34" charset="0"/>
              </a:rPr>
              <a:t> L N R T Y</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216</a:t>
            </a:fld>
            <a:endParaRPr lang="en-US"/>
          </a:p>
        </p:txBody>
      </p:sp>
    </p:spTree>
    <p:extLst>
      <p:ext uri="{BB962C8B-B14F-4D97-AF65-F5344CB8AC3E}">
        <p14:creationId xmlns:p14="http://schemas.microsoft.com/office/powerpoint/2010/main" val="34556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TIRINGLY</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213463" y="1828036"/>
            <a:ext cx="9814560" cy="523220"/>
          </a:xfrm>
          <a:prstGeom prst="rect">
            <a:avLst/>
          </a:prstGeom>
          <a:noFill/>
        </p:spPr>
        <p:txBody>
          <a:bodyPr wrap="square" rtlCol="0">
            <a:spAutoFit/>
          </a:bodyPr>
          <a:lstStyle/>
          <a:p>
            <a:r>
              <a:rPr lang="en-US" sz="2800" b="1" dirty="0"/>
              <a:t>TIRINGLY</a:t>
            </a:r>
            <a:r>
              <a:rPr lang="en-US" sz="2800" dirty="0"/>
              <a:t>: adv. IN A TIRING MANNER</a:t>
            </a:r>
          </a:p>
        </p:txBody>
      </p:sp>
      <p:pic>
        <p:nvPicPr>
          <p:cNvPr id="4" name="Picture 3">
            <a:extLst>
              <a:ext uri="{FF2B5EF4-FFF2-40B4-BE49-F238E27FC236}">
                <a16:creationId xmlns:a16="http://schemas.microsoft.com/office/drawing/2014/main" id="{C74B1E14-B959-7D94-106B-4D4236CD837E}"/>
              </a:ext>
            </a:extLst>
          </p:cNvPr>
          <p:cNvPicPr>
            <a:picLocks noChangeAspect="1"/>
          </p:cNvPicPr>
          <p:nvPr/>
        </p:nvPicPr>
        <p:blipFill>
          <a:blip r:embed="rId2"/>
          <a:stretch>
            <a:fillRect/>
          </a:stretch>
        </p:blipFill>
        <p:spPr>
          <a:xfrm>
            <a:off x="2286000" y="2363620"/>
            <a:ext cx="7620000" cy="4286250"/>
          </a:xfrm>
          <a:prstGeom prst="rect">
            <a:avLst/>
          </a:prstGeom>
        </p:spPr>
      </p:pic>
    </p:spTree>
    <p:extLst>
      <p:ext uri="{BB962C8B-B14F-4D97-AF65-F5344CB8AC3E}">
        <p14:creationId xmlns:p14="http://schemas.microsoft.com/office/powerpoint/2010/main" val="165136263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O P R S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218</a:t>
            </a:fld>
            <a:endParaRPr lang="en-US"/>
          </a:p>
        </p:txBody>
      </p:sp>
    </p:spTree>
    <p:extLst>
      <p:ext uri="{BB962C8B-B14F-4D97-AF65-F5344CB8AC3E}">
        <p14:creationId xmlns:p14="http://schemas.microsoft.com/office/powerpoint/2010/main" val="1550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TOPDRESS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219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539240" y="1993499"/>
            <a:ext cx="9814560" cy="954107"/>
          </a:xfrm>
          <a:prstGeom prst="rect">
            <a:avLst/>
          </a:prstGeom>
          <a:noFill/>
        </p:spPr>
        <p:txBody>
          <a:bodyPr wrap="square" rtlCol="0">
            <a:spAutoFit/>
          </a:bodyPr>
          <a:lstStyle/>
          <a:p>
            <a:r>
              <a:rPr lang="en-US" sz="2800" b="1" dirty="0"/>
              <a:t>TOPDRESS</a:t>
            </a:r>
            <a:r>
              <a:rPr lang="en-US" sz="2800" dirty="0"/>
              <a:t>: v. TO SCATTER COMPOST OVER SOIL TO ENRICH IT 	(TOPDRESSED, TOPDRESSES, TOPDRESSING)</a:t>
            </a:r>
          </a:p>
        </p:txBody>
      </p:sp>
      <p:pic>
        <p:nvPicPr>
          <p:cNvPr id="3" name="Picture 2">
            <a:extLst>
              <a:ext uri="{FF2B5EF4-FFF2-40B4-BE49-F238E27FC236}">
                <a16:creationId xmlns:a16="http://schemas.microsoft.com/office/drawing/2014/main" id="{439CE4FA-12CE-E9B2-9A17-BBC907A810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6011" y="2983565"/>
            <a:ext cx="4946995" cy="3509310"/>
          </a:xfrm>
          <a:prstGeom prst="rect">
            <a:avLst/>
          </a:prstGeom>
        </p:spPr>
      </p:pic>
    </p:spTree>
    <p:extLst>
      <p:ext uri="{BB962C8B-B14F-4D97-AF65-F5344CB8AC3E}">
        <p14:creationId xmlns:p14="http://schemas.microsoft.com/office/powerpoint/2010/main" val="301492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CB18-49FE-5C7B-D5FA-9AD12D818E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E823F5-0285-5FBA-E483-510E5685F5D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F I O </a:t>
            </a:r>
            <a:r>
              <a:rPr lang="en-US" sz="6000" dirty="0" err="1">
                <a:latin typeface="Scramble" panose="020B0603050302020204" pitchFamily="34" charset="0"/>
              </a:rPr>
              <a:t>O</a:t>
            </a:r>
            <a:r>
              <a:rPr lang="en-US" sz="6000" dirty="0">
                <a:latin typeface="Scramble" panose="020B0603050302020204" pitchFamily="34" charset="0"/>
              </a:rPr>
              <a:t> T U</a:t>
            </a:r>
          </a:p>
        </p:txBody>
      </p:sp>
      <p:sp>
        <p:nvSpPr>
          <p:cNvPr id="3" name="TextBox 2">
            <a:extLst>
              <a:ext uri="{FF2B5EF4-FFF2-40B4-BE49-F238E27FC236}">
                <a16:creationId xmlns:a16="http://schemas.microsoft.com/office/drawing/2014/main" id="{5B42B0A9-959C-E9B5-3938-8164E7DD5F7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0B2D4696-373B-92EB-07A1-AB32A211516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6681D83A-C702-B4C8-0ABA-D38A2F15B7C9}"/>
              </a:ext>
            </a:extLst>
          </p:cNvPr>
          <p:cNvSpPr>
            <a:spLocks noGrp="1"/>
          </p:cNvSpPr>
          <p:nvPr>
            <p:ph type="sldNum" sz="quarter" idx="12"/>
          </p:nvPr>
        </p:nvSpPr>
        <p:spPr/>
        <p:txBody>
          <a:bodyPr/>
          <a:lstStyle/>
          <a:p>
            <a:fld id="{D18C28E9-28B9-4E21-BC9B-2A738E2F5F22}" type="slidenum">
              <a:rPr lang="en-US" smtClean="0"/>
              <a:t>22</a:t>
            </a:fld>
            <a:endParaRPr lang="en-US"/>
          </a:p>
        </p:txBody>
      </p:sp>
    </p:spTree>
    <p:extLst>
      <p:ext uri="{BB962C8B-B14F-4D97-AF65-F5344CB8AC3E}">
        <p14:creationId xmlns:p14="http://schemas.microsoft.com/office/powerpoint/2010/main" val="37541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I O R </a:t>
            </a:r>
            <a:r>
              <a:rPr lang="en-US" sz="6000" dirty="0" err="1">
                <a:latin typeface="Scramble" panose="020B0603050302020204" pitchFamily="34" charset="0"/>
              </a:rPr>
              <a:t>R</a:t>
            </a:r>
            <a:r>
              <a:rPr lang="en-US" sz="6000" dirty="0">
                <a:latin typeface="Scramble" panose="020B0603050302020204" pitchFamily="34" charset="0"/>
              </a:rPr>
              <a:t> T </a:t>
            </a:r>
            <a:r>
              <a:rPr lang="en-US" sz="6000" dirty="0" err="1">
                <a:latin typeface="Scramble" panose="020B0603050302020204" pitchFamily="34" charset="0"/>
              </a:rPr>
              <a:t>T</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220</a:t>
            </a:fld>
            <a:endParaRPr lang="en-US"/>
          </a:p>
        </p:txBody>
      </p:sp>
    </p:spTree>
    <p:extLst>
      <p:ext uri="{BB962C8B-B14F-4D97-AF65-F5344CB8AC3E}">
        <p14:creationId xmlns:p14="http://schemas.microsoft.com/office/powerpoint/2010/main" val="20929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TORTIERE</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219200" y="1896377"/>
            <a:ext cx="10485119" cy="523220"/>
          </a:xfrm>
          <a:prstGeom prst="rect">
            <a:avLst/>
          </a:prstGeom>
          <a:noFill/>
        </p:spPr>
        <p:txBody>
          <a:bodyPr wrap="square" rtlCol="0">
            <a:spAutoFit/>
          </a:bodyPr>
          <a:lstStyle/>
          <a:p>
            <a:r>
              <a:rPr lang="en-US" sz="2800" b="1" dirty="0"/>
              <a:t>TORTIERE</a:t>
            </a:r>
            <a:r>
              <a:rPr lang="en-US" sz="2800" dirty="0"/>
              <a:t>: n. A FRENCH-CANADIAN MEAT PIE</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3" name="Picture 2">
            <a:extLst>
              <a:ext uri="{FF2B5EF4-FFF2-40B4-BE49-F238E27FC236}">
                <a16:creationId xmlns:a16="http://schemas.microsoft.com/office/drawing/2014/main" id="{CA8D44C3-174F-DC27-A7A8-F847D0AFF68A}"/>
              </a:ext>
            </a:extLst>
          </p:cNvPr>
          <p:cNvPicPr>
            <a:picLocks noChangeAspect="1"/>
          </p:cNvPicPr>
          <p:nvPr/>
        </p:nvPicPr>
        <p:blipFill>
          <a:blip r:embed="rId2"/>
          <a:stretch>
            <a:fillRect/>
          </a:stretch>
        </p:blipFill>
        <p:spPr>
          <a:xfrm>
            <a:off x="2603317" y="2732506"/>
            <a:ext cx="6985365" cy="3492683"/>
          </a:xfrm>
          <a:prstGeom prst="rect">
            <a:avLst/>
          </a:prstGeom>
        </p:spPr>
      </p:pic>
      <p:pic>
        <p:nvPicPr>
          <p:cNvPr id="6" name="Picture 5">
            <a:extLst>
              <a:ext uri="{FF2B5EF4-FFF2-40B4-BE49-F238E27FC236}">
                <a16:creationId xmlns:a16="http://schemas.microsoft.com/office/drawing/2014/main" id="{00DCD091-ED81-E066-F6BE-047E2E41D3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5237" y="2835104"/>
            <a:ext cx="1643743" cy="1643743"/>
          </a:xfrm>
          <a:prstGeom prst="rect">
            <a:avLst/>
          </a:prstGeom>
        </p:spPr>
      </p:pic>
      <p:sp>
        <p:nvSpPr>
          <p:cNvPr id="5" name="TextBox 4">
            <a:extLst>
              <a:ext uri="{FF2B5EF4-FFF2-40B4-BE49-F238E27FC236}">
                <a16:creationId xmlns:a16="http://schemas.microsoft.com/office/drawing/2014/main" id="{88B4FCD8-6040-2F64-C85E-0F25A4E85C61}"/>
              </a:ext>
            </a:extLst>
          </p:cNvPr>
          <p:cNvSpPr txBox="1"/>
          <p:nvPr/>
        </p:nvSpPr>
        <p:spPr>
          <a:xfrm>
            <a:off x="7984161" y="1896377"/>
            <a:ext cx="3209042" cy="523220"/>
          </a:xfrm>
          <a:prstGeom prst="rect">
            <a:avLst/>
          </a:prstGeom>
          <a:noFill/>
        </p:spPr>
        <p:txBody>
          <a:bodyPr wrap="square" rtlCol="0">
            <a:spAutoFit/>
          </a:bodyPr>
          <a:lstStyle/>
          <a:p>
            <a:r>
              <a:rPr lang="en-US" sz="2800" dirty="0"/>
              <a:t>(also TO</a:t>
            </a:r>
            <a:r>
              <a:rPr lang="en-US" sz="2800" u="sng" dirty="0"/>
              <a:t>U</a:t>
            </a:r>
            <a:r>
              <a:rPr lang="en-US" sz="2800" dirty="0"/>
              <a:t>RTIERE/S)</a:t>
            </a:r>
          </a:p>
        </p:txBody>
      </p:sp>
    </p:spTree>
    <p:extLst>
      <p:ext uri="{BB962C8B-B14F-4D97-AF65-F5344CB8AC3E}">
        <p14:creationId xmlns:p14="http://schemas.microsoft.com/office/powerpoint/2010/main" val="23856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L M O R T </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222</a:t>
            </a:fld>
            <a:endParaRPr lang="en-US"/>
          </a:p>
        </p:txBody>
      </p:sp>
    </p:spTree>
    <p:extLst>
      <p:ext uri="{BB962C8B-B14F-4D97-AF65-F5344CB8AC3E}">
        <p14:creationId xmlns:p14="http://schemas.microsoft.com/office/powerpoint/2010/main" val="1525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TRAMADOL</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223</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3361504" y="1983462"/>
            <a:ext cx="6932023" cy="584775"/>
          </a:xfrm>
          <a:prstGeom prst="rect">
            <a:avLst/>
          </a:prstGeom>
          <a:noFill/>
        </p:spPr>
        <p:txBody>
          <a:bodyPr wrap="square" rtlCol="0">
            <a:spAutoFit/>
          </a:bodyPr>
          <a:lstStyle/>
          <a:p>
            <a:r>
              <a:rPr lang="en-US" sz="3200" b="1" dirty="0"/>
              <a:t>TRAMADOL</a:t>
            </a:r>
            <a:r>
              <a:rPr lang="en-US" sz="3200" dirty="0"/>
              <a:t>: n. AN OPIOID DRUG </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4116AB58-31A5-2AC3-7BAD-9BAFEAE10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1504" y="3039366"/>
            <a:ext cx="5466670" cy="3069695"/>
          </a:xfrm>
          <a:prstGeom prst="rect">
            <a:avLst/>
          </a:prstGeom>
        </p:spPr>
      </p:pic>
    </p:spTree>
    <p:extLst>
      <p:ext uri="{BB962C8B-B14F-4D97-AF65-F5344CB8AC3E}">
        <p14:creationId xmlns:p14="http://schemas.microsoft.com/office/powerpoint/2010/main" val="16833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O R S </a:t>
            </a:r>
            <a:r>
              <a:rPr lang="en-US" sz="6000" dirty="0" err="1">
                <a:latin typeface="Scramble" panose="020B0603050302020204" pitchFamily="34" charset="0"/>
              </a:rPr>
              <a:t>S</a:t>
            </a:r>
            <a:r>
              <a:rPr lang="en-US" sz="6000" dirty="0">
                <a:latin typeface="Scramble" panose="020B0603050302020204" pitchFamily="34" charset="0"/>
              </a:rPr>
              <a:t>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224</a:t>
            </a:fld>
            <a:endParaRPr lang="en-US"/>
          </a:p>
        </p:txBody>
      </p:sp>
    </p:spTree>
    <p:extLst>
      <p:ext uri="{BB962C8B-B14F-4D97-AF65-F5344CB8AC3E}">
        <p14:creationId xmlns:p14="http://schemas.microsoft.com/office/powerpoint/2010/main" val="12794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TSORESES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225</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462177" y="1807625"/>
            <a:ext cx="9814560" cy="523220"/>
          </a:xfrm>
          <a:prstGeom prst="rect">
            <a:avLst/>
          </a:prstGeom>
          <a:noFill/>
        </p:spPr>
        <p:txBody>
          <a:bodyPr wrap="square" rtlCol="0">
            <a:spAutoFit/>
          </a:bodyPr>
          <a:lstStyle/>
          <a:p>
            <a:r>
              <a:rPr lang="en-US" sz="2800" b="1" dirty="0"/>
              <a:t>TSORESES</a:t>
            </a:r>
            <a:r>
              <a:rPr lang="en-US" sz="2800" dirty="0"/>
              <a:t>: NWL23 pl. of n. </a:t>
            </a:r>
            <a:r>
              <a:rPr lang="en-US" sz="2800" u="sng" dirty="0"/>
              <a:t>TSORES</a:t>
            </a:r>
            <a:r>
              <a:rPr lang="en-US" sz="2800" dirty="0"/>
              <a:t>, A SERIES OF MISFORTUNES</a:t>
            </a:r>
          </a:p>
        </p:txBody>
      </p:sp>
      <p:pic>
        <p:nvPicPr>
          <p:cNvPr id="5" name="Picture 4">
            <a:extLst>
              <a:ext uri="{FF2B5EF4-FFF2-40B4-BE49-F238E27FC236}">
                <a16:creationId xmlns:a16="http://schemas.microsoft.com/office/drawing/2014/main" id="{AD4BA9F2-9E98-3B13-29BF-98B7AD123504}"/>
              </a:ext>
            </a:extLst>
          </p:cNvPr>
          <p:cNvPicPr>
            <a:picLocks noChangeAspect="1"/>
          </p:cNvPicPr>
          <p:nvPr/>
        </p:nvPicPr>
        <p:blipFill>
          <a:blip r:embed="rId2"/>
          <a:stretch>
            <a:fillRect/>
          </a:stretch>
        </p:blipFill>
        <p:spPr>
          <a:xfrm>
            <a:off x="3219450" y="2460345"/>
            <a:ext cx="5391150" cy="2705100"/>
          </a:xfrm>
          <a:prstGeom prst="rect">
            <a:avLst/>
          </a:prstGeom>
        </p:spPr>
      </p:pic>
      <p:sp>
        <p:nvSpPr>
          <p:cNvPr id="6" name="Text Box 3">
            <a:extLst>
              <a:ext uri="{FF2B5EF4-FFF2-40B4-BE49-F238E27FC236}">
                <a16:creationId xmlns:a16="http://schemas.microsoft.com/office/drawing/2014/main" id="{48AC9342-B943-DBB2-714D-A54F99B3A574}"/>
              </a:ext>
            </a:extLst>
          </p:cNvPr>
          <p:cNvSpPr txBox="1">
            <a:spLocks noChangeArrowheads="1"/>
          </p:cNvSpPr>
          <p:nvPr/>
        </p:nvSpPr>
        <p:spPr bwMode="auto">
          <a:xfrm>
            <a:off x="121920" y="5424445"/>
            <a:ext cx="118523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latin typeface="Arial" panose="020B0604020202020204" pitchFamily="34" charset="0"/>
              </a:rPr>
              <a:t>THERE ARE MANY ALTERNATE SPELLINGS OF </a:t>
            </a:r>
            <a:r>
              <a:rPr lang="en-US" altLang="en-US" sz="1800" u="sng" dirty="0">
                <a:latin typeface="Arial" panose="020B0604020202020204" pitchFamily="34" charset="0"/>
              </a:rPr>
              <a:t>TZURIS</a:t>
            </a:r>
            <a:r>
              <a:rPr lang="en-US" altLang="en-US" sz="1800" dirty="0">
                <a:latin typeface="Arial" panose="020B0604020202020204" pitchFamily="34" charset="0"/>
              </a:rPr>
              <a:t>, A SERIES OF MISFORTUNES.  THE SINGULAR AND PLURAL CAN BE  SPELLED THE SAME FOR </a:t>
            </a:r>
            <a:r>
              <a:rPr lang="en-US" altLang="en-US" sz="1800" u="sng" dirty="0">
                <a:latin typeface="Arial" panose="020B0604020202020204" pitchFamily="34" charset="0"/>
              </a:rPr>
              <a:t>TSOURIS</a:t>
            </a:r>
            <a:r>
              <a:rPr lang="en-US" altLang="en-US" sz="1800" dirty="0">
                <a:latin typeface="Arial" panose="020B0604020202020204" pitchFamily="34" charset="0"/>
              </a:rPr>
              <a:t>, </a:t>
            </a:r>
            <a:r>
              <a:rPr lang="en-US" altLang="en-US" sz="1800" u="sng" dirty="0">
                <a:latin typeface="Arial" panose="020B0604020202020204" pitchFamily="34" charset="0"/>
              </a:rPr>
              <a:t>TSURIS</a:t>
            </a:r>
            <a:r>
              <a:rPr lang="en-US" altLang="en-US" sz="1800" dirty="0">
                <a:latin typeface="Arial" panose="020B0604020202020204" pitchFamily="34" charset="0"/>
              </a:rPr>
              <a:t>, </a:t>
            </a:r>
            <a:r>
              <a:rPr lang="en-US" altLang="en-US" sz="1800" u="sng" dirty="0">
                <a:latin typeface="Arial" panose="020B0604020202020204" pitchFamily="34" charset="0"/>
              </a:rPr>
              <a:t>TSOORIS</a:t>
            </a:r>
            <a:r>
              <a:rPr lang="en-US" altLang="en-US" sz="1800" dirty="0">
                <a:latin typeface="Arial" panose="020B0604020202020204" pitchFamily="34" charset="0"/>
              </a:rPr>
              <a:t>, </a:t>
            </a:r>
            <a:r>
              <a:rPr lang="en-US" altLang="en-US" sz="1800" u="sng" dirty="0">
                <a:latin typeface="Arial" panose="020B0604020202020204" pitchFamily="34" charset="0"/>
              </a:rPr>
              <a:t>TSORIS</a:t>
            </a:r>
            <a:r>
              <a:rPr lang="en-US" altLang="en-US" sz="1800" dirty="0">
                <a:latin typeface="Arial" panose="020B0604020202020204" pitchFamily="34" charset="0"/>
              </a:rPr>
              <a:t>, </a:t>
            </a:r>
            <a:r>
              <a:rPr lang="en-US" altLang="en-US" sz="1800" u="sng" dirty="0">
                <a:latin typeface="Arial" panose="020B0604020202020204" pitchFamily="34" charset="0"/>
              </a:rPr>
              <a:t>TSORES</a:t>
            </a:r>
            <a:r>
              <a:rPr lang="en-US" altLang="en-US" sz="1800" dirty="0">
                <a:latin typeface="Arial" panose="020B0604020202020204" pitchFamily="34" charset="0"/>
              </a:rPr>
              <a:t>, </a:t>
            </a:r>
            <a:r>
              <a:rPr lang="en-US" altLang="en-US" sz="1800" u="sng" dirty="0">
                <a:latin typeface="Arial" panose="020B0604020202020204" pitchFamily="34" charset="0"/>
              </a:rPr>
              <a:t>TSORRISS</a:t>
            </a:r>
            <a:r>
              <a:rPr lang="en-US" altLang="en-US" sz="1800" dirty="0">
                <a:latin typeface="Arial" panose="020B0604020202020204" pitchFamily="34" charset="0"/>
              </a:rPr>
              <a:t>, AND </a:t>
            </a:r>
            <a:r>
              <a:rPr lang="en-US" altLang="en-US" sz="1800" u="sng" dirty="0">
                <a:latin typeface="Arial" panose="020B0604020202020204" pitchFamily="34" charset="0"/>
              </a:rPr>
              <a:t>TZURIS</a:t>
            </a:r>
            <a:r>
              <a:rPr lang="en-US" altLang="en-US" sz="1800" dirty="0">
                <a:latin typeface="Arial" panose="020B0604020202020204" pitchFamily="34" charset="0"/>
              </a:rPr>
              <a:t>, EXCEPT NOW WE ALSO HAVE </a:t>
            </a:r>
            <a:r>
              <a:rPr lang="en-US" altLang="en-US" sz="1800" b="1" dirty="0">
                <a:latin typeface="Arial" panose="020B0604020202020204" pitchFamily="34" charset="0"/>
              </a:rPr>
              <a:t>TSURISES,</a:t>
            </a:r>
            <a:r>
              <a:rPr lang="en-US" altLang="en-US" sz="1800" dirty="0">
                <a:latin typeface="Arial" panose="020B0604020202020204" pitchFamily="34" charset="0"/>
              </a:rPr>
              <a:t> </a:t>
            </a:r>
            <a:r>
              <a:rPr lang="en-US" altLang="en-US" sz="1800" b="1" dirty="0">
                <a:latin typeface="Arial" panose="020B0604020202020204" pitchFamily="34" charset="0"/>
              </a:rPr>
              <a:t>TZURISES, TSORISES AND TSORESES</a:t>
            </a:r>
            <a:r>
              <a:rPr lang="en-US" altLang="en-US" sz="1800" dirty="0">
                <a:latin typeface="Arial" panose="020B0604020202020204" pitchFamily="34" charset="0"/>
              </a:rPr>
              <a:t>! </a:t>
            </a:r>
          </a:p>
        </p:txBody>
      </p:sp>
    </p:spTree>
    <p:extLst>
      <p:ext uri="{BB962C8B-B14F-4D97-AF65-F5344CB8AC3E}">
        <p14:creationId xmlns:p14="http://schemas.microsoft.com/office/powerpoint/2010/main" val="352693397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I O R S </a:t>
            </a:r>
            <a:r>
              <a:rPr lang="en-US" sz="6000" dirty="0" err="1">
                <a:latin typeface="Scramble" panose="020B0603050302020204" pitchFamily="34" charset="0"/>
              </a:rPr>
              <a:t>S</a:t>
            </a:r>
            <a:r>
              <a:rPr lang="en-US" sz="6000" dirty="0">
                <a:latin typeface="Scramble" panose="020B0603050302020204" pitchFamily="34" charset="0"/>
              </a:rPr>
              <a:t>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226</a:t>
            </a:fld>
            <a:endParaRPr lang="en-US"/>
          </a:p>
        </p:txBody>
      </p:sp>
    </p:spTree>
    <p:extLst>
      <p:ext uri="{BB962C8B-B14F-4D97-AF65-F5344CB8AC3E}">
        <p14:creationId xmlns:p14="http://schemas.microsoft.com/office/powerpoint/2010/main" val="3029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TSORISES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227</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188720" y="1807625"/>
            <a:ext cx="9814560" cy="523220"/>
          </a:xfrm>
          <a:prstGeom prst="rect">
            <a:avLst/>
          </a:prstGeom>
          <a:noFill/>
        </p:spPr>
        <p:txBody>
          <a:bodyPr wrap="square" rtlCol="0">
            <a:spAutoFit/>
          </a:bodyPr>
          <a:lstStyle/>
          <a:p>
            <a:r>
              <a:rPr lang="en-US" sz="2800" b="1" dirty="0"/>
              <a:t>TSORESES</a:t>
            </a:r>
            <a:r>
              <a:rPr lang="en-US" sz="2800" dirty="0"/>
              <a:t>: NWL23 pl. of n. </a:t>
            </a:r>
            <a:r>
              <a:rPr lang="en-US" sz="2800" u="sng" dirty="0"/>
              <a:t>TSORIS</a:t>
            </a:r>
            <a:r>
              <a:rPr lang="en-US" sz="2800" dirty="0"/>
              <a:t>, A SERIES OF MISFORTUNES</a:t>
            </a:r>
          </a:p>
        </p:txBody>
      </p:sp>
      <p:pic>
        <p:nvPicPr>
          <p:cNvPr id="5" name="Picture 4">
            <a:extLst>
              <a:ext uri="{FF2B5EF4-FFF2-40B4-BE49-F238E27FC236}">
                <a16:creationId xmlns:a16="http://schemas.microsoft.com/office/drawing/2014/main" id="{AD4BA9F2-9E98-3B13-29BF-98B7AD123504}"/>
              </a:ext>
            </a:extLst>
          </p:cNvPr>
          <p:cNvPicPr>
            <a:picLocks noChangeAspect="1"/>
          </p:cNvPicPr>
          <p:nvPr/>
        </p:nvPicPr>
        <p:blipFill>
          <a:blip r:embed="rId2"/>
          <a:stretch>
            <a:fillRect/>
          </a:stretch>
        </p:blipFill>
        <p:spPr>
          <a:xfrm>
            <a:off x="3219450" y="2460345"/>
            <a:ext cx="5391150" cy="2705100"/>
          </a:xfrm>
          <a:prstGeom prst="rect">
            <a:avLst/>
          </a:prstGeom>
        </p:spPr>
      </p:pic>
      <p:sp>
        <p:nvSpPr>
          <p:cNvPr id="6" name="Text Box 3">
            <a:extLst>
              <a:ext uri="{FF2B5EF4-FFF2-40B4-BE49-F238E27FC236}">
                <a16:creationId xmlns:a16="http://schemas.microsoft.com/office/drawing/2014/main" id="{48AC9342-B943-DBB2-714D-A54F99B3A574}"/>
              </a:ext>
            </a:extLst>
          </p:cNvPr>
          <p:cNvSpPr txBox="1">
            <a:spLocks noChangeArrowheads="1"/>
          </p:cNvSpPr>
          <p:nvPr/>
        </p:nvSpPr>
        <p:spPr bwMode="auto">
          <a:xfrm>
            <a:off x="121920" y="5424445"/>
            <a:ext cx="118523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dirty="0">
                <a:latin typeface="Arial" panose="020B0604020202020204" pitchFamily="34" charset="0"/>
              </a:rPr>
              <a:t>THERE ARE MANY ALTERNATE SPELLINGS OF </a:t>
            </a:r>
            <a:r>
              <a:rPr lang="en-US" altLang="en-US" sz="1800" u="sng" dirty="0">
                <a:latin typeface="Arial" panose="020B0604020202020204" pitchFamily="34" charset="0"/>
              </a:rPr>
              <a:t>TZURIS</a:t>
            </a:r>
            <a:r>
              <a:rPr lang="en-US" altLang="en-US" sz="1800" dirty="0">
                <a:latin typeface="Arial" panose="020B0604020202020204" pitchFamily="34" charset="0"/>
              </a:rPr>
              <a:t>, A SERIES OF MISFORTUNES.  THE SINGULAR AND PLURAL CAN BE  SPELLED THE SAME FOR </a:t>
            </a:r>
            <a:r>
              <a:rPr lang="en-US" altLang="en-US" sz="1800" u="sng" dirty="0">
                <a:latin typeface="Arial" panose="020B0604020202020204" pitchFamily="34" charset="0"/>
              </a:rPr>
              <a:t>TSOURIS</a:t>
            </a:r>
            <a:r>
              <a:rPr lang="en-US" altLang="en-US" sz="1800" dirty="0">
                <a:latin typeface="Arial" panose="020B0604020202020204" pitchFamily="34" charset="0"/>
              </a:rPr>
              <a:t>, </a:t>
            </a:r>
            <a:r>
              <a:rPr lang="en-US" altLang="en-US" sz="1800" u="sng" dirty="0">
                <a:latin typeface="Arial" panose="020B0604020202020204" pitchFamily="34" charset="0"/>
              </a:rPr>
              <a:t>TSURIS</a:t>
            </a:r>
            <a:r>
              <a:rPr lang="en-US" altLang="en-US" sz="1800" dirty="0">
                <a:latin typeface="Arial" panose="020B0604020202020204" pitchFamily="34" charset="0"/>
              </a:rPr>
              <a:t>, </a:t>
            </a:r>
            <a:r>
              <a:rPr lang="en-US" altLang="en-US" sz="1800" u="sng" dirty="0">
                <a:latin typeface="Arial" panose="020B0604020202020204" pitchFamily="34" charset="0"/>
              </a:rPr>
              <a:t>TSOORIS</a:t>
            </a:r>
            <a:r>
              <a:rPr lang="en-US" altLang="en-US" sz="1800" dirty="0">
                <a:latin typeface="Arial" panose="020B0604020202020204" pitchFamily="34" charset="0"/>
              </a:rPr>
              <a:t>, </a:t>
            </a:r>
            <a:r>
              <a:rPr lang="en-US" altLang="en-US" sz="1800" u="sng" dirty="0">
                <a:latin typeface="Arial" panose="020B0604020202020204" pitchFamily="34" charset="0"/>
              </a:rPr>
              <a:t>TSORIS</a:t>
            </a:r>
            <a:r>
              <a:rPr lang="en-US" altLang="en-US" sz="1800" dirty="0">
                <a:latin typeface="Arial" panose="020B0604020202020204" pitchFamily="34" charset="0"/>
              </a:rPr>
              <a:t>, </a:t>
            </a:r>
            <a:r>
              <a:rPr lang="en-US" altLang="en-US" sz="1800" u="sng" dirty="0">
                <a:latin typeface="Arial" panose="020B0604020202020204" pitchFamily="34" charset="0"/>
              </a:rPr>
              <a:t>TSORES</a:t>
            </a:r>
            <a:r>
              <a:rPr lang="en-US" altLang="en-US" sz="1800" dirty="0">
                <a:latin typeface="Arial" panose="020B0604020202020204" pitchFamily="34" charset="0"/>
              </a:rPr>
              <a:t>, </a:t>
            </a:r>
            <a:r>
              <a:rPr lang="en-US" altLang="en-US" sz="1800" u="sng" dirty="0">
                <a:latin typeface="Arial" panose="020B0604020202020204" pitchFamily="34" charset="0"/>
              </a:rPr>
              <a:t>TSORRISS</a:t>
            </a:r>
            <a:r>
              <a:rPr lang="en-US" altLang="en-US" sz="1800" dirty="0">
                <a:latin typeface="Arial" panose="020B0604020202020204" pitchFamily="34" charset="0"/>
              </a:rPr>
              <a:t>, AND </a:t>
            </a:r>
            <a:r>
              <a:rPr lang="en-US" altLang="en-US" sz="1800" u="sng" dirty="0">
                <a:latin typeface="Arial" panose="020B0604020202020204" pitchFamily="34" charset="0"/>
              </a:rPr>
              <a:t>TZURIS</a:t>
            </a:r>
            <a:r>
              <a:rPr lang="en-US" altLang="en-US" sz="1800" dirty="0">
                <a:latin typeface="Arial" panose="020B0604020202020204" pitchFamily="34" charset="0"/>
              </a:rPr>
              <a:t>, EXCEPT NOW WE ALSO HAVE </a:t>
            </a:r>
            <a:r>
              <a:rPr lang="en-US" altLang="en-US" sz="1800" b="1" dirty="0">
                <a:latin typeface="Arial" panose="020B0604020202020204" pitchFamily="34" charset="0"/>
              </a:rPr>
              <a:t>TSURISES,</a:t>
            </a:r>
            <a:r>
              <a:rPr lang="en-US" altLang="en-US" sz="1800" dirty="0">
                <a:latin typeface="Arial" panose="020B0604020202020204" pitchFamily="34" charset="0"/>
              </a:rPr>
              <a:t> </a:t>
            </a:r>
            <a:r>
              <a:rPr lang="en-US" altLang="en-US" sz="1800" b="1" dirty="0">
                <a:latin typeface="Arial" panose="020B0604020202020204" pitchFamily="34" charset="0"/>
              </a:rPr>
              <a:t>TZURISES, TSORISES AND TSORESES</a:t>
            </a:r>
            <a:r>
              <a:rPr lang="en-US" altLang="en-US" sz="1800" dirty="0">
                <a:latin typeface="Arial" panose="020B0604020202020204" pitchFamily="34" charset="0"/>
              </a:rPr>
              <a:t>! </a:t>
            </a:r>
          </a:p>
        </p:txBody>
      </p:sp>
    </p:spTree>
    <p:extLst>
      <p:ext uri="{BB962C8B-B14F-4D97-AF65-F5344CB8AC3E}">
        <p14:creationId xmlns:p14="http://schemas.microsoft.com/office/powerpoint/2010/main" val="313301448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D E K N </a:t>
            </a:r>
            <a:r>
              <a:rPr lang="en-US" sz="6000" dirty="0" err="1">
                <a:latin typeface="Scramble" panose="020B0603050302020204" pitchFamily="34" charset="0"/>
              </a:rPr>
              <a:t>N</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228</a:t>
            </a:fld>
            <a:endParaRPr lang="en-US"/>
          </a:p>
        </p:txBody>
      </p:sp>
    </p:spTree>
    <p:extLst>
      <p:ext uri="{BB962C8B-B14F-4D97-AF65-F5344CB8AC3E}">
        <p14:creationId xmlns:p14="http://schemas.microsoft.com/office/powerpoint/2010/main" val="285581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UNBANKED</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229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229394" y="1894626"/>
            <a:ext cx="8064133" cy="1077218"/>
          </a:xfrm>
          <a:prstGeom prst="rect">
            <a:avLst/>
          </a:prstGeom>
          <a:noFill/>
        </p:spPr>
        <p:txBody>
          <a:bodyPr wrap="square" rtlCol="0">
            <a:spAutoFit/>
          </a:bodyPr>
          <a:lstStyle/>
          <a:p>
            <a:r>
              <a:rPr lang="en-US" sz="3200" b="1" dirty="0"/>
              <a:t>UNBANKED</a:t>
            </a:r>
            <a:r>
              <a:rPr lang="en-US" sz="3200" dirty="0"/>
              <a:t>: surprisingly a noun! A PERSON WHO DOES NOT HAVE A BANK ACCOUNT</a:t>
            </a:r>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3" name="TextBox 2">
            <a:extLst>
              <a:ext uri="{FF2B5EF4-FFF2-40B4-BE49-F238E27FC236}">
                <a16:creationId xmlns:a16="http://schemas.microsoft.com/office/drawing/2014/main" id="{6C368D2C-E21A-FC75-510F-50FCE71821AD}"/>
              </a:ext>
            </a:extLst>
          </p:cNvPr>
          <p:cNvSpPr txBox="1"/>
          <p:nvPr/>
        </p:nvSpPr>
        <p:spPr>
          <a:xfrm>
            <a:off x="720634" y="5771575"/>
            <a:ext cx="10750731" cy="584775"/>
          </a:xfrm>
          <a:prstGeom prst="rect">
            <a:avLst/>
          </a:prstGeom>
          <a:noFill/>
        </p:spPr>
        <p:txBody>
          <a:bodyPr wrap="square" rtlCol="0">
            <a:spAutoFit/>
          </a:bodyPr>
          <a:lstStyle/>
          <a:p>
            <a:r>
              <a:rPr lang="en-US" sz="3200" dirty="0"/>
              <a:t>You are going to draw another challenge when you add the S!</a:t>
            </a:r>
          </a:p>
        </p:txBody>
      </p:sp>
      <p:pic>
        <p:nvPicPr>
          <p:cNvPr id="6" name="Picture 5">
            <a:extLst>
              <a:ext uri="{FF2B5EF4-FFF2-40B4-BE49-F238E27FC236}">
                <a16:creationId xmlns:a16="http://schemas.microsoft.com/office/drawing/2014/main" id="{9BEBFFFE-0F41-00A0-CDE0-014BC222E5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0158" y="3156511"/>
            <a:ext cx="4406265" cy="2339128"/>
          </a:xfrm>
          <a:prstGeom prst="rect">
            <a:avLst/>
          </a:prstGeom>
        </p:spPr>
      </p:pic>
    </p:spTree>
    <p:extLst>
      <p:ext uri="{BB962C8B-B14F-4D97-AF65-F5344CB8AC3E}">
        <p14:creationId xmlns:p14="http://schemas.microsoft.com/office/powerpoint/2010/main" val="30279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897B-3E21-EAC0-292D-67FC766B6DA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50DA1CF-1AB7-BB1A-EB72-07A5448186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1401" y="3944234"/>
            <a:ext cx="4029018" cy="2686012"/>
          </a:xfrm>
          <a:prstGeom prst="rect">
            <a:avLst/>
          </a:prstGeom>
        </p:spPr>
      </p:pic>
      <p:sp>
        <p:nvSpPr>
          <p:cNvPr id="2" name="TextBox 1">
            <a:extLst>
              <a:ext uri="{FF2B5EF4-FFF2-40B4-BE49-F238E27FC236}">
                <a16:creationId xmlns:a16="http://schemas.microsoft.com/office/drawing/2014/main" id="{8F39EF5D-CC3C-0DB0-DF37-D282D2419F90}"/>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AUTOFOCI</a:t>
            </a:r>
          </a:p>
        </p:txBody>
      </p:sp>
      <p:sp>
        <p:nvSpPr>
          <p:cNvPr id="3" name="TextBox 2">
            <a:extLst>
              <a:ext uri="{FF2B5EF4-FFF2-40B4-BE49-F238E27FC236}">
                <a16:creationId xmlns:a16="http://schemas.microsoft.com/office/drawing/2014/main" id="{561AFE66-8048-E033-5614-AAB81FC6C983}"/>
              </a:ext>
            </a:extLst>
          </p:cNvPr>
          <p:cNvSpPr txBox="1"/>
          <p:nvPr/>
        </p:nvSpPr>
        <p:spPr>
          <a:xfrm>
            <a:off x="1191007" y="2125418"/>
            <a:ext cx="9982634" cy="1754326"/>
          </a:xfrm>
          <a:prstGeom prst="rect">
            <a:avLst/>
          </a:prstGeom>
          <a:noFill/>
        </p:spPr>
        <p:txBody>
          <a:bodyPr wrap="square" rtlCol="0">
            <a:spAutoFit/>
          </a:bodyPr>
          <a:lstStyle/>
          <a:p>
            <a:r>
              <a:rPr lang="en-US" sz="2800" b="1" dirty="0"/>
              <a:t>	          AUTOFOCI</a:t>
            </a:r>
            <a:r>
              <a:rPr lang="en-US" sz="2800" dirty="0"/>
              <a:t>: NWL23 pl. of </a:t>
            </a:r>
            <a:r>
              <a:rPr lang="en-US" sz="2800" u="sng" dirty="0"/>
              <a:t>AUTOFOCUS</a:t>
            </a:r>
            <a:r>
              <a:rPr lang="en-US" sz="2800" dirty="0"/>
              <a:t>, </a:t>
            </a:r>
          </a:p>
          <a:p>
            <a:r>
              <a:rPr lang="en-US" sz="2800" dirty="0"/>
              <a:t>	           AN AUTOMATIC FOCUSING SYSTEM</a:t>
            </a:r>
          </a:p>
          <a:p>
            <a:r>
              <a:rPr lang="en-US" sz="2600" dirty="0"/>
              <a:t>(also v. AUTOFOCUS, AUTOFOCUSES, AUTOFOCUSED, AUTOFOCUSING and AUTOFOCU</a:t>
            </a:r>
            <a:r>
              <a:rPr lang="en-US" sz="2600" u="sng" dirty="0"/>
              <a:t>SS</a:t>
            </a:r>
            <a:r>
              <a:rPr lang="en-US" sz="2600" dirty="0"/>
              <a:t>ES, AUTOFOCU</a:t>
            </a:r>
            <a:r>
              <a:rPr lang="en-US" sz="2600" u="sng" dirty="0"/>
              <a:t>SS</a:t>
            </a:r>
            <a:r>
              <a:rPr lang="en-US" sz="2600" dirty="0"/>
              <a:t>ED, AUTOFOCU</a:t>
            </a:r>
            <a:r>
              <a:rPr lang="en-US" sz="2600" u="sng" dirty="0"/>
              <a:t>SS</a:t>
            </a:r>
            <a:r>
              <a:rPr lang="en-US" sz="2600" dirty="0"/>
              <a:t>ING)</a:t>
            </a:r>
          </a:p>
        </p:txBody>
      </p:sp>
      <p:sp>
        <p:nvSpPr>
          <p:cNvPr id="7" name="Slide Number Placeholder 6">
            <a:extLst>
              <a:ext uri="{FF2B5EF4-FFF2-40B4-BE49-F238E27FC236}">
                <a16:creationId xmlns:a16="http://schemas.microsoft.com/office/drawing/2014/main" id="{81FCD6BD-8706-BD1D-DFBB-FA5374D7DE5A}"/>
              </a:ext>
            </a:extLst>
          </p:cNvPr>
          <p:cNvSpPr>
            <a:spLocks noGrp="1"/>
          </p:cNvSpPr>
          <p:nvPr>
            <p:ph type="sldNum" sz="quarter" idx="12"/>
          </p:nvPr>
        </p:nvSpPr>
        <p:spPr/>
        <p:txBody>
          <a:bodyPr/>
          <a:lstStyle/>
          <a:p>
            <a:fld id="{D18C28E9-28B9-4E21-BC9B-2A738E2F5F22}" type="slidenum">
              <a:rPr lang="en-US" smtClean="0"/>
              <a:t>23</a:t>
            </a:fld>
            <a:endParaRPr lang="en-US"/>
          </a:p>
        </p:txBody>
      </p:sp>
      <p:pic>
        <p:nvPicPr>
          <p:cNvPr id="4" name="Picture 3">
            <a:extLst>
              <a:ext uri="{FF2B5EF4-FFF2-40B4-BE49-F238E27FC236}">
                <a16:creationId xmlns:a16="http://schemas.microsoft.com/office/drawing/2014/main" id="{8E064451-CFEB-4F88-25F3-46F23B29EA5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89" b="89972" l="6267" r="89972">
                        <a14:foregroundMark x1="47075" y1="42201" x2="17967" y2="76741"/>
                        <a14:foregroundMark x1="35515" y1="85097" x2="32312" y2="47214"/>
                        <a14:foregroundMark x1="32312" y1="47214" x2="25348" y2="45961"/>
                        <a14:foregroundMark x1="25348" y1="45961" x2="25348" y2="45961"/>
                        <a14:foregroundMark x1="19777" y1="52368" x2="36908" y2="58217"/>
                        <a14:foregroundMark x1="6267" y1="69220" x2="24930" y2="64624"/>
                        <a14:foregroundMark x1="31616" y1="85097" x2="37744" y2="75905"/>
                        <a14:foregroundMark x1="17688" y1="54178" x2="34680" y2="62117"/>
                        <a14:foregroundMark x1="62117" y1="15042" x2="85237" y2="24791"/>
                        <a14:foregroundMark x1="85515" y1="25766" x2="81198" y2="22284"/>
                        <a14:backgroundMark x1="61560" y1="62674" x2="49582" y2="77019"/>
                      </a14:backgroundRemoval>
                    </a14:imgEffect>
                  </a14:imgLayer>
                </a14:imgProps>
              </a:ext>
              <a:ext uri="{28A0092B-C50C-407E-A947-70E740481C1C}">
                <a14:useLocalDpi xmlns:a14="http://schemas.microsoft.com/office/drawing/2010/main"/>
              </a:ext>
            </a:extLst>
          </a:blip>
          <a:stretch>
            <a:fillRect/>
          </a:stretch>
        </p:blipFill>
        <p:spPr>
          <a:xfrm>
            <a:off x="459207" y="3748241"/>
            <a:ext cx="2882005" cy="2882005"/>
          </a:xfrm>
          <a:prstGeom prst="rect">
            <a:avLst/>
          </a:prstGeom>
        </p:spPr>
      </p:pic>
      <p:pic>
        <p:nvPicPr>
          <p:cNvPr id="8" name="Picture 7">
            <a:extLst>
              <a:ext uri="{FF2B5EF4-FFF2-40B4-BE49-F238E27FC236}">
                <a16:creationId xmlns:a16="http://schemas.microsoft.com/office/drawing/2014/main" id="{6CFBF0F4-EE42-CD76-B44C-96A28484E77B}"/>
              </a:ext>
            </a:extLst>
          </p:cNvPr>
          <p:cNvPicPr>
            <a:picLocks noChangeAspect="1"/>
          </p:cNvPicPr>
          <p:nvPr/>
        </p:nvPicPr>
        <p:blipFill>
          <a:blip r:embed="rId5"/>
          <a:stretch>
            <a:fillRect/>
          </a:stretch>
        </p:blipFill>
        <p:spPr>
          <a:xfrm>
            <a:off x="8316141" y="4122684"/>
            <a:ext cx="2857500" cy="1990725"/>
          </a:xfrm>
          <a:prstGeom prst="rect">
            <a:avLst/>
          </a:prstGeom>
        </p:spPr>
      </p:pic>
    </p:spTree>
    <p:extLst>
      <p:ext uri="{BB962C8B-B14F-4D97-AF65-F5344CB8AC3E}">
        <p14:creationId xmlns:p14="http://schemas.microsoft.com/office/powerpoint/2010/main" val="333326520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D E L M N T U</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230</a:t>
            </a:fld>
            <a:endParaRPr lang="en-US"/>
          </a:p>
        </p:txBody>
      </p:sp>
    </p:spTree>
    <p:extLst>
      <p:ext uri="{BB962C8B-B14F-4D97-AF65-F5344CB8AC3E}">
        <p14:creationId xmlns:p14="http://schemas.microsoft.com/office/powerpoint/2010/main" val="127508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055043" y="501650"/>
            <a:ext cx="9710927" cy="1200329"/>
          </a:xfrm>
          <a:prstGeom prst="rect">
            <a:avLst/>
          </a:prstGeom>
          <a:noFill/>
        </p:spPr>
        <p:txBody>
          <a:bodyPr wrap="square" rtlCol="0">
            <a:spAutoFit/>
          </a:bodyPr>
          <a:lstStyle/>
          <a:p>
            <a:r>
              <a:rPr lang="en-US" sz="7200" dirty="0">
                <a:latin typeface="Scramble" panose="020B0603050302020204" pitchFamily="34" charset="0"/>
              </a:rPr>
              <a:t> UNMALTED</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231</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2902350" y="1842446"/>
            <a:ext cx="6387299" cy="584775"/>
          </a:xfrm>
          <a:prstGeom prst="rect">
            <a:avLst/>
          </a:prstGeom>
          <a:noFill/>
        </p:spPr>
        <p:txBody>
          <a:bodyPr wrap="square" rtlCol="0">
            <a:spAutoFit/>
          </a:bodyPr>
          <a:lstStyle/>
          <a:p>
            <a:r>
              <a:rPr lang="en-US" sz="3200" b="1" dirty="0"/>
              <a:t>UNMALTED</a:t>
            </a:r>
            <a:r>
              <a:rPr lang="en-US" sz="3200" dirty="0"/>
              <a:t>: adv. (?) NOT MALTED</a:t>
            </a:r>
          </a:p>
        </p:txBody>
      </p:sp>
      <p:pic>
        <p:nvPicPr>
          <p:cNvPr id="5" name="Picture 4">
            <a:extLst>
              <a:ext uri="{FF2B5EF4-FFF2-40B4-BE49-F238E27FC236}">
                <a16:creationId xmlns:a16="http://schemas.microsoft.com/office/drawing/2014/main" id="{D5689FB3-D75D-1B1F-A628-5F9A2CEB79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3784" y="2823413"/>
            <a:ext cx="5618008" cy="812686"/>
          </a:xfrm>
          <a:prstGeom prst="rect">
            <a:avLst/>
          </a:prstGeom>
        </p:spPr>
      </p:pic>
      <p:pic>
        <p:nvPicPr>
          <p:cNvPr id="8" name="Picture 7">
            <a:extLst>
              <a:ext uri="{FF2B5EF4-FFF2-40B4-BE49-F238E27FC236}">
                <a16:creationId xmlns:a16="http://schemas.microsoft.com/office/drawing/2014/main" id="{13CD0E66-77BB-52DE-1ECB-8CF59BDA0C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2247" y="4068954"/>
            <a:ext cx="3618466" cy="2412311"/>
          </a:xfrm>
          <a:prstGeom prst="rect">
            <a:avLst/>
          </a:prstGeom>
        </p:spPr>
      </p:pic>
    </p:spTree>
    <p:extLst>
      <p:ext uri="{BB962C8B-B14F-4D97-AF65-F5344CB8AC3E}">
        <p14:creationId xmlns:p14="http://schemas.microsoft.com/office/powerpoint/2010/main" val="31450954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I L </a:t>
            </a:r>
            <a:r>
              <a:rPr lang="en-US" sz="6000" dirty="0" err="1">
                <a:latin typeface="Scramble" panose="020B0603050302020204" pitchFamily="34" charset="0"/>
              </a:rPr>
              <a:t>L</a:t>
            </a:r>
            <a:r>
              <a:rPr lang="en-US" sz="6000" dirty="0">
                <a:latin typeface="Scramble" panose="020B0603050302020204" pitchFamily="34" charset="0"/>
              </a:rPr>
              <a:t> S 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232</a:t>
            </a:fld>
            <a:endParaRPr lang="en-US"/>
          </a:p>
        </p:txBody>
      </p:sp>
    </p:spTree>
    <p:extLst>
      <p:ext uri="{BB962C8B-B14F-4D97-AF65-F5344CB8AC3E}">
        <p14:creationId xmlns:p14="http://schemas.microsoft.com/office/powerpoint/2010/main" val="77211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WALLIEST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233</a:t>
            </a:fld>
            <a:endParaRPr lang="en-US"/>
          </a:p>
        </p:txBody>
      </p:sp>
      <p:sp>
        <p:nvSpPr>
          <p:cNvPr id="4" name="TextBox 3">
            <a:extLst>
              <a:ext uri="{FF2B5EF4-FFF2-40B4-BE49-F238E27FC236}">
                <a16:creationId xmlns:a16="http://schemas.microsoft.com/office/drawing/2014/main" id="{0008FCFD-C042-2612-6166-21810D62E293}"/>
              </a:ext>
            </a:extLst>
          </p:cNvPr>
          <p:cNvSpPr txBox="1"/>
          <p:nvPr/>
        </p:nvSpPr>
        <p:spPr>
          <a:xfrm>
            <a:off x="9736358" y="459409"/>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2D7AE25D-6A01-D725-CA57-07906A87C62C}"/>
              </a:ext>
            </a:extLst>
          </p:cNvPr>
          <p:cNvSpPr txBox="1"/>
          <p:nvPr/>
        </p:nvSpPr>
        <p:spPr>
          <a:xfrm>
            <a:off x="2767785" y="1892156"/>
            <a:ext cx="6656429" cy="1200329"/>
          </a:xfrm>
          <a:prstGeom prst="rect">
            <a:avLst/>
          </a:prstGeom>
          <a:noFill/>
        </p:spPr>
        <p:txBody>
          <a:bodyPr wrap="square" rtlCol="0">
            <a:spAutoFit/>
          </a:bodyPr>
          <a:lstStyle/>
          <a:p>
            <a:r>
              <a:rPr lang="en-US" sz="3600" b="1" dirty="0"/>
              <a:t>WALLIEST</a:t>
            </a:r>
            <a:r>
              <a:rPr lang="en-US" sz="3600" dirty="0"/>
              <a:t>: NWL23 superlative adj. MOST </a:t>
            </a:r>
            <a:r>
              <a:rPr lang="en-US" sz="3600" u="sng" dirty="0"/>
              <a:t>WALLY</a:t>
            </a:r>
            <a:r>
              <a:rPr lang="en-US" sz="3600" dirty="0"/>
              <a:t>, STURDY (WALLIER)</a:t>
            </a:r>
          </a:p>
        </p:txBody>
      </p:sp>
    </p:spTree>
    <p:extLst>
      <p:ext uri="{BB962C8B-B14F-4D97-AF65-F5344CB8AC3E}">
        <p14:creationId xmlns:p14="http://schemas.microsoft.com/office/powerpoint/2010/main" val="233932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H I </a:t>
            </a:r>
            <a:r>
              <a:rPr lang="en-US" sz="6000" dirty="0" err="1">
                <a:latin typeface="Scramble" panose="020B0603050302020204" pitchFamily="34" charset="0"/>
              </a:rPr>
              <a:t>I</a:t>
            </a:r>
            <a:r>
              <a:rPr lang="en-US" sz="6000" dirty="0">
                <a:latin typeface="Scramble" panose="020B0603050302020204" pitchFamily="34" charset="0"/>
              </a:rPr>
              <a:t> P T </a:t>
            </a:r>
            <a:r>
              <a:rPr lang="en-US" sz="6000" dirty="0" err="1">
                <a:latin typeface="Scramble" panose="020B0603050302020204" pitchFamily="34" charset="0"/>
              </a:rPr>
              <a:t>T</a:t>
            </a:r>
            <a:r>
              <a:rPr lang="en-US" sz="6000" dirty="0">
                <a:latin typeface="Scramble" panose="020B0603050302020204" pitchFamily="34" charset="0"/>
              </a:rPr>
              <a: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234</a:t>
            </a:fld>
            <a:endParaRPr lang="en-US"/>
          </a:p>
        </p:txBody>
      </p:sp>
    </p:spTree>
    <p:extLst>
      <p:ext uri="{BB962C8B-B14F-4D97-AF65-F5344CB8AC3E}">
        <p14:creationId xmlns:p14="http://schemas.microsoft.com/office/powerpoint/2010/main" val="39849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WHITETIP</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235</a:t>
            </a:fld>
            <a:endParaRPr lang="en-US"/>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2D7AE25D-6A01-D725-CA57-07906A87C62C}"/>
              </a:ext>
            </a:extLst>
          </p:cNvPr>
          <p:cNvSpPr txBox="1"/>
          <p:nvPr/>
        </p:nvSpPr>
        <p:spPr>
          <a:xfrm>
            <a:off x="2902350" y="1760180"/>
            <a:ext cx="6387299" cy="646331"/>
          </a:xfrm>
          <a:prstGeom prst="rect">
            <a:avLst/>
          </a:prstGeom>
          <a:noFill/>
        </p:spPr>
        <p:txBody>
          <a:bodyPr wrap="square" rtlCol="0">
            <a:spAutoFit/>
          </a:bodyPr>
          <a:lstStyle/>
          <a:p>
            <a:r>
              <a:rPr lang="en-US" sz="3600" b="1" dirty="0"/>
              <a:t>WHITETIP</a:t>
            </a:r>
            <a:r>
              <a:rPr lang="en-US" sz="3600" dirty="0"/>
              <a:t>: A TYPE OF SHARK</a:t>
            </a:r>
          </a:p>
        </p:txBody>
      </p:sp>
      <p:pic>
        <p:nvPicPr>
          <p:cNvPr id="8" name="Picture 7">
            <a:extLst>
              <a:ext uri="{FF2B5EF4-FFF2-40B4-BE49-F238E27FC236}">
                <a16:creationId xmlns:a16="http://schemas.microsoft.com/office/drawing/2014/main" id="{8BAAACDA-E6D3-7C08-8786-73341E0795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3660" y="2542268"/>
            <a:ext cx="8284678" cy="4179207"/>
          </a:xfrm>
          <a:prstGeom prst="rect">
            <a:avLst/>
          </a:prstGeom>
        </p:spPr>
      </p:pic>
    </p:spTree>
    <p:extLst>
      <p:ext uri="{BB962C8B-B14F-4D97-AF65-F5344CB8AC3E}">
        <p14:creationId xmlns:p14="http://schemas.microsoft.com/office/powerpoint/2010/main" val="12750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G I </a:t>
            </a:r>
            <a:r>
              <a:rPr lang="en-US" sz="6000" dirty="0" err="1">
                <a:latin typeface="Scramble" panose="020B0603050302020204" pitchFamily="34" charset="0"/>
              </a:rPr>
              <a:t>I</a:t>
            </a:r>
            <a:r>
              <a:rPr lang="en-US" sz="6000" dirty="0">
                <a:latin typeface="Scramble" panose="020B0603050302020204" pitchFamily="34" charset="0"/>
              </a:rPr>
              <a:t> N S T U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236</a:t>
            </a:fld>
            <a:endParaRPr lang="en-US"/>
          </a:p>
        </p:txBody>
      </p:sp>
    </p:spTree>
    <p:extLst>
      <p:ext uri="{BB962C8B-B14F-4D97-AF65-F5344CB8AC3E}">
        <p14:creationId xmlns:p14="http://schemas.microsoft.com/office/powerpoint/2010/main" val="423796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019F25E-F08F-1AFA-60DE-59B1D98861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98818" y="2623303"/>
            <a:ext cx="4741177" cy="3967683"/>
          </a:xfrm>
          <a:prstGeom prst="rect">
            <a:avLst/>
          </a:prstGeom>
        </p:spPr>
      </p:pic>
      <p:sp>
        <p:nvSpPr>
          <p:cNvPr id="2" name="TextBox 1">
            <a:extLst>
              <a:ext uri="{FF2B5EF4-FFF2-40B4-BE49-F238E27FC236}">
                <a16:creationId xmlns:a16="http://schemas.microsoft.com/office/drawing/2014/main" id="{D14ED359-BA19-5317-2F35-325C4D99EF86}"/>
              </a:ext>
            </a:extLst>
          </p:cNvPr>
          <p:cNvSpPr txBox="1"/>
          <p:nvPr/>
        </p:nvSpPr>
        <p:spPr>
          <a:xfrm>
            <a:off x="1891066" y="509630"/>
            <a:ext cx="9710927" cy="1200329"/>
          </a:xfrm>
          <a:prstGeom prst="rect">
            <a:avLst/>
          </a:prstGeom>
          <a:noFill/>
        </p:spPr>
        <p:txBody>
          <a:bodyPr wrap="square" rtlCol="0">
            <a:spAutoFit/>
          </a:bodyPr>
          <a:lstStyle/>
          <a:p>
            <a:r>
              <a:rPr lang="en-US" sz="7200" dirty="0">
                <a:latin typeface="Scramble" panose="020B0603050302020204" pitchFamily="34" charset="0"/>
              </a:rPr>
              <a:t>WINGSUIT</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237</a:t>
            </a:fld>
            <a:endParaRPr lang="en-US"/>
          </a:p>
        </p:txBody>
      </p:sp>
      <p:sp>
        <p:nvSpPr>
          <p:cNvPr id="4" name="TextBox 3">
            <a:extLst>
              <a:ext uri="{FF2B5EF4-FFF2-40B4-BE49-F238E27FC236}">
                <a16:creationId xmlns:a16="http://schemas.microsoft.com/office/drawing/2014/main" id="{0008FCFD-C042-2612-6166-21810D62E293}"/>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2D7AE25D-6A01-D725-CA57-07906A87C62C}"/>
              </a:ext>
            </a:extLst>
          </p:cNvPr>
          <p:cNvSpPr txBox="1"/>
          <p:nvPr/>
        </p:nvSpPr>
        <p:spPr>
          <a:xfrm>
            <a:off x="182880" y="1760180"/>
            <a:ext cx="12009120" cy="646331"/>
          </a:xfrm>
          <a:prstGeom prst="rect">
            <a:avLst/>
          </a:prstGeom>
          <a:noFill/>
        </p:spPr>
        <p:txBody>
          <a:bodyPr wrap="square" rtlCol="0">
            <a:spAutoFit/>
          </a:bodyPr>
          <a:lstStyle/>
          <a:p>
            <a:r>
              <a:rPr lang="en-US" sz="3600" b="1" dirty="0"/>
              <a:t>WINGSUIT</a:t>
            </a:r>
            <a:r>
              <a:rPr lang="en-US" sz="3600" dirty="0"/>
              <a:t>: A JUMPSUIT USED FOR GLIDING WHILE SKYDIVING</a:t>
            </a:r>
          </a:p>
        </p:txBody>
      </p:sp>
      <p:pic>
        <p:nvPicPr>
          <p:cNvPr id="3" name="Picture 2">
            <a:extLst>
              <a:ext uri="{FF2B5EF4-FFF2-40B4-BE49-F238E27FC236}">
                <a16:creationId xmlns:a16="http://schemas.microsoft.com/office/drawing/2014/main" id="{B9C601EC-895A-3ACA-21DB-BE98A681E5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748" y="2406511"/>
            <a:ext cx="5868358" cy="4401268"/>
          </a:xfrm>
          <a:prstGeom prst="rect">
            <a:avLst/>
          </a:prstGeom>
        </p:spPr>
      </p:pic>
    </p:spTree>
    <p:extLst>
      <p:ext uri="{BB962C8B-B14F-4D97-AF65-F5344CB8AC3E}">
        <p14:creationId xmlns:p14="http://schemas.microsoft.com/office/powerpoint/2010/main" val="331094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a:t>
            </a:r>
            <a:r>
              <a:rPr lang="en-US" sz="6000" dirty="0" err="1">
                <a:latin typeface="Scramble" panose="020B0603050302020204" pitchFamily="34" charset="0"/>
              </a:rPr>
              <a:t>E</a:t>
            </a:r>
            <a:r>
              <a:rPr lang="en-US" sz="6000" dirty="0">
                <a:latin typeface="Scramble" panose="020B0603050302020204" pitchFamily="34" charset="0"/>
              </a:rPr>
              <a:t> K N O S </a:t>
            </a:r>
            <a:r>
              <a:rPr lang="en-US" sz="6000" dirty="0" err="1">
                <a:latin typeface="Scramble" panose="020B0603050302020204" pitchFamily="34" charset="0"/>
              </a:rPr>
              <a:t>S</a:t>
            </a:r>
            <a:r>
              <a:rPr lang="en-US" sz="6000" dirty="0">
                <a:latin typeface="Scramble" panose="020B0603050302020204" pitchFamily="34" charset="0"/>
              </a:rPr>
              <a:t> W</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238</a:t>
            </a:fld>
            <a:endParaRPr lang="en-US"/>
          </a:p>
        </p:txBody>
      </p:sp>
    </p:spTree>
    <p:extLst>
      <p:ext uri="{BB962C8B-B14F-4D97-AF65-F5344CB8AC3E}">
        <p14:creationId xmlns:p14="http://schemas.microsoft.com/office/powerpoint/2010/main" val="9085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43317" y="635814"/>
            <a:ext cx="9710927" cy="1200329"/>
          </a:xfrm>
          <a:prstGeom prst="rect">
            <a:avLst/>
          </a:prstGeom>
          <a:noFill/>
        </p:spPr>
        <p:txBody>
          <a:bodyPr wrap="square" rtlCol="0">
            <a:spAutoFit/>
          </a:bodyPr>
          <a:lstStyle/>
          <a:p>
            <a:r>
              <a:rPr lang="en-US" sz="7200" dirty="0">
                <a:latin typeface="Scramble" panose="020B0603050302020204" pitchFamily="34" charset="0"/>
              </a:rPr>
              <a:t>WOKENESS</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239</a:t>
            </a:fld>
            <a:endParaRPr lang="en-US"/>
          </a:p>
        </p:txBody>
      </p:sp>
      <p:sp>
        <p:nvSpPr>
          <p:cNvPr id="9" name="TextBox 8">
            <a:extLst>
              <a:ext uri="{FF2B5EF4-FFF2-40B4-BE49-F238E27FC236}">
                <a16:creationId xmlns:a16="http://schemas.microsoft.com/office/drawing/2014/main" id="{BD4E3469-30DD-8CBB-5194-13D0B02C2374}"/>
              </a:ext>
            </a:extLst>
          </p:cNvPr>
          <p:cNvSpPr txBox="1"/>
          <p:nvPr/>
        </p:nvSpPr>
        <p:spPr>
          <a:xfrm>
            <a:off x="1870274" y="1970308"/>
            <a:ext cx="8612331" cy="1077218"/>
          </a:xfrm>
          <a:prstGeom prst="rect">
            <a:avLst/>
          </a:prstGeom>
          <a:noFill/>
        </p:spPr>
        <p:txBody>
          <a:bodyPr wrap="square" rtlCol="0">
            <a:spAutoFit/>
          </a:bodyPr>
          <a:lstStyle/>
          <a:p>
            <a:r>
              <a:rPr lang="en-US" sz="3200" b="1" dirty="0"/>
              <a:t>WOKENESS</a:t>
            </a:r>
            <a:r>
              <a:rPr lang="en-US" sz="3200" dirty="0"/>
              <a:t>: n. THE CONDITION OF BEING WOKE (pl. </a:t>
            </a:r>
            <a:r>
              <a:rPr lang="en-US" sz="3200"/>
              <a:t>WOKENESSES comparatives WOKER</a:t>
            </a:r>
            <a:r>
              <a:rPr lang="en-US" sz="3200" dirty="0"/>
              <a:t>, WOKEST)</a:t>
            </a:r>
          </a:p>
        </p:txBody>
      </p:sp>
      <p:pic>
        <p:nvPicPr>
          <p:cNvPr id="3" name="Picture 2">
            <a:extLst>
              <a:ext uri="{FF2B5EF4-FFF2-40B4-BE49-F238E27FC236}">
                <a16:creationId xmlns:a16="http://schemas.microsoft.com/office/drawing/2014/main" id="{A7562AB7-9476-8E70-ECE6-260C84D06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3670" y="3219134"/>
            <a:ext cx="5884660" cy="3319778"/>
          </a:xfrm>
          <a:prstGeom prst="rect">
            <a:avLst/>
          </a:prstGeom>
        </p:spPr>
      </p:pic>
    </p:spTree>
    <p:extLst>
      <p:ext uri="{BB962C8B-B14F-4D97-AF65-F5344CB8AC3E}">
        <p14:creationId xmlns:p14="http://schemas.microsoft.com/office/powerpoint/2010/main" val="214469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A06C8-3947-DAF4-B6BA-0A8E0EBEF4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CE1E12-CD6F-5057-8E7C-054043F2CD98}"/>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a:t>
            </a:r>
            <a:r>
              <a:rPr lang="en-US" sz="6000" dirty="0" err="1">
                <a:latin typeface="Scramble" panose="020B0603050302020204" pitchFamily="34" charset="0"/>
              </a:rPr>
              <a:t>B</a:t>
            </a:r>
            <a:r>
              <a:rPr lang="en-US" sz="6000" dirty="0">
                <a:latin typeface="Scramble" panose="020B0603050302020204" pitchFamily="34" charset="0"/>
              </a:rPr>
              <a:t> M N O </a:t>
            </a:r>
            <a:r>
              <a:rPr lang="en-US" sz="6000" dirty="0" err="1">
                <a:latin typeface="Scramble" panose="020B0603050302020204" pitchFamily="34" charset="0"/>
              </a:rPr>
              <a:t>O</a:t>
            </a:r>
            <a:r>
              <a:rPr lang="en-US" sz="6000" dirty="0">
                <a:latin typeface="Scramble" panose="020B0603050302020204" pitchFamily="34" charset="0"/>
              </a:rPr>
              <a:t> Y</a:t>
            </a:r>
          </a:p>
        </p:txBody>
      </p:sp>
      <p:sp>
        <p:nvSpPr>
          <p:cNvPr id="3" name="TextBox 2">
            <a:extLst>
              <a:ext uri="{FF2B5EF4-FFF2-40B4-BE49-F238E27FC236}">
                <a16:creationId xmlns:a16="http://schemas.microsoft.com/office/drawing/2014/main" id="{8AE29B42-AEC6-33C4-921A-7EB622FBB59E}"/>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1BE2695-043E-2D70-8EED-86172E3CEE76}"/>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C08133B7-C6FC-2D64-70C2-85B7176196AF}"/>
              </a:ext>
            </a:extLst>
          </p:cNvPr>
          <p:cNvSpPr>
            <a:spLocks noGrp="1"/>
          </p:cNvSpPr>
          <p:nvPr>
            <p:ph type="sldNum" sz="quarter" idx="12"/>
          </p:nvPr>
        </p:nvSpPr>
        <p:spPr/>
        <p:txBody>
          <a:bodyPr/>
          <a:lstStyle/>
          <a:p>
            <a:fld id="{D18C28E9-28B9-4E21-BC9B-2A738E2F5F22}" type="slidenum">
              <a:rPr lang="en-US" smtClean="0"/>
              <a:t>24</a:t>
            </a:fld>
            <a:endParaRPr lang="en-US"/>
          </a:p>
        </p:txBody>
      </p:sp>
    </p:spTree>
    <p:extLst>
      <p:ext uri="{BB962C8B-B14F-4D97-AF65-F5344CB8AC3E}">
        <p14:creationId xmlns:p14="http://schemas.microsoft.com/office/powerpoint/2010/main" val="42114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BAB22B-E3D0-3656-E92B-215350A98EF9}"/>
              </a:ext>
            </a:extLst>
          </p:cNvPr>
          <p:cNvSpPr>
            <a:spLocks noGrp="1"/>
          </p:cNvSpPr>
          <p:nvPr>
            <p:ph type="sldNum" sz="quarter" idx="12"/>
          </p:nvPr>
        </p:nvSpPr>
        <p:spPr/>
        <p:txBody>
          <a:bodyPr/>
          <a:lstStyle/>
          <a:p>
            <a:fld id="{D18C28E9-28B9-4E21-BC9B-2A738E2F5F22}" type="slidenum">
              <a:rPr lang="en-US" smtClean="0"/>
              <a:t>240</a:t>
            </a:fld>
            <a:endParaRPr lang="en-US"/>
          </a:p>
        </p:txBody>
      </p:sp>
      <p:pic>
        <p:nvPicPr>
          <p:cNvPr id="4" name="Picture 3">
            <a:extLst>
              <a:ext uri="{FF2B5EF4-FFF2-40B4-BE49-F238E27FC236}">
                <a16:creationId xmlns:a16="http://schemas.microsoft.com/office/drawing/2014/main" id="{FA864FDA-584B-11E5-8DCD-B7BFB405E6D3}"/>
              </a:ext>
            </a:extLst>
          </p:cNvPr>
          <p:cNvPicPr>
            <a:picLocks noChangeAspect="1"/>
          </p:cNvPicPr>
          <p:nvPr/>
        </p:nvPicPr>
        <p:blipFill>
          <a:blip r:embed="rId2"/>
          <a:stretch>
            <a:fillRect/>
          </a:stretch>
        </p:blipFill>
        <p:spPr>
          <a:xfrm>
            <a:off x="3362053" y="1380853"/>
            <a:ext cx="4762500" cy="4762500"/>
          </a:xfrm>
          <a:prstGeom prst="rect">
            <a:avLst/>
          </a:prstGeom>
        </p:spPr>
      </p:pic>
      <p:pic>
        <p:nvPicPr>
          <p:cNvPr id="5" name="Picture 4">
            <a:extLst>
              <a:ext uri="{FF2B5EF4-FFF2-40B4-BE49-F238E27FC236}">
                <a16:creationId xmlns:a16="http://schemas.microsoft.com/office/drawing/2014/main" id="{3844C41D-25DF-28A5-A699-86E5CE4918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93325" y="1380853"/>
            <a:ext cx="3831228" cy="4762500"/>
          </a:xfrm>
          <a:prstGeom prst="rect">
            <a:avLst/>
          </a:prstGeom>
        </p:spPr>
      </p:pic>
      <p:sp>
        <p:nvSpPr>
          <p:cNvPr id="3" name="Rectangle 2">
            <a:extLst>
              <a:ext uri="{FF2B5EF4-FFF2-40B4-BE49-F238E27FC236}">
                <a16:creationId xmlns:a16="http://schemas.microsoft.com/office/drawing/2014/main" id="{0806988C-407E-FEE4-F431-0767D096BC3A}"/>
              </a:ext>
            </a:extLst>
          </p:cNvPr>
          <p:cNvSpPr/>
          <p:nvPr/>
        </p:nvSpPr>
        <p:spPr>
          <a:xfrm>
            <a:off x="3362053" y="1380853"/>
            <a:ext cx="931272" cy="4762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7FD745-B9E1-B461-F77B-ADF10D192272}"/>
              </a:ext>
            </a:extLst>
          </p:cNvPr>
          <p:cNvSpPr txBox="1"/>
          <p:nvPr/>
        </p:nvSpPr>
        <p:spPr>
          <a:xfrm>
            <a:off x="8447315" y="5303520"/>
            <a:ext cx="3596640" cy="923330"/>
          </a:xfrm>
          <a:prstGeom prst="rect">
            <a:avLst/>
          </a:prstGeom>
          <a:noFill/>
        </p:spPr>
        <p:txBody>
          <a:bodyPr wrap="square" rtlCol="0">
            <a:spAutoFit/>
          </a:bodyPr>
          <a:lstStyle/>
          <a:p>
            <a:r>
              <a:rPr lang="en-US" dirty="0"/>
              <a:t>It’s not perfect, is it? Send suggestions for improvements to williamrsnoddy@gmail.com</a:t>
            </a:r>
          </a:p>
        </p:txBody>
      </p:sp>
    </p:spTree>
    <p:extLst>
      <p:ext uri="{BB962C8B-B14F-4D97-AF65-F5344CB8AC3E}">
        <p14:creationId xmlns:p14="http://schemas.microsoft.com/office/powerpoint/2010/main" val="406048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4"/>
                                        </p:tgtEl>
                                      </p:cBhvr>
                                    </p:animEffect>
                                    <p:set>
                                      <p:cBhvr>
                                        <p:cTn id="7" dur="1" fill="hold">
                                          <p:stCondLst>
                                            <p:cond delay="4999"/>
                                          </p:stCondLst>
                                        </p:cTn>
                                        <p:tgtEl>
                                          <p:spTgt spid="4"/>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47F4-E9D8-8FD3-3ACE-57DBBB948A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345BF1-349D-7DBF-8364-81770E8E8C9D}"/>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BABYMOON</a:t>
            </a:r>
          </a:p>
        </p:txBody>
      </p:sp>
      <p:sp>
        <p:nvSpPr>
          <p:cNvPr id="3" name="TextBox 2">
            <a:extLst>
              <a:ext uri="{FF2B5EF4-FFF2-40B4-BE49-F238E27FC236}">
                <a16:creationId xmlns:a16="http://schemas.microsoft.com/office/drawing/2014/main" id="{8A011AC3-71A9-777E-CD5E-335E5F6822EB}"/>
              </a:ext>
            </a:extLst>
          </p:cNvPr>
          <p:cNvSpPr txBox="1"/>
          <p:nvPr/>
        </p:nvSpPr>
        <p:spPr>
          <a:xfrm>
            <a:off x="1562628" y="1665815"/>
            <a:ext cx="9372072" cy="954107"/>
          </a:xfrm>
          <a:prstGeom prst="rect">
            <a:avLst/>
          </a:prstGeom>
          <a:noFill/>
        </p:spPr>
        <p:txBody>
          <a:bodyPr wrap="square" rtlCol="0">
            <a:spAutoFit/>
          </a:bodyPr>
          <a:lstStyle/>
          <a:p>
            <a:r>
              <a:rPr lang="en-US" sz="2800" b="1" dirty="0"/>
              <a:t>BABYMOON</a:t>
            </a:r>
            <a:r>
              <a:rPr lang="en-US" sz="2800" dirty="0"/>
              <a:t>: n. A HOLIDAY TAKEN BY SOON-TO-BE PARENTS		</a:t>
            </a:r>
          </a:p>
        </p:txBody>
      </p:sp>
      <p:sp>
        <p:nvSpPr>
          <p:cNvPr id="7" name="Slide Number Placeholder 6">
            <a:extLst>
              <a:ext uri="{FF2B5EF4-FFF2-40B4-BE49-F238E27FC236}">
                <a16:creationId xmlns:a16="http://schemas.microsoft.com/office/drawing/2014/main" id="{1C316AA0-B66E-2CE7-25F1-094B1B1B4C20}"/>
              </a:ext>
            </a:extLst>
          </p:cNvPr>
          <p:cNvSpPr>
            <a:spLocks noGrp="1"/>
          </p:cNvSpPr>
          <p:nvPr>
            <p:ph type="sldNum" sz="quarter" idx="12"/>
          </p:nvPr>
        </p:nvSpPr>
        <p:spPr/>
        <p:txBody>
          <a:bodyPr/>
          <a:lstStyle/>
          <a:p>
            <a:fld id="{D18C28E9-28B9-4E21-BC9B-2A738E2F5F22}" type="slidenum">
              <a:rPr lang="en-US" smtClean="0"/>
              <a:t>25</a:t>
            </a:fld>
            <a:endParaRPr lang="en-US"/>
          </a:p>
        </p:txBody>
      </p:sp>
      <p:sp>
        <p:nvSpPr>
          <p:cNvPr id="4" name="TextBox 3">
            <a:extLst>
              <a:ext uri="{FF2B5EF4-FFF2-40B4-BE49-F238E27FC236}">
                <a16:creationId xmlns:a16="http://schemas.microsoft.com/office/drawing/2014/main" id="{0B612DFC-C37F-003F-7F26-A94549FA5778}"/>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13AB8662-F952-AD11-A4E4-88C32E0703A7}"/>
              </a:ext>
            </a:extLst>
          </p:cNvPr>
          <p:cNvPicPr>
            <a:picLocks noChangeAspect="1"/>
          </p:cNvPicPr>
          <p:nvPr/>
        </p:nvPicPr>
        <p:blipFill>
          <a:blip r:embed="rId2"/>
          <a:stretch>
            <a:fillRect/>
          </a:stretch>
        </p:blipFill>
        <p:spPr>
          <a:xfrm>
            <a:off x="1349007" y="2423139"/>
            <a:ext cx="9799314" cy="3933211"/>
          </a:xfrm>
          <a:prstGeom prst="rect">
            <a:avLst/>
          </a:prstGeom>
        </p:spPr>
      </p:pic>
    </p:spTree>
    <p:extLst>
      <p:ext uri="{BB962C8B-B14F-4D97-AF65-F5344CB8AC3E}">
        <p14:creationId xmlns:p14="http://schemas.microsoft.com/office/powerpoint/2010/main" val="18380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5640-CF6E-8938-3582-B0639750A0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8605D2-6EF9-F3BB-A9CB-281B9376674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D N </a:t>
            </a:r>
            <a:r>
              <a:rPr lang="en-US" sz="6000" dirty="0" err="1">
                <a:latin typeface="Scramble" panose="020B0603050302020204" pitchFamily="34" charset="0"/>
              </a:rPr>
              <a:t>N</a:t>
            </a:r>
            <a:r>
              <a:rPr lang="en-US" sz="6000" dirty="0">
                <a:latin typeface="Scramble" panose="020B0603050302020204" pitchFamily="34" charset="0"/>
              </a:rPr>
              <a:t> S W</a:t>
            </a:r>
          </a:p>
        </p:txBody>
      </p:sp>
      <p:sp>
        <p:nvSpPr>
          <p:cNvPr id="3" name="TextBox 2">
            <a:extLst>
              <a:ext uri="{FF2B5EF4-FFF2-40B4-BE49-F238E27FC236}">
                <a16:creationId xmlns:a16="http://schemas.microsoft.com/office/drawing/2014/main" id="{290DE0DC-3E67-8826-091F-CE83BE61669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529A3A4E-57C2-904C-5BC8-FD891C8378CF}"/>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197F910-2AF4-5879-2B55-5781F24A0C93}"/>
              </a:ext>
            </a:extLst>
          </p:cNvPr>
          <p:cNvSpPr>
            <a:spLocks noGrp="1"/>
          </p:cNvSpPr>
          <p:nvPr>
            <p:ph type="sldNum" sz="quarter" idx="12"/>
          </p:nvPr>
        </p:nvSpPr>
        <p:spPr/>
        <p:txBody>
          <a:bodyPr/>
          <a:lstStyle/>
          <a:p>
            <a:fld id="{D18C28E9-28B9-4E21-BC9B-2A738E2F5F22}" type="slidenum">
              <a:rPr lang="en-US" smtClean="0"/>
              <a:t>26</a:t>
            </a:fld>
            <a:endParaRPr lang="en-US"/>
          </a:p>
        </p:txBody>
      </p:sp>
    </p:spTree>
    <p:extLst>
      <p:ext uri="{BB962C8B-B14F-4D97-AF65-F5344CB8AC3E}">
        <p14:creationId xmlns:p14="http://schemas.microsoft.com/office/powerpoint/2010/main" val="340605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D31A-C424-97DF-9CF9-D7837629E2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17623C-B684-FFA3-5E83-72ABCF74E4F9}"/>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BANDSAWN</a:t>
            </a:r>
          </a:p>
        </p:txBody>
      </p:sp>
      <p:sp>
        <p:nvSpPr>
          <p:cNvPr id="3" name="TextBox 2">
            <a:extLst>
              <a:ext uri="{FF2B5EF4-FFF2-40B4-BE49-F238E27FC236}">
                <a16:creationId xmlns:a16="http://schemas.microsoft.com/office/drawing/2014/main" id="{E9225A75-72DC-928B-8B37-DE0E7424009C}"/>
              </a:ext>
            </a:extLst>
          </p:cNvPr>
          <p:cNvSpPr txBox="1"/>
          <p:nvPr/>
        </p:nvSpPr>
        <p:spPr>
          <a:xfrm>
            <a:off x="2598948" y="1694372"/>
            <a:ext cx="9372072" cy="523220"/>
          </a:xfrm>
          <a:prstGeom prst="rect">
            <a:avLst/>
          </a:prstGeom>
          <a:noFill/>
        </p:spPr>
        <p:txBody>
          <a:bodyPr wrap="square" rtlCol="0">
            <a:spAutoFit/>
          </a:bodyPr>
          <a:lstStyle/>
          <a:p>
            <a:r>
              <a:rPr lang="en-US" sz="2800" b="1" dirty="0"/>
              <a:t>BANDSAWN</a:t>
            </a:r>
            <a:r>
              <a:rPr lang="en-US" sz="2800" dirty="0"/>
              <a:t>: v. CUT WITH A CONTINUOUS SAW		</a:t>
            </a:r>
          </a:p>
        </p:txBody>
      </p:sp>
      <p:sp>
        <p:nvSpPr>
          <p:cNvPr id="7" name="Slide Number Placeholder 6">
            <a:extLst>
              <a:ext uri="{FF2B5EF4-FFF2-40B4-BE49-F238E27FC236}">
                <a16:creationId xmlns:a16="http://schemas.microsoft.com/office/drawing/2014/main" id="{56DD025E-9C5B-6A36-389C-292DD8FA4229}"/>
              </a:ext>
            </a:extLst>
          </p:cNvPr>
          <p:cNvSpPr>
            <a:spLocks noGrp="1"/>
          </p:cNvSpPr>
          <p:nvPr>
            <p:ph type="sldNum" sz="quarter" idx="12"/>
          </p:nvPr>
        </p:nvSpPr>
        <p:spPr/>
        <p:txBody>
          <a:bodyPr/>
          <a:lstStyle/>
          <a:p>
            <a:fld id="{D18C28E9-28B9-4E21-BC9B-2A738E2F5F22}" type="slidenum">
              <a:rPr lang="en-US" smtClean="0"/>
              <a:t>27</a:t>
            </a:fld>
            <a:endParaRPr lang="en-US"/>
          </a:p>
        </p:txBody>
      </p:sp>
      <p:sp>
        <p:nvSpPr>
          <p:cNvPr id="4" name="TextBox 3">
            <a:extLst>
              <a:ext uri="{FF2B5EF4-FFF2-40B4-BE49-F238E27FC236}">
                <a16:creationId xmlns:a16="http://schemas.microsoft.com/office/drawing/2014/main" id="{00D5EAA9-61F0-26A3-9545-712E9B3EBC65}"/>
              </a:ext>
            </a:extLst>
          </p:cNvPr>
          <p:cNvSpPr txBox="1"/>
          <p:nvPr/>
        </p:nvSpPr>
        <p:spPr>
          <a:xfrm>
            <a:off x="9736182" y="520123"/>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DA2454A3-B476-885F-11AB-F4A5BB08E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3532" y="2318829"/>
            <a:ext cx="3868704" cy="4174045"/>
          </a:xfrm>
          <a:prstGeom prst="rect">
            <a:avLst/>
          </a:prstGeom>
        </p:spPr>
      </p:pic>
      <p:sp>
        <p:nvSpPr>
          <p:cNvPr id="8" name="TextBox 7">
            <a:extLst>
              <a:ext uri="{FF2B5EF4-FFF2-40B4-BE49-F238E27FC236}">
                <a16:creationId xmlns:a16="http://schemas.microsoft.com/office/drawing/2014/main" id="{375AA807-87CD-2985-624E-E12108C17D22}"/>
              </a:ext>
            </a:extLst>
          </p:cNvPr>
          <p:cNvSpPr txBox="1"/>
          <p:nvPr/>
        </p:nvSpPr>
        <p:spPr>
          <a:xfrm>
            <a:off x="9172021" y="3301581"/>
            <a:ext cx="2452023" cy="2677656"/>
          </a:xfrm>
          <a:prstGeom prst="rect">
            <a:avLst/>
          </a:prstGeom>
          <a:noFill/>
        </p:spPr>
        <p:txBody>
          <a:bodyPr wrap="square" rtlCol="0">
            <a:spAutoFit/>
          </a:bodyPr>
          <a:lstStyle/>
          <a:p>
            <a:r>
              <a:rPr lang="en-US" sz="2800" dirty="0"/>
              <a:t>BANDSAW</a:t>
            </a:r>
          </a:p>
          <a:p>
            <a:r>
              <a:rPr lang="en-US" sz="2800" dirty="0"/>
              <a:t>BANDSAWS</a:t>
            </a:r>
          </a:p>
          <a:p>
            <a:r>
              <a:rPr lang="en-US" sz="2800" dirty="0"/>
              <a:t>BANDSAWED</a:t>
            </a:r>
          </a:p>
          <a:p>
            <a:r>
              <a:rPr lang="en-US" sz="2800" dirty="0"/>
              <a:t>BANDSAWN</a:t>
            </a:r>
          </a:p>
          <a:p>
            <a:r>
              <a:rPr lang="en-US" sz="2800" dirty="0"/>
              <a:t>BANDSAWING		</a:t>
            </a:r>
          </a:p>
        </p:txBody>
      </p:sp>
    </p:spTree>
    <p:extLst>
      <p:ext uri="{BB962C8B-B14F-4D97-AF65-F5344CB8AC3E}">
        <p14:creationId xmlns:p14="http://schemas.microsoft.com/office/powerpoint/2010/main" val="9195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D E </a:t>
            </a:r>
            <a:r>
              <a:rPr lang="en-US" sz="6000" dirty="0" err="1">
                <a:latin typeface="Scramble" panose="020B0603050302020204" pitchFamily="34" charset="0"/>
              </a:rPr>
              <a:t>E</a:t>
            </a:r>
            <a:r>
              <a:rPr lang="en-US" sz="6000" dirty="0">
                <a:latin typeface="Scramble" panose="020B0603050302020204" pitchFamily="34" charset="0"/>
              </a:rPr>
              <a:t> G I N R</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28</a:t>
            </a:fld>
            <a:endParaRPr lang="en-US"/>
          </a:p>
        </p:txBody>
      </p:sp>
    </p:spTree>
    <p:extLst>
      <p:ext uri="{BB962C8B-B14F-4D97-AF65-F5344CB8AC3E}">
        <p14:creationId xmlns:p14="http://schemas.microsoft.com/office/powerpoint/2010/main" val="156614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BREEDING</a:t>
            </a:r>
          </a:p>
        </p:txBody>
      </p:sp>
      <p:sp>
        <p:nvSpPr>
          <p:cNvPr id="3" name="TextBox 2">
            <a:extLst>
              <a:ext uri="{FF2B5EF4-FFF2-40B4-BE49-F238E27FC236}">
                <a16:creationId xmlns:a16="http://schemas.microsoft.com/office/drawing/2014/main" id="{81C9FA2E-9F13-AE0E-028B-10DA88017B52}"/>
              </a:ext>
            </a:extLst>
          </p:cNvPr>
          <p:cNvSpPr txBox="1"/>
          <p:nvPr/>
        </p:nvSpPr>
        <p:spPr>
          <a:xfrm>
            <a:off x="2623132" y="1543346"/>
            <a:ext cx="7440494" cy="523220"/>
          </a:xfrm>
          <a:prstGeom prst="rect">
            <a:avLst/>
          </a:prstGeom>
          <a:noFill/>
        </p:spPr>
        <p:txBody>
          <a:bodyPr wrap="square" rtlCol="0">
            <a:spAutoFit/>
          </a:bodyPr>
          <a:lstStyle/>
          <a:p>
            <a:r>
              <a:rPr lang="en-US" sz="2800" b="1" dirty="0"/>
              <a:t>BREEDING</a:t>
            </a:r>
            <a:r>
              <a:rPr lang="en-US" sz="2800" dirty="0"/>
              <a:t>: n. UPBRINGING v. TO GIVE BIRTH</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1930691" y="4263327"/>
            <a:ext cx="9710927" cy="1200329"/>
          </a:xfrm>
          <a:prstGeom prst="rect">
            <a:avLst/>
          </a:prstGeom>
          <a:noFill/>
        </p:spPr>
        <p:txBody>
          <a:bodyPr wrap="square" rtlCol="0">
            <a:spAutoFit/>
          </a:bodyPr>
          <a:lstStyle/>
          <a:p>
            <a:r>
              <a:rPr lang="en-US" sz="7200" dirty="0">
                <a:latin typeface="Scramble" panose="020B0603050302020204" pitchFamily="34" charset="0"/>
              </a:rPr>
              <a:t>BIGENDER</a:t>
            </a:r>
          </a:p>
        </p:txBody>
      </p:sp>
      <p:sp>
        <p:nvSpPr>
          <p:cNvPr id="7" name="TextBox 6">
            <a:extLst>
              <a:ext uri="{FF2B5EF4-FFF2-40B4-BE49-F238E27FC236}">
                <a16:creationId xmlns:a16="http://schemas.microsoft.com/office/drawing/2014/main" id="{D9FB463F-7BEC-D224-6DB7-7446383A665F}"/>
              </a:ext>
            </a:extLst>
          </p:cNvPr>
          <p:cNvSpPr txBox="1"/>
          <p:nvPr/>
        </p:nvSpPr>
        <p:spPr>
          <a:xfrm>
            <a:off x="2711957" y="5521369"/>
            <a:ext cx="7440494" cy="523220"/>
          </a:xfrm>
          <a:prstGeom prst="rect">
            <a:avLst/>
          </a:prstGeom>
          <a:noFill/>
        </p:spPr>
        <p:txBody>
          <a:bodyPr wrap="square" rtlCol="0">
            <a:spAutoFit/>
          </a:bodyPr>
          <a:lstStyle/>
          <a:p>
            <a:r>
              <a:rPr lang="en-US" sz="2800" b="1" dirty="0"/>
              <a:t>BIGENDER</a:t>
            </a:r>
            <a:r>
              <a:rPr lang="en-US" sz="2800" dirty="0"/>
              <a:t>: </a:t>
            </a:r>
            <a:r>
              <a:rPr lang="en-US" sz="2800" i="1" dirty="0"/>
              <a:t>adj</a:t>
            </a:r>
            <a:r>
              <a:rPr lang="en-US" sz="2800" dirty="0"/>
              <a:t>. INCLUDING MALE AND FEMALE</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BERINGED</a:t>
            </a:r>
          </a:p>
        </p:txBody>
      </p:sp>
      <p:sp>
        <p:nvSpPr>
          <p:cNvPr id="9" name="TextBox 8">
            <a:extLst>
              <a:ext uri="{FF2B5EF4-FFF2-40B4-BE49-F238E27FC236}">
                <a16:creationId xmlns:a16="http://schemas.microsoft.com/office/drawing/2014/main" id="{94BAECA0-C80C-49B5-7B5A-8A29C15A2214}"/>
              </a:ext>
            </a:extLst>
          </p:cNvPr>
          <p:cNvSpPr txBox="1"/>
          <p:nvPr/>
        </p:nvSpPr>
        <p:spPr>
          <a:xfrm>
            <a:off x="2897448" y="3109023"/>
            <a:ext cx="7440494" cy="523220"/>
          </a:xfrm>
          <a:prstGeom prst="rect">
            <a:avLst/>
          </a:prstGeom>
          <a:noFill/>
        </p:spPr>
        <p:txBody>
          <a:bodyPr wrap="square" rtlCol="0">
            <a:spAutoFit/>
          </a:bodyPr>
          <a:lstStyle/>
          <a:p>
            <a:r>
              <a:rPr lang="en-US" sz="2800" b="1" dirty="0"/>
              <a:t>BERINGED</a:t>
            </a:r>
            <a:r>
              <a:rPr lang="en-US" sz="2800" dirty="0"/>
              <a:t>: adj. ADORNED WITH RINGS </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29</a:t>
            </a:fld>
            <a:endParaRPr lang="en-US"/>
          </a:p>
        </p:txBody>
      </p:sp>
      <p:sp>
        <p:nvSpPr>
          <p:cNvPr id="12" name="TextBox 11">
            <a:extLst>
              <a:ext uri="{FF2B5EF4-FFF2-40B4-BE49-F238E27FC236}">
                <a16:creationId xmlns:a16="http://schemas.microsoft.com/office/drawing/2014/main" id="{48A8010D-2317-6329-B51D-15BD776988DC}"/>
              </a:ext>
            </a:extLst>
          </p:cNvPr>
          <p:cNvSpPr txBox="1"/>
          <p:nvPr/>
        </p:nvSpPr>
        <p:spPr>
          <a:xfrm>
            <a:off x="10152451" y="587195"/>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D38E88BD-5412-180C-4D23-C832EEB49FD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49752" y1="29718" x2="47030" y2="54881"/>
                        <a14:foregroundMark x1="44431" y1="66161" x2="46163" y2="51410"/>
                        <a14:foregroundMark x1="46163" y1="51410" x2="46163" y2="51410"/>
                        <a14:foregroundMark x1="66213" y1="23861" x2="43564" y2="32755"/>
                        <a14:foregroundMark x1="43564" y1="32755" x2="44802" y2="48373"/>
                        <a14:foregroundMark x1="44802" y1="48373" x2="51980" y2="54013"/>
                        <a14:foregroundMark x1="51980" y1="54013" x2="55569" y2="42516"/>
                        <a14:foregroundMark x1="55569" y1="42516" x2="43936" y2="26464"/>
                        <a14:foregroundMark x1="43936" y1="26464" x2="42574" y2="26898"/>
                        <a14:foregroundMark x1="40965" y1="33189" x2="42698" y2="52278"/>
                        <a14:foregroundMark x1="19183" y1="68330" x2="69183" y2="83948"/>
                        <a14:foregroundMark x1="69183" y1="83948" x2="78465" y2="79176"/>
                        <a14:foregroundMark x1="78465" y1="79176" x2="71658" y2="63991"/>
                        <a14:foregroundMark x1="39480" y1="11714" x2="63738" y2="13883"/>
                      </a14:backgroundRemoval>
                    </a14:imgEffect>
                  </a14:imgLayer>
                </a14:imgProps>
              </a:ext>
              <a:ext uri="{28A0092B-C50C-407E-A947-70E740481C1C}">
                <a14:useLocalDpi xmlns:a14="http://schemas.microsoft.com/office/drawing/2010/main"/>
              </a:ext>
            </a:extLst>
          </a:blip>
          <a:srcRect/>
          <a:stretch/>
        </p:blipFill>
        <p:spPr>
          <a:xfrm>
            <a:off x="391886" y="5524741"/>
            <a:ext cx="2103791" cy="1200329"/>
          </a:xfrm>
          <a:prstGeom prst="rect">
            <a:avLst/>
          </a:prstGeom>
        </p:spPr>
      </p:pic>
      <p:pic>
        <p:nvPicPr>
          <p:cNvPr id="14" name="Picture 13">
            <a:extLst>
              <a:ext uri="{FF2B5EF4-FFF2-40B4-BE49-F238E27FC236}">
                <a16:creationId xmlns:a16="http://schemas.microsoft.com/office/drawing/2014/main" id="{C5A65E18-B2F5-204A-799A-2F212ABE04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7498" y="1763263"/>
            <a:ext cx="1649064" cy="1649064"/>
          </a:xfrm>
          <a:prstGeom prst="rect">
            <a:avLst/>
          </a:prstGeom>
        </p:spPr>
      </p:pic>
      <p:pic>
        <p:nvPicPr>
          <p:cNvPr id="15" name="Picture 14">
            <a:extLst>
              <a:ext uri="{FF2B5EF4-FFF2-40B4-BE49-F238E27FC236}">
                <a16:creationId xmlns:a16="http://schemas.microsoft.com/office/drawing/2014/main" id="{C41F06FF-761C-AC61-1528-65FBB7F31F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311"/>
          <a:stretch/>
        </p:blipFill>
        <p:spPr>
          <a:xfrm flipH="1">
            <a:off x="182815" y="391320"/>
            <a:ext cx="1747876" cy="1209196"/>
          </a:xfrm>
          <a:prstGeom prst="rect">
            <a:avLst/>
          </a:prstGeom>
        </p:spPr>
      </p:pic>
    </p:spTree>
    <p:extLst>
      <p:ext uri="{BB962C8B-B14F-4D97-AF65-F5344CB8AC3E}">
        <p14:creationId xmlns:p14="http://schemas.microsoft.com/office/powerpoint/2010/main" val="181638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61AFEA-792A-CE44-87D2-FB79FFFA07CB}"/>
              </a:ext>
            </a:extLst>
          </p:cNvPr>
          <p:cNvSpPr txBox="1"/>
          <p:nvPr/>
        </p:nvSpPr>
        <p:spPr>
          <a:xfrm>
            <a:off x="627017" y="869535"/>
            <a:ext cx="11251475" cy="5786199"/>
          </a:xfrm>
          <a:prstGeom prst="rect">
            <a:avLst/>
          </a:prstGeom>
          <a:noFill/>
        </p:spPr>
        <p:txBody>
          <a:bodyPr wrap="square" rtlCol="0">
            <a:spAutoFit/>
          </a:bodyPr>
          <a:lstStyle/>
          <a:p>
            <a:endPar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b="1" strike="sngStrike" kern="100" dirty="0">
              <a:latin typeface="Calibri" panose="020F0502020204030204" pitchFamily="34" charset="0"/>
              <a:ea typeface="Calibri" panose="020F0502020204030204" pitchFamily="34" charset="0"/>
              <a:cs typeface="Times New Roman" panose="02020603050405020304" pitchFamily="18" charset="0"/>
            </a:endParaRPr>
          </a:p>
          <a:p>
            <a:endPar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ADULTING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AGARWOOD ALLYSHIP ALNICOES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ALTCOINS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AMBIGRAM AMIRIGHT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ANGSTING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APIPHOBE ARIARIES ASEXUALS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ASSWIPES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AUTOFILL AUTOFOCI BABYMOON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BACKENDS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BANDSAWN BIGENDER</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 BIRTHERS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BLIMPING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BLUEWAYS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BODYCAMS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BORICUAS BOTOXING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BOUGIEST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BOUJIEST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BOURGIER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BOURGIES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BRALETTE BRUTALER BUBKESES BULBLIKE BUPKESES BUPKISES BUPKUSES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CAMGIRLS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CARNITAS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CERIMANS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CHATBOTS CHEFFIER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CHIPLETS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CHIRRENS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CHONKIER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CHURIDAR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CIDERIER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CIDERIES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CLAPBACK COCKSMAN COCKSMEN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COHESINS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COLOREDS COMITIAS COMPASES CONCASSE CONELIKE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CORIVALS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CORNHOLE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COSPLAYS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COULISES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CRINGEST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CRINGIER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CRYPTIDS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CUBESATS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DABBINGS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DASHCAMS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DATAFILE DAYWEARS DEADNAME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DEBOARDS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DEBRISES DEEPFAKE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DEGORGED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DEGORGES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DELEAFED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DEMONYMS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DICKHEAD DIEGESES DIEGESIS DIEGETIC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DOGPILED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DOGPILES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DOXXINGS DYSTOPIC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EGGCORNS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EMAILERS EPIGYNES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EPIGYNUM EYEWEARS FAECESES FASCITES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FATBERGS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FAUCESES FAUXHAWK FEMICIDE F</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INTECHS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FLANKENS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FLAVEDOS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FLOWBACK FRICKING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FUGLIEST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FYNBOSES GALABEYA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GEOSMINS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GEOSPACE GERMLINE GLAMAZON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GLAMPERS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GLAMPING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GNOCCHIS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GREYOUTS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HANDSIER</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HEADBUTT HOGSBANE HORCHATA IRITIDES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IXNAYING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JANKIEST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JEGGINGS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JESUITIC JESUITRY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KAYFABES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KETTLING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KOBOCHAS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KOMBUCHA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LAGGIEST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LANDRACE LAPSUSES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LARPINGS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LOSARTAN LYSERGIC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MAITAKES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MAQUISES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MEIKLEST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MELINJOS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MELTIEST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MEPHITES MIDLIFES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MOFONGOS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MOONCAKE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MULATTOS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MULTIHIT NACHASES NACHESES NAMASKAR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NAMASTES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NIHONIUM NOVOCAIN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NUTBALLS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OMAKASES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OMNICIDE OSSICONE PAGEVIEW PALAISES PALEOART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PANTSING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PAROUSIA PETAFLOP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PICKNEYS PIEROGIS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PLUSHIES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PNEUMATA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POOFIEST</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POONTANG POTHOSES PRANAYAM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PREPPERS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PRETONIC RAFTABLE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RAPPINIS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REDNECKS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REPOSTED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ROWHOUSE RUFIYAAS SAVASANA SHAMINGS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SHARTING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SHEENEYS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SHEENIES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SHICKSAS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SHIKSEHS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SHITPOST SHITSHOW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SHIVVING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SHKOTZIM SHOUTOUT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SIZEISMS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SIZEISTS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SKEEZIER SKIWEARS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SLUSHEES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SMISHING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SNARKING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SOUNDBAR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SPAZZING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SPEEDRUN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SPONCONS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STANNING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STEPDOWN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STIMMING STUFFIES TASERING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THWAPPED TIRINGLY TOPDRESS TORTIERE TRAMADOL TSORESES TSORISES UNBANKED UNMALTED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UNMUTING</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UNVAXXED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VAQUITA</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WALLIEST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WHITETIP WINGSUIT WOKENESS </a:t>
            </a:r>
            <a:r>
              <a:rPr lang="en-US" sz="1600" b="1" strike="sngStrike" kern="100" dirty="0">
                <a:effectLst/>
                <a:latin typeface="Calibri" panose="020F0502020204030204" pitchFamily="34" charset="0"/>
                <a:ea typeface="Calibri" panose="020F0502020204030204" pitchFamily="34" charset="0"/>
                <a:cs typeface="Times New Roman" panose="02020603050405020304" pitchFamily="18" charset="0"/>
              </a:rPr>
              <a:t>ZEEDONKS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8FC364BB-B858-90FC-FAB8-ADE017C30822}"/>
              </a:ext>
            </a:extLst>
          </p:cNvPr>
          <p:cNvSpPr txBox="1"/>
          <p:nvPr/>
        </p:nvSpPr>
        <p:spPr>
          <a:xfrm>
            <a:off x="679269" y="330926"/>
            <a:ext cx="10885714" cy="1077218"/>
          </a:xfrm>
          <a:prstGeom prst="rect">
            <a:avLst/>
          </a:prstGeom>
          <a:noFill/>
        </p:spPr>
        <p:txBody>
          <a:bodyPr wrap="square" rtlCol="0">
            <a:spAutoFit/>
          </a:bodyPr>
          <a:lstStyle/>
          <a:p>
            <a:r>
              <a:rPr lang="en-US" sz="1600" dirty="0"/>
              <a:t>So, yes, here are all of the new EIGHTS from NWL23. BUT, we are striking through those words that are variations from words that have been covered in previous PowerPoints. For example ADULTED was a new seven, we will skip ADULTING. CHIPLET was a new seven, we won’t bother with a slide for the simple plural CHIPLETS. On the other hand, FLANKENS is addressed, because FLANKEN is an old word but taking the S is new. There is no other FRICKING form of FRICKING so we include it for the first time. </a:t>
            </a:r>
          </a:p>
        </p:txBody>
      </p:sp>
      <p:sp>
        <p:nvSpPr>
          <p:cNvPr id="4" name="Slide Number Placeholder 3">
            <a:extLst>
              <a:ext uri="{FF2B5EF4-FFF2-40B4-BE49-F238E27FC236}">
                <a16:creationId xmlns:a16="http://schemas.microsoft.com/office/drawing/2014/main" id="{D6C817F0-9711-A3FF-AF96-79CE038CADFF}"/>
              </a:ext>
            </a:extLst>
          </p:cNvPr>
          <p:cNvSpPr>
            <a:spLocks noGrp="1"/>
          </p:cNvSpPr>
          <p:nvPr>
            <p:ph type="sldNum" sz="quarter" idx="12"/>
          </p:nvPr>
        </p:nvSpPr>
        <p:spPr/>
        <p:txBody>
          <a:bodyPr/>
          <a:lstStyle/>
          <a:p>
            <a:fld id="{D18C28E9-28B9-4E21-BC9B-2A738E2F5F22}" type="slidenum">
              <a:rPr lang="en-US" smtClean="0"/>
              <a:t>3</a:t>
            </a:fld>
            <a:endParaRPr lang="en-US"/>
          </a:p>
        </p:txBody>
      </p:sp>
    </p:spTree>
    <p:extLst>
      <p:ext uri="{BB962C8B-B14F-4D97-AF65-F5344CB8AC3E}">
        <p14:creationId xmlns:p14="http://schemas.microsoft.com/office/powerpoint/2010/main" val="334145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D5162-DE21-BB11-89A2-083176E23C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2092FD-0E69-67CD-C966-42B765BA54F0}"/>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a:t>
            </a:r>
            <a:r>
              <a:rPr lang="en-US" sz="6000" dirty="0" err="1">
                <a:latin typeface="Scramble" panose="020B0603050302020204" pitchFamily="34" charset="0"/>
              </a:rPr>
              <a:t>E</a:t>
            </a:r>
            <a:r>
              <a:rPr lang="en-US" sz="6000" dirty="0">
                <a:latin typeface="Scramble" panose="020B0603050302020204" pitchFamily="34" charset="0"/>
              </a:rPr>
              <a:t> L R T </a:t>
            </a:r>
            <a:r>
              <a:rPr lang="en-US" sz="6000" dirty="0" err="1">
                <a:latin typeface="Scramble" panose="020B0603050302020204" pitchFamily="34" charset="0"/>
              </a:rPr>
              <a:t>T</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53EAC2D6-8075-2C09-3D39-6C02698FD61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9F6C139A-A306-90DD-2424-002EFB7E3063}"/>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FFEFE71E-9266-B98D-4E8D-4EFB2EF45825}"/>
              </a:ext>
            </a:extLst>
          </p:cNvPr>
          <p:cNvSpPr>
            <a:spLocks noGrp="1"/>
          </p:cNvSpPr>
          <p:nvPr>
            <p:ph type="sldNum" sz="quarter" idx="12"/>
          </p:nvPr>
        </p:nvSpPr>
        <p:spPr/>
        <p:txBody>
          <a:bodyPr/>
          <a:lstStyle/>
          <a:p>
            <a:fld id="{D18C28E9-28B9-4E21-BC9B-2A738E2F5F22}" type="slidenum">
              <a:rPr lang="en-US" smtClean="0"/>
              <a:t>30</a:t>
            </a:fld>
            <a:endParaRPr lang="en-US"/>
          </a:p>
        </p:txBody>
      </p:sp>
    </p:spTree>
    <p:extLst>
      <p:ext uri="{BB962C8B-B14F-4D97-AF65-F5344CB8AC3E}">
        <p14:creationId xmlns:p14="http://schemas.microsoft.com/office/powerpoint/2010/main" val="364751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70F47-A7C9-00B4-15C6-BBDE67492E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16252A-7060-577F-5DD5-AFE30CC442F9}"/>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BRALETTE</a:t>
            </a:r>
          </a:p>
        </p:txBody>
      </p:sp>
      <p:sp>
        <p:nvSpPr>
          <p:cNvPr id="3" name="TextBox 2">
            <a:extLst>
              <a:ext uri="{FF2B5EF4-FFF2-40B4-BE49-F238E27FC236}">
                <a16:creationId xmlns:a16="http://schemas.microsoft.com/office/drawing/2014/main" id="{88740CF4-EF29-F39B-31BC-1C97DE4D97C7}"/>
              </a:ext>
            </a:extLst>
          </p:cNvPr>
          <p:cNvSpPr txBox="1"/>
          <p:nvPr/>
        </p:nvSpPr>
        <p:spPr>
          <a:xfrm>
            <a:off x="3350933" y="1708337"/>
            <a:ext cx="9372072" cy="523220"/>
          </a:xfrm>
          <a:prstGeom prst="rect">
            <a:avLst/>
          </a:prstGeom>
          <a:noFill/>
        </p:spPr>
        <p:txBody>
          <a:bodyPr wrap="square" rtlCol="0">
            <a:spAutoFit/>
          </a:bodyPr>
          <a:lstStyle/>
          <a:p>
            <a:r>
              <a:rPr lang="en-US" sz="2800" b="1" dirty="0"/>
              <a:t>BRALETTE</a:t>
            </a:r>
            <a:r>
              <a:rPr lang="en-US" sz="2800" dirty="0"/>
              <a:t>: n. A SOFT FLEXIBLE BRA		</a:t>
            </a:r>
          </a:p>
        </p:txBody>
      </p:sp>
      <p:sp>
        <p:nvSpPr>
          <p:cNvPr id="7" name="Slide Number Placeholder 6">
            <a:extLst>
              <a:ext uri="{FF2B5EF4-FFF2-40B4-BE49-F238E27FC236}">
                <a16:creationId xmlns:a16="http://schemas.microsoft.com/office/drawing/2014/main" id="{E9E4894B-C985-9F77-E691-B33D6AEA7808}"/>
              </a:ext>
            </a:extLst>
          </p:cNvPr>
          <p:cNvSpPr>
            <a:spLocks noGrp="1"/>
          </p:cNvSpPr>
          <p:nvPr>
            <p:ph type="sldNum" sz="quarter" idx="12"/>
          </p:nvPr>
        </p:nvSpPr>
        <p:spPr/>
        <p:txBody>
          <a:bodyPr/>
          <a:lstStyle/>
          <a:p>
            <a:fld id="{D18C28E9-28B9-4E21-BC9B-2A738E2F5F22}" type="slidenum">
              <a:rPr lang="en-US" smtClean="0"/>
              <a:t>31</a:t>
            </a:fld>
            <a:endParaRPr lang="en-US"/>
          </a:p>
        </p:txBody>
      </p:sp>
      <p:sp>
        <p:nvSpPr>
          <p:cNvPr id="4" name="TextBox 3">
            <a:extLst>
              <a:ext uri="{FF2B5EF4-FFF2-40B4-BE49-F238E27FC236}">
                <a16:creationId xmlns:a16="http://schemas.microsoft.com/office/drawing/2014/main" id="{BECB2A4C-D518-1CF8-FAAA-7282F8DC983F}"/>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9D24FF9F-A147-51E7-71D9-7ED2B74680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11292" y="2360476"/>
            <a:ext cx="2973590" cy="4178436"/>
          </a:xfrm>
          <a:prstGeom prst="rect">
            <a:avLst/>
          </a:prstGeom>
        </p:spPr>
      </p:pic>
    </p:spTree>
    <p:extLst>
      <p:ext uri="{BB962C8B-B14F-4D97-AF65-F5344CB8AC3E}">
        <p14:creationId xmlns:p14="http://schemas.microsoft.com/office/powerpoint/2010/main" val="46515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6640C-5A86-9D27-8E7A-E0CC753FD9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ED8298-CB37-35BA-8037-8C8061C5026A}"/>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E L R </a:t>
            </a:r>
            <a:r>
              <a:rPr lang="en-US" sz="6000" dirty="0" err="1">
                <a:latin typeface="Scramble" panose="020B0603050302020204" pitchFamily="34" charset="0"/>
              </a:rPr>
              <a:t>R</a:t>
            </a:r>
            <a:r>
              <a:rPr lang="en-US" sz="6000" dirty="0">
                <a:latin typeface="Scramble" panose="020B0603050302020204" pitchFamily="34" charset="0"/>
              </a:rPr>
              <a:t> T U</a:t>
            </a:r>
          </a:p>
        </p:txBody>
      </p:sp>
      <p:sp>
        <p:nvSpPr>
          <p:cNvPr id="3" name="TextBox 2">
            <a:extLst>
              <a:ext uri="{FF2B5EF4-FFF2-40B4-BE49-F238E27FC236}">
                <a16:creationId xmlns:a16="http://schemas.microsoft.com/office/drawing/2014/main" id="{BADA0886-93F6-1E43-0CE4-E38282D74EB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9BDA7E31-17BB-BA0C-9196-99A158C4AD4D}"/>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75DBD1F-7DAC-4497-968B-9001A7B6AB74}"/>
              </a:ext>
            </a:extLst>
          </p:cNvPr>
          <p:cNvSpPr>
            <a:spLocks noGrp="1"/>
          </p:cNvSpPr>
          <p:nvPr>
            <p:ph type="sldNum" sz="quarter" idx="12"/>
          </p:nvPr>
        </p:nvSpPr>
        <p:spPr/>
        <p:txBody>
          <a:bodyPr/>
          <a:lstStyle/>
          <a:p>
            <a:fld id="{D18C28E9-28B9-4E21-BC9B-2A738E2F5F22}" type="slidenum">
              <a:rPr lang="en-US" smtClean="0"/>
              <a:t>32</a:t>
            </a:fld>
            <a:endParaRPr lang="en-US"/>
          </a:p>
        </p:txBody>
      </p:sp>
    </p:spTree>
    <p:extLst>
      <p:ext uri="{BB962C8B-B14F-4D97-AF65-F5344CB8AC3E}">
        <p14:creationId xmlns:p14="http://schemas.microsoft.com/office/powerpoint/2010/main" val="368938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D4B2E-116A-20CD-FC40-2609D3D4E3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F72642-5198-5F58-E88A-58CADC2C4E13}"/>
              </a:ext>
            </a:extLst>
          </p:cNvPr>
          <p:cNvSpPr txBox="1"/>
          <p:nvPr/>
        </p:nvSpPr>
        <p:spPr>
          <a:xfrm>
            <a:off x="2144052" y="399114"/>
            <a:ext cx="9710927" cy="1200329"/>
          </a:xfrm>
          <a:prstGeom prst="rect">
            <a:avLst/>
          </a:prstGeom>
          <a:noFill/>
        </p:spPr>
        <p:txBody>
          <a:bodyPr wrap="square" rtlCol="0">
            <a:spAutoFit/>
          </a:bodyPr>
          <a:lstStyle/>
          <a:p>
            <a:r>
              <a:rPr lang="en-US" sz="7200" dirty="0">
                <a:latin typeface="Scramble" panose="020B0603050302020204" pitchFamily="34" charset="0"/>
              </a:rPr>
              <a:t>BRUTALER</a:t>
            </a:r>
          </a:p>
        </p:txBody>
      </p:sp>
      <p:sp>
        <p:nvSpPr>
          <p:cNvPr id="3" name="TextBox 2">
            <a:extLst>
              <a:ext uri="{FF2B5EF4-FFF2-40B4-BE49-F238E27FC236}">
                <a16:creationId xmlns:a16="http://schemas.microsoft.com/office/drawing/2014/main" id="{17EF9187-A959-28EB-B41F-8F5048A9DFD2}"/>
              </a:ext>
            </a:extLst>
          </p:cNvPr>
          <p:cNvSpPr txBox="1"/>
          <p:nvPr/>
        </p:nvSpPr>
        <p:spPr>
          <a:xfrm>
            <a:off x="1981728" y="1582263"/>
            <a:ext cx="9372072" cy="954107"/>
          </a:xfrm>
          <a:prstGeom prst="rect">
            <a:avLst/>
          </a:prstGeom>
          <a:noFill/>
        </p:spPr>
        <p:txBody>
          <a:bodyPr wrap="square" rtlCol="0">
            <a:spAutoFit/>
          </a:bodyPr>
          <a:lstStyle/>
          <a:p>
            <a:r>
              <a:rPr lang="en-US" sz="2800" b="1" dirty="0"/>
              <a:t>BRUTALER</a:t>
            </a:r>
            <a:r>
              <a:rPr lang="en-US" sz="2800" dirty="0"/>
              <a:t>: NWL23 comparative for adj. </a:t>
            </a:r>
            <a:r>
              <a:rPr lang="en-US" sz="2800" u="sng" dirty="0"/>
              <a:t>BRUTAL</a:t>
            </a:r>
            <a:r>
              <a:rPr lang="en-US" sz="2800" dirty="0"/>
              <a:t>, SAVAGE (NWL23 superlative BRUTALEST)		</a:t>
            </a:r>
          </a:p>
        </p:txBody>
      </p:sp>
      <p:sp>
        <p:nvSpPr>
          <p:cNvPr id="7" name="Slide Number Placeholder 6">
            <a:extLst>
              <a:ext uri="{FF2B5EF4-FFF2-40B4-BE49-F238E27FC236}">
                <a16:creationId xmlns:a16="http://schemas.microsoft.com/office/drawing/2014/main" id="{BBA17313-1051-B2F4-A08A-B9555E51D4A7}"/>
              </a:ext>
            </a:extLst>
          </p:cNvPr>
          <p:cNvSpPr>
            <a:spLocks noGrp="1"/>
          </p:cNvSpPr>
          <p:nvPr>
            <p:ph type="sldNum" sz="quarter" idx="12"/>
          </p:nvPr>
        </p:nvSpPr>
        <p:spPr/>
        <p:txBody>
          <a:bodyPr/>
          <a:lstStyle/>
          <a:p>
            <a:fld id="{D18C28E9-28B9-4E21-BC9B-2A738E2F5F22}" type="slidenum">
              <a:rPr lang="en-US" smtClean="0"/>
              <a:t>33</a:t>
            </a:fld>
            <a:endParaRPr lang="en-US"/>
          </a:p>
        </p:txBody>
      </p:sp>
      <p:pic>
        <p:nvPicPr>
          <p:cNvPr id="5" name="Picture 4">
            <a:extLst>
              <a:ext uri="{FF2B5EF4-FFF2-40B4-BE49-F238E27FC236}">
                <a16:creationId xmlns:a16="http://schemas.microsoft.com/office/drawing/2014/main" id="{E97B471C-8546-3D90-14DD-547964879B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4794" y="2903399"/>
            <a:ext cx="5538651" cy="4153988"/>
          </a:xfrm>
          <a:prstGeom prst="rect">
            <a:avLst/>
          </a:prstGeom>
        </p:spPr>
      </p:pic>
      <p:sp>
        <p:nvSpPr>
          <p:cNvPr id="6" name="TextBox 5">
            <a:extLst>
              <a:ext uri="{FF2B5EF4-FFF2-40B4-BE49-F238E27FC236}">
                <a16:creationId xmlns:a16="http://schemas.microsoft.com/office/drawing/2014/main" id="{E0763A65-B2E3-60C3-D9AE-D8238EB1C22B}"/>
              </a:ext>
            </a:extLst>
          </p:cNvPr>
          <p:cNvSpPr txBox="1"/>
          <p:nvPr/>
        </p:nvSpPr>
        <p:spPr>
          <a:xfrm>
            <a:off x="9197994" y="4461918"/>
            <a:ext cx="4311612" cy="1815882"/>
          </a:xfrm>
          <a:prstGeom prst="rect">
            <a:avLst/>
          </a:prstGeom>
          <a:noFill/>
        </p:spPr>
        <p:txBody>
          <a:bodyPr wrap="square" rtlCol="0">
            <a:spAutoFit/>
          </a:bodyPr>
          <a:lstStyle/>
          <a:p>
            <a:r>
              <a:rPr lang="en-US" sz="2800" dirty="0"/>
              <a:t>Also</a:t>
            </a:r>
          </a:p>
          <a:p>
            <a:r>
              <a:rPr lang="en-US" sz="2800" dirty="0"/>
              <a:t>BRUTALLY</a:t>
            </a:r>
          </a:p>
          <a:p>
            <a:r>
              <a:rPr lang="en-US" sz="2800" dirty="0"/>
              <a:t>BRUTELY</a:t>
            </a:r>
          </a:p>
          <a:p>
            <a:r>
              <a:rPr lang="en-US" sz="2800" dirty="0"/>
              <a:t>BRUTISM/S		</a:t>
            </a:r>
          </a:p>
        </p:txBody>
      </p:sp>
    </p:spTree>
    <p:extLst>
      <p:ext uri="{BB962C8B-B14F-4D97-AF65-F5344CB8AC3E}">
        <p14:creationId xmlns:p14="http://schemas.microsoft.com/office/powerpoint/2010/main" val="262973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1E28-7F3A-8826-462F-58F3480767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B362F8-119C-D140-113A-AC2A2DFE747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a:t>
            </a:r>
            <a:r>
              <a:rPr lang="en-US" sz="6000" dirty="0" err="1">
                <a:latin typeface="Scramble" panose="020B0603050302020204" pitchFamily="34" charset="0"/>
              </a:rPr>
              <a:t>B</a:t>
            </a:r>
            <a:r>
              <a:rPr lang="en-US" sz="6000" dirty="0">
                <a:latin typeface="Scramble" panose="020B0603050302020204" pitchFamily="34" charset="0"/>
              </a:rPr>
              <a:t> E </a:t>
            </a:r>
            <a:r>
              <a:rPr lang="en-US" sz="6000" dirty="0" err="1">
                <a:latin typeface="Scramble" panose="020B0603050302020204" pitchFamily="34" charset="0"/>
              </a:rPr>
              <a:t>E</a:t>
            </a:r>
            <a:r>
              <a:rPr lang="en-US" sz="6000" dirty="0">
                <a:latin typeface="Scramble" panose="020B0603050302020204" pitchFamily="34" charset="0"/>
              </a:rPr>
              <a:t> K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3C8AF570-80F2-CE70-C415-37DFDCBA629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98F58C00-40BE-EA81-B10E-1099B620F9B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EF1F0AD-69C5-587E-E296-C5A4A07E0148}"/>
              </a:ext>
            </a:extLst>
          </p:cNvPr>
          <p:cNvSpPr>
            <a:spLocks noGrp="1"/>
          </p:cNvSpPr>
          <p:nvPr>
            <p:ph type="sldNum" sz="quarter" idx="12"/>
          </p:nvPr>
        </p:nvSpPr>
        <p:spPr/>
        <p:txBody>
          <a:bodyPr/>
          <a:lstStyle/>
          <a:p>
            <a:fld id="{D18C28E9-28B9-4E21-BC9B-2A738E2F5F22}" type="slidenum">
              <a:rPr lang="en-US" smtClean="0"/>
              <a:t>34</a:t>
            </a:fld>
            <a:endParaRPr lang="en-US"/>
          </a:p>
        </p:txBody>
      </p:sp>
    </p:spTree>
    <p:extLst>
      <p:ext uri="{BB962C8B-B14F-4D97-AF65-F5344CB8AC3E}">
        <p14:creationId xmlns:p14="http://schemas.microsoft.com/office/powerpoint/2010/main" val="164400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CBCC-6994-197D-CF50-CE9FCCC0AD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DAC4E5-C4ED-149C-C234-8088F6B8DBC4}"/>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BUBKESES</a:t>
            </a:r>
          </a:p>
        </p:txBody>
      </p:sp>
      <p:sp>
        <p:nvSpPr>
          <p:cNvPr id="3" name="TextBox 2">
            <a:extLst>
              <a:ext uri="{FF2B5EF4-FFF2-40B4-BE49-F238E27FC236}">
                <a16:creationId xmlns:a16="http://schemas.microsoft.com/office/drawing/2014/main" id="{31609E13-2CFE-8EF0-7036-2179A092751C}"/>
              </a:ext>
            </a:extLst>
          </p:cNvPr>
          <p:cNvSpPr txBox="1"/>
          <p:nvPr/>
        </p:nvSpPr>
        <p:spPr>
          <a:xfrm>
            <a:off x="2144052" y="1768177"/>
            <a:ext cx="9372072" cy="954107"/>
          </a:xfrm>
          <a:prstGeom prst="rect">
            <a:avLst/>
          </a:prstGeom>
          <a:noFill/>
        </p:spPr>
        <p:txBody>
          <a:bodyPr wrap="square" rtlCol="0">
            <a:spAutoFit/>
          </a:bodyPr>
          <a:lstStyle/>
          <a:p>
            <a:r>
              <a:rPr lang="en-US" sz="2800" b="1" dirty="0"/>
              <a:t>BUBKESES</a:t>
            </a:r>
            <a:r>
              <a:rPr lang="en-US" sz="2800" dirty="0"/>
              <a:t>: NWL23 pl. of n. </a:t>
            </a:r>
            <a:r>
              <a:rPr lang="en-US" sz="2800" u="sng" dirty="0"/>
              <a:t>BUBKES</a:t>
            </a:r>
            <a:r>
              <a:rPr lang="en-US" sz="2800" dirty="0"/>
              <a:t>, THE LEAST AMOUNT     		</a:t>
            </a:r>
          </a:p>
        </p:txBody>
      </p:sp>
      <p:sp>
        <p:nvSpPr>
          <p:cNvPr id="7" name="Slide Number Placeholder 6">
            <a:extLst>
              <a:ext uri="{FF2B5EF4-FFF2-40B4-BE49-F238E27FC236}">
                <a16:creationId xmlns:a16="http://schemas.microsoft.com/office/drawing/2014/main" id="{11A8D073-55CE-2589-A9FB-B34A15C60BDC}"/>
              </a:ext>
            </a:extLst>
          </p:cNvPr>
          <p:cNvSpPr>
            <a:spLocks noGrp="1"/>
          </p:cNvSpPr>
          <p:nvPr>
            <p:ph type="sldNum" sz="quarter" idx="12"/>
          </p:nvPr>
        </p:nvSpPr>
        <p:spPr/>
        <p:txBody>
          <a:bodyPr/>
          <a:lstStyle/>
          <a:p>
            <a:fld id="{D18C28E9-28B9-4E21-BC9B-2A738E2F5F22}" type="slidenum">
              <a:rPr lang="en-US" smtClean="0"/>
              <a:t>35</a:t>
            </a:fld>
            <a:endParaRPr lang="en-US"/>
          </a:p>
        </p:txBody>
      </p:sp>
      <p:pic>
        <p:nvPicPr>
          <p:cNvPr id="4" name="Picture 3">
            <a:extLst>
              <a:ext uri="{FF2B5EF4-FFF2-40B4-BE49-F238E27FC236}">
                <a16:creationId xmlns:a16="http://schemas.microsoft.com/office/drawing/2014/main" id="{6CA5FD5C-D09F-6387-FFED-5EED0AC2A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3462" y="2749980"/>
            <a:ext cx="5477691" cy="3653577"/>
          </a:xfrm>
          <a:prstGeom prst="rect">
            <a:avLst/>
          </a:prstGeom>
        </p:spPr>
      </p:pic>
      <p:sp>
        <p:nvSpPr>
          <p:cNvPr id="6" name="TextBox 5">
            <a:extLst>
              <a:ext uri="{FF2B5EF4-FFF2-40B4-BE49-F238E27FC236}">
                <a16:creationId xmlns:a16="http://schemas.microsoft.com/office/drawing/2014/main" id="{0673FFEB-AA54-4ED3-DDE6-6FC0968ACE48}"/>
              </a:ext>
            </a:extLst>
          </p:cNvPr>
          <p:cNvSpPr txBox="1"/>
          <p:nvPr/>
        </p:nvSpPr>
        <p:spPr>
          <a:xfrm>
            <a:off x="9040369" y="2795296"/>
            <a:ext cx="2980073" cy="1015663"/>
          </a:xfrm>
          <a:prstGeom prst="rect">
            <a:avLst/>
          </a:prstGeom>
          <a:noFill/>
        </p:spPr>
        <p:txBody>
          <a:bodyPr wrap="square" rtlCol="0">
            <a:spAutoFit/>
          </a:bodyPr>
          <a:lstStyle/>
          <a:p>
            <a:r>
              <a:rPr lang="en-US" sz="2000" dirty="0"/>
              <a:t>also</a:t>
            </a:r>
            <a:r>
              <a:rPr lang="en-US" sz="2000" b="1" dirty="0"/>
              <a:t>  BUPKES, BUPKESES</a:t>
            </a:r>
          </a:p>
          <a:p>
            <a:r>
              <a:rPr lang="en-US" sz="2000" b="1" dirty="0"/>
              <a:t>         BUPKIS, BUPKISES</a:t>
            </a:r>
          </a:p>
          <a:p>
            <a:r>
              <a:rPr lang="en-US" sz="2000" b="1" dirty="0"/>
              <a:t>         BUPKUS, BUPKUSES</a:t>
            </a:r>
            <a:endParaRPr lang="en-US" sz="2000" dirty="0"/>
          </a:p>
        </p:txBody>
      </p:sp>
    </p:spTree>
    <p:extLst>
      <p:ext uri="{BB962C8B-B14F-4D97-AF65-F5344CB8AC3E}">
        <p14:creationId xmlns:p14="http://schemas.microsoft.com/office/powerpoint/2010/main" val="551184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0520-8124-C6E4-30E3-647F4F86B5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C895F5-E37A-2B05-511D-67C1CCCD7F58}"/>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a:t>
            </a:r>
            <a:r>
              <a:rPr lang="en-US" sz="6000" dirty="0" err="1">
                <a:latin typeface="Scramble" panose="020B0603050302020204" pitchFamily="34" charset="0"/>
              </a:rPr>
              <a:t>B</a:t>
            </a:r>
            <a:r>
              <a:rPr lang="en-US" sz="6000" dirty="0">
                <a:latin typeface="Scramble" panose="020B0603050302020204" pitchFamily="34" charset="0"/>
              </a:rPr>
              <a:t> E I K L </a:t>
            </a:r>
            <a:r>
              <a:rPr lang="en-US" sz="6000" dirty="0" err="1">
                <a:latin typeface="Scramble" panose="020B0603050302020204" pitchFamily="34" charset="0"/>
              </a:rPr>
              <a:t>L</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F743ECFF-CCDD-3E5E-28C5-F0209C3C9C3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B197D0B-07A5-A1C9-AB05-39E9A6CB25D7}"/>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9A5E992-5864-CB57-8902-681D67B830B6}"/>
              </a:ext>
            </a:extLst>
          </p:cNvPr>
          <p:cNvSpPr>
            <a:spLocks noGrp="1"/>
          </p:cNvSpPr>
          <p:nvPr>
            <p:ph type="sldNum" sz="quarter" idx="12"/>
          </p:nvPr>
        </p:nvSpPr>
        <p:spPr/>
        <p:txBody>
          <a:bodyPr/>
          <a:lstStyle/>
          <a:p>
            <a:fld id="{D18C28E9-28B9-4E21-BC9B-2A738E2F5F22}" type="slidenum">
              <a:rPr lang="en-US" smtClean="0"/>
              <a:t>36</a:t>
            </a:fld>
            <a:endParaRPr lang="en-US"/>
          </a:p>
        </p:txBody>
      </p:sp>
    </p:spTree>
    <p:extLst>
      <p:ext uri="{BB962C8B-B14F-4D97-AF65-F5344CB8AC3E}">
        <p14:creationId xmlns:p14="http://schemas.microsoft.com/office/powerpoint/2010/main" val="26761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C6F1-481F-0040-3AA4-4FAC1F00B8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3C6F1A-6396-549A-E3F6-9311456320C2}"/>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BULBLIKE</a:t>
            </a:r>
          </a:p>
        </p:txBody>
      </p:sp>
      <p:sp>
        <p:nvSpPr>
          <p:cNvPr id="3" name="TextBox 2">
            <a:extLst>
              <a:ext uri="{FF2B5EF4-FFF2-40B4-BE49-F238E27FC236}">
                <a16:creationId xmlns:a16="http://schemas.microsoft.com/office/drawing/2014/main" id="{649AD12D-BBCF-4F05-38C1-EC0D42615394}"/>
              </a:ext>
            </a:extLst>
          </p:cNvPr>
          <p:cNvSpPr txBox="1"/>
          <p:nvPr/>
        </p:nvSpPr>
        <p:spPr>
          <a:xfrm>
            <a:off x="3397307" y="1699353"/>
            <a:ext cx="9372072" cy="523220"/>
          </a:xfrm>
          <a:prstGeom prst="rect">
            <a:avLst/>
          </a:prstGeom>
          <a:noFill/>
        </p:spPr>
        <p:txBody>
          <a:bodyPr wrap="square" rtlCol="0">
            <a:spAutoFit/>
          </a:bodyPr>
          <a:lstStyle/>
          <a:p>
            <a:r>
              <a:rPr lang="en-US" sz="2800" b="1" dirty="0"/>
              <a:t>BULBLIKE</a:t>
            </a:r>
            <a:r>
              <a:rPr lang="en-US" sz="2800" dirty="0"/>
              <a:t>: adj. RESEMBLING A BULB</a:t>
            </a:r>
          </a:p>
        </p:txBody>
      </p:sp>
      <p:sp>
        <p:nvSpPr>
          <p:cNvPr id="7" name="Slide Number Placeholder 6">
            <a:extLst>
              <a:ext uri="{FF2B5EF4-FFF2-40B4-BE49-F238E27FC236}">
                <a16:creationId xmlns:a16="http://schemas.microsoft.com/office/drawing/2014/main" id="{51170C0A-0266-9B82-1D7D-B347EB7AC6A3}"/>
              </a:ext>
            </a:extLst>
          </p:cNvPr>
          <p:cNvSpPr>
            <a:spLocks noGrp="1"/>
          </p:cNvSpPr>
          <p:nvPr>
            <p:ph type="sldNum" sz="quarter" idx="12"/>
          </p:nvPr>
        </p:nvSpPr>
        <p:spPr/>
        <p:txBody>
          <a:bodyPr/>
          <a:lstStyle/>
          <a:p>
            <a:fld id="{D18C28E9-28B9-4E21-BC9B-2A738E2F5F22}" type="slidenum">
              <a:rPr lang="en-US" smtClean="0"/>
              <a:t>37</a:t>
            </a:fld>
            <a:endParaRPr lang="en-US"/>
          </a:p>
        </p:txBody>
      </p:sp>
      <p:pic>
        <p:nvPicPr>
          <p:cNvPr id="5" name="Picture 4">
            <a:extLst>
              <a:ext uri="{FF2B5EF4-FFF2-40B4-BE49-F238E27FC236}">
                <a16:creationId xmlns:a16="http://schemas.microsoft.com/office/drawing/2014/main" id="{475EA89A-360F-1CF2-4DD8-EEFEEC6922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9336" y="2464524"/>
            <a:ext cx="3587456" cy="4184469"/>
          </a:xfrm>
          <a:prstGeom prst="rect">
            <a:avLst/>
          </a:prstGeom>
        </p:spPr>
      </p:pic>
    </p:spTree>
    <p:extLst>
      <p:ext uri="{BB962C8B-B14F-4D97-AF65-F5344CB8AC3E}">
        <p14:creationId xmlns:p14="http://schemas.microsoft.com/office/powerpoint/2010/main" val="694159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029A-2DFB-4B1C-F4D9-7CA49DBB2D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9FA78E-D779-7D59-C3B7-CEF342A17D02}"/>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C I N R S T</a:t>
            </a:r>
          </a:p>
        </p:txBody>
      </p:sp>
      <p:sp>
        <p:nvSpPr>
          <p:cNvPr id="3" name="TextBox 2">
            <a:extLst>
              <a:ext uri="{FF2B5EF4-FFF2-40B4-BE49-F238E27FC236}">
                <a16:creationId xmlns:a16="http://schemas.microsoft.com/office/drawing/2014/main" id="{237C0B8B-47F1-E7FC-B95B-A6FA3EDD264C}"/>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BCC22B85-78C1-F3F2-F021-93FA4063042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A9DAFC0-C28A-B389-4131-15C582E54CA9}"/>
              </a:ext>
            </a:extLst>
          </p:cNvPr>
          <p:cNvSpPr>
            <a:spLocks noGrp="1"/>
          </p:cNvSpPr>
          <p:nvPr>
            <p:ph type="sldNum" sz="quarter" idx="12"/>
          </p:nvPr>
        </p:nvSpPr>
        <p:spPr/>
        <p:txBody>
          <a:bodyPr/>
          <a:lstStyle/>
          <a:p>
            <a:fld id="{D18C28E9-28B9-4E21-BC9B-2A738E2F5F22}" type="slidenum">
              <a:rPr lang="en-US" smtClean="0"/>
              <a:t>38</a:t>
            </a:fld>
            <a:endParaRPr lang="en-US"/>
          </a:p>
        </p:txBody>
      </p:sp>
    </p:spTree>
    <p:extLst>
      <p:ext uri="{BB962C8B-B14F-4D97-AF65-F5344CB8AC3E}">
        <p14:creationId xmlns:p14="http://schemas.microsoft.com/office/powerpoint/2010/main" val="11404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6C1E-F97D-B85F-0713-508EFFF794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73D85D-4C2D-CC29-922A-14816B4E695C}"/>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CARNITAS</a:t>
            </a:r>
          </a:p>
        </p:txBody>
      </p:sp>
      <p:sp>
        <p:nvSpPr>
          <p:cNvPr id="3" name="TextBox 2">
            <a:extLst>
              <a:ext uri="{FF2B5EF4-FFF2-40B4-BE49-F238E27FC236}">
                <a16:creationId xmlns:a16="http://schemas.microsoft.com/office/drawing/2014/main" id="{C919E054-E21C-F71E-98CD-39AA5A7D0492}"/>
              </a:ext>
            </a:extLst>
          </p:cNvPr>
          <p:cNvSpPr txBox="1"/>
          <p:nvPr/>
        </p:nvSpPr>
        <p:spPr>
          <a:xfrm>
            <a:off x="3175091" y="1811150"/>
            <a:ext cx="6466548" cy="954107"/>
          </a:xfrm>
          <a:prstGeom prst="rect">
            <a:avLst/>
          </a:prstGeom>
          <a:noFill/>
        </p:spPr>
        <p:txBody>
          <a:bodyPr wrap="square" rtlCol="0">
            <a:spAutoFit/>
          </a:bodyPr>
          <a:lstStyle/>
          <a:p>
            <a:r>
              <a:rPr lang="en-US" sz="2800" b="1" dirty="0"/>
              <a:t>CARNITAS</a:t>
            </a:r>
            <a:r>
              <a:rPr lang="en-US" sz="2800" dirty="0"/>
              <a:t>: n. PIECES OF MEAT IN A TACO (no singular, only ANTICAR)</a:t>
            </a:r>
          </a:p>
        </p:txBody>
      </p:sp>
      <p:sp>
        <p:nvSpPr>
          <p:cNvPr id="7" name="Slide Number Placeholder 6">
            <a:extLst>
              <a:ext uri="{FF2B5EF4-FFF2-40B4-BE49-F238E27FC236}">
                <a16:creationId xmlns:a16="http://schemas.microsoft.com/office/drawing/2014/main" id="{E5829BF7-F4A3-2BDF-D713-E087B52D341C}"/>
              </a:ext>
            </a:extLst>
          </p:cNvPr>
          <p:cNvSpPr>
            <a:spLocks noGrp="1"/>
          </p:cNvSpPr>
          <p:nvPr>
            <p:ph type="sldNum" sz="quarter" idx="12"/>
          </p:nvPr>
        </p:nvSpPr>
        <p:spPr/>
        <p:txBody>
          <a:bodyPr/>
          <a:lstStyle/>
          <a:p>
            <a:fld id="{D18C28E9-28B9-4E21-BC9B-2A738E2F5F22}" type="slidenum">
              <a:rPr lang="en-US" smtClean="0"/>
              <a:t>39</a:t>
            </a:fld>
            <a:endParaRPr lang="en-US"/>
          </a:p>
        </p:txBody>
      </p:sp>
      <p:sp>
        <p:nvSpPr>
          <p:cNvPr id="4" name="TextBox 3">
            <a:extLst>
              <a:ext uri="{FF2B5EF4-FFF2-40B4-BE49-F238E27FC236}">
                <a16:creationId xmlns:a16="http://schemas.microsoft.com/office/drawing/2014/main" id="{A4707F96-4EE5-9E95-24D9-BAE1F5396A7A}"/>
              </a:ext>
            </a:extLst>
          </p:cNvPr>
          <p:cNvSpPr txBox="1"/>
          <p:nvPr/>
        </p:nvSpPr>
        <p:spPr>
          <a:xfrm>
            <a:off x="9231085" y="1280161"/>
            <a:ext cx="1820091" cy="338554"/>
          </a:xfrm>
          <a:prstGeom prst="rect">
            <a:avLst/>
          </a:prstGeom>
          <a:noFill/>
        </p:spPr>
        <p:txBody>
          <a:bodyPr wrap="square" rtlCol="0">
            <a:spAutoFit/>
          </a:bodyPr>
          <a:lstStyle/>
          <a:p>
            <a:r>
              <a:rPr lang="en-US" sz="1600" b="1" dirty="0"/>
              <a:t>STICKY</a:t>
            </a:r>
          </a:p>
        </p:txBody>
      </p:sp>
      <p:pic>
        <p:nvPicPr>
          <p:cNvPr id="6" name="Picture 5">
            <a:extLst>
              <a:ext uri="{FF2B5EF4-FFF2-40B4-BE49-F238E27FC236}">
                <a16:creationId xmlns:a16="http://schemas.microsoft.com/office/drawing/2014/main" id="{2C66093E-7CB4-06D1-496D-2BB36F266E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5091" y="3018336"/>
            <a:ext cx="5106760" cy="3407048"/>
          </a:xfrm>
          <a:prstGeom prst="rect">
            <a:avLst/>
          </a:prstGeom>
        </p:spPr>
      </p:pic>
    </p:spTree>
    <p:extLst>
      <p:ext uri="{BB962C8B-B14F-4D97-AF65-F5344CB8AC3E}">
        <p14:creationId xmlns:p14="http://schemas.microsoft.com/office/powerpoint/2010/main" val="242057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0676-B39F-D7FE-01CF-5DF8EEAB4C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5C4853-9175-97D6-2F76-CFD6226D4CB4}"/>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G O </a:t>
            </a:r>
            <a:r>
              <a:rPr lang="en-US" sz="6000" dirty="0" err="1">
                <a:latin typeface="Scramble" panose="020B0603050302020204" pitchFamily="34" charset="0"/>
              </a:rPr>
              <a:t>O</a:t>
            </a:r>
            <a:r>
              <a:rPr lang="en-US" sz="6000" dirty="0">
                <a:latin typeface="Scramble" panose="020B0603050302020204" pitchFamily="34" charset="0"/>
              </a:rPr>
              <a:t> R W</a:t>
            </a:r>
          </a:p>
        </p:txBody>
      </p:sp>
      <p:sp>
        <p:nvSpPr>
          <p:cNvPr id="3" name="TextBox 2">
            <a:extLst>
              <a:ext uri="{FF2B5EF4-FFF2-40B4-BE49-F238E27FC236}">
                <a16:creationId xmlns:a16="http://schemas.microsoft.com/office/drawing/2014/main" id="{2A8BBD57-A522-EEDF-E331-B62A04EF746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3A084E7-2A62-674C-2480-CC48DB73A04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07EA068-1838-6AD5-4A11-91EDF0E0068C}"/>
              </a:ext>
            </a:extLst>
          </p:cNvPr>
          <p:cNvSpPr>
            <a:spLocks noGrp="1"/>
          </p:cNvSpPr>
          <p:nvPr>
            <p:ph type="sldNum" sz="quarter" idx="12"/>
          </p:nvPr>
        </p:nvSpPr>
        <p:spPr/>
        <p:txBody>
          <a:bodyPr/>
          <a:lstStyle/>
          <a:p>
            <a:fld id="{D18C28E9-28B9-4E21-BC9B-2A738E2F5F22}" type="slidenum">
              <a:rPr lang="en-US" smtClean="0"/>
              <a:t>4</a:t>
            </a:fld>
            <a:endParaRPr lang="en-US"/>
          </a:p>
        </p:txBody>
      </p:sp>
    </p:spTree>
    <p:extLst>
      <p:ext uri="{BB962C8B-B14F-4D97-AF65-F5344CB8AC3E}">
        <p14:creationId xmlns:p14="http://schemas.microsoft.com/office/powerpoint/2010/main" val="29536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766F-0E35-7FFD-9A2C-AA6D3ED053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10E204-B47E-6CBF-00A3-12AF6E4C635B}"/>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H I N R </a:t>
            </a:r>
            <a:r>
              <a:rPr lang="en-US" sz="6000" dirty="0" err="1">
                <a:latin typeface="Scramble" panose="020B0603050302020204" pitchFamily="34" charset="0"/>
              </a:rPr>
              <a:t>R</a:t>
            </a:r>
            <a:r>
              <a:rPr lang="en-US" sz="6000" dirty="0">
                <a:latin typeface="Scramble" panose="020B0603050302020204" pitchFamily="34" charset="0"/>
              </a:rPr>
              <a:t> S </a:t>
            </a:r>
          </a:p>
        </p:txBody>
      </p:sp>
      <p:sp>
        <p:nvSpPr>
          <p:cNvPr id="3" name="TextBox 2">
            <a:extLst>
              <a:ext uri="{FF2B5EF4-FFF2-40B4-BE49-F238E27FC236}">
                <a16:creationId xmlns:a16="http://schemas.microsoft.com/office/drawing/2014/main" id="{EAD13E84-B405-F3F4-C65D-2E2A8A9B4102}"/>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C196A85D-D495-1E56-683E-0FE93E5401A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B76EFB5-8BA4-692A-E155-B341ADAF3A36}"/>
              </a:ext>
            </a:extLst>
          </p:cNvPr>
          <p:cNvSpPr>
            <a:spLocks noGrp="1"/>
          </p:cNvSpPr>
          <p:nvPr>
            <p:ph type="sldNum" sz="quarter" idx="12"/>
          </p:nvPr>
        </p:nvSpPr>
        <p:spPr/>
        <p:txBody>
          <a:bodyPr/>
          <a:lstStyle/>
          <a:p>
            <a:fld id="{D18C28E9-28B9-4E21-BC9B-2A738E2F5F22}" type="slidenum">
              <a:rPr lang="en-US" smtClean="0"/>
              <a:t>40</a:t>
            </a:fld>
            <a:endParaRPr lang="en-US"/>
          </a:p>
        </p:txBody>
      </p:sp>
    </p:spTree>
    <p:extLst>
      <p:ext uri="{BB962C8B-B14F-4D97-AF65-F5344CB8AC3E}">
        <p14:creationId xmlns:p14="http://schemas.microsoft.com/office/powerpoint/2010/main" val="28819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3D2B1-E14C-CD5F-5DCE-717A9586F4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9C5F61-1F1B-E4FF-B4BC-CDEB19009F2A}"/>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CHIRRENS</a:t>
            </a:r>
          </a:p>
        </p:txBody>
      </p:sp>
      <p:sp>
        <p:nvSpPr>
          <p:cNvPr id="3" name="TextBox 2">
            <a:extLst>
              <a:ext uri="{FF2B5EF4-FFF2-40B4-BE49-F238E27FC236}">
                <a16:creationId xmlns:a16="http://schemas.microsoft.com/office/drawing/2014/main" id="{E7A3B198-6523-8F93-EC9D-1227CEEDF660}"/>
              </a:ext>
            </a:extLst>
          </p:cNvPr>
          <p:cNvSpPr txBox="1"/>
          <p:nvPr/>
        </p:nvSpPr>
        <p:spPr>
          <a:xfrm>
            <a:off x="1613930" y="1778126"/>
            <a:ext cx="8964140" cy="954107"/>
          </a:xfrm>
          <a:prstGeom prst="rect">
            <a:avLst/>
          </a:prstGeom>
          <a:noFill/>
        </p:spPr>
        <p:txBody>
          <a:bodyPr wrap="square" rtlCol="0">
            <a:spAutoFit/>
          </a:bodyPr>
          <a:lstStyle/>
          <a:p>
            <a:r>
              <a:rPr lang="en-US" sz="2800" b="1" dirty="0"/>
              <a:t>CHIRRENS</a:t>
            </a:r>
            <a:r>
              <a:rPr lang="en-US" sz="2800" dirty="0"/>
              <a:t>: NWL23 pl. of n. </a:t>
            </a:r>
            <a:r>
              <a:rPr lang="en-US" sz="2800" u="sng" dirty="0"/>
              <a:t>CHIRREN</a:t>
            </a:r>
            <a:r>
              <a:rPr lang="en-US" sz="2800" dirty="0"/>
              <a:t>, MEANING CHILDREN 	          (although CHILDREN takes no S)</a:t>
            </a:r>
          </a:p>
        </p:txBody>
      </p:sp>
      <p:sp>
        <p:nvSpPr>
          <p:cNvPr id="7" name="Slide Number Placeholder 6">
            <a:extLst>
              <a:ext uri="{FF2B5EF4-FFF2-40B4-BE49-F238E27FC236}">
                <a16:creationId xmlns:a16="http://schemas.microsoft.com/office/drawing/2014/main" id="{5A383855-1453-7EA9-4B45-2FFB419505FF}"/>
              </a:ext>
            </a:extLst>
          </p:cNvPr>
          <p:cNvSpPr>
            <a:spLocks noGrp="1"/>
          </p:cNvSpPr>
          <p:nvPr>
            <p:ph type="sldNum" sz="quarter" idx="12"/>
          </p:nvPr>
        </p:nvSpPr>
        <p:spPr/>
        <p:txBody>
          <a:bodyPr/>
          <a:lstStyle/>
          <a:p>
            <a:fld id="{D18C28E9-28B9-4E21-BC9B-2A738E2F5F22}" type="slidenum">
              <a:rPr lang="en-US" smtClean="0"/>
              <a:t>41</a:t>
            </a:fld>
            <a:endParaRPr lang="en-US"/>
          </a:p>
        </p:txBody>
      </p:sp>
      <p:pic>
        <p:nvPicPr>
          <p:cNvPr id="4" name="Picture 3">
            <a:extLst>
              <a:ext uri="{FF2B5EF4-FFF2-40B4-BE49-F238E27FC236}">
                <a16:creationId xmlns:a16="http://schemas.microsoft.com/office/drawing/2014/main" id="{E58C092F-76C0-0239-A8AB-DFACADE8E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1401" y="2875072"/>
            <a:ext cx="4222758" cy="3604190"/>
          </a:xfrm>
          <a:prstGeom prst="rect">
            <a:avLst/>
          </a:prstGeom>
        </p:spPr>
      </p:pic>
      <p:sp>
        <p:nvSpPr>
          <p:cNvPr id="5" name="TextBox 4">
            <a:extLst>
              <a:ext uri="{FF2B5EF4-FFF2-40B4-BE49-F238E27FC236}">
                <a16:creationId xmlns:a16="http://schemas.microsoft.com/office/drawing/2014/main" id="{ADECD8C5-B09D-ACA1-99A2-8DFF3629F885}"/>
              </a:ext>
            </a:extLst>
          </p:cNvPr>
          <p:cNvSpPr txBox="1"/>
          <p:nvPr/>
        </p:nvSpPr>
        <p:spPr>
          <a:xfrm>
            <a:off x="9982200" y="494837"/>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30761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B468-BBF7-E9B2-2797-6A87C972B3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A28B82-205F-F59C-DD21-ACFE9EAA5DB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D H I R </a:t>
            </a:r>
            <a:r>
              <a:rPr lang="en-US" sz="6000" dirty="0" err="1">
                <a:latin typeface="Scramble" panose="020B0603050302020204" pitchFamily="34" charset="0"/>
              </a:rPr>
              <a:t>R</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3CDF8948-E16E-BAE9-57C1-F0B99491A63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07D5827-316A-D010-38A2-DC0822BB095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FB1E9D7-D116-A1A7-E2B8-9C6D3FD1B57C}"/>
              </a:ext>
            </a:extLst>
          </p:cNvPr>
          <p:cNvSpPr>
            <a:spLocks noGrp="1"/>
          </p:cNvSpPr>
          <p:nvPr>
            <p:ph type="sldNum" sz="quarter" idx="12"/>
          </p:nvPr>
        </p:nvSpPr>
        <p:spPr/>
        <p:txBody>
          <a:bodyPr/>
          <a:lstStyle/>
          <a:p>
            <a:fld id="{D18C28E9-28B9-4E21-BC9B-2A738E2F5F22}" type="slidenum">
              <a:rPr lang="en-US" smtClean="0"/>
              <a:t>42</a:t>
            </a:fld>
            <a:endParaRPr lang="en-US"/>
          </a:p>
        </p:txBody>
      </p:sp>
    </p:spTree>
    <p:extLst>
      <p:ext uri="{BB962C8B-B14F-4D97-AF65-F5344CB8AC3E}">
        <p14:creationId xmlns:p14="http://schemas.microsoft.com/office/powerpoint/2010/main" val="20631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410E-CE1C-985B-313B-01047277A9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71F9E6-FFDD-042C-887F-5A85643FA30D}"/>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churidar</a:t>
            </a:r>
          </a:p>
        </p:txBody>
      </p:sp>
      <p:sp>
        <p:nvSpPr>
          <p:cNvPr id="3" name="TextBox 2">
            <a:extLst>
              <a:ext uri="{FF2B5EF4-FFF2-40B4-BE49-F238E27FC236}">
                <a16:creationId xmlns:a16="http://schemas.microsoft.com/office/drawing/2014/main" id="{2A60D57B-5390-5BC1-F47A-3F7A1CE3B1E6}"/>
              </a:ext>
            </a:extLst>
          </p:cNvPr>
          <p:cNvSpPr txBox="1"/>
          <p:nvPr/>
        </p:nvSpPr>
        <p:spPr>
          <a:xfrm>
            <a:off x="2355108" y="1701523"/>
            <a:ext cx="9372072" cy="523220"/>
          </a:xfrm>
          <a:prstGeom prst="rect">
            <a:avLst/>
          </a:prstGeom>
          <a:noFill/>
        </p:spPr>
        <p:txBody>
          <a:bodyPr wrap="square" rtlCol="0">
            <a:spAutoFit/>
          </a:bodyPr>
          <a:lstStyle/>
          <a:p>
            <a:r>
              <a:rPr lang="en-US" sz="2800" b="1" dirty="0"/>
              <a:t>CHURIDAR</a:t>
            </a:r>
            <a:r>
              <a:rPr lang="en-US" sz="2800" dirty="0"/>
              <a:t>: n. A STYLE OF SOUTH ASIAN TROUSERS		</a:t>
            </a:r>
          </a:p>
        </p:txBody>
      </p:sp>
      <p:sp>
        <p:nvSpPr>
          <p:cNvPr id="7" name="Slide Number Placeholder 6">
            <a:extLst>
              <a:ext uri="{FF2B5EF4-FFF2-40B4-BE49-F238E27FC236}">
                <a16:creationId xmlns:a16="http://schemas.microsoft.com/office/drawing/2014/main" id="{1D49625B-AF31-D433-1634-B9C440287040}"/>
              </a:ext>
            </a:extLst>
          </p:cNvPr>
          <p:cNvSpPr>
            <a:spLocks noGrp="1"/>
          </p:cNvSpPr>
          <p:nvPr>
            <p:ph type="sldNum" sz="quarter" idx="12"/>
          </p:nvPr>
        </p:nvSpPr>
        <p:spPr/>
        <p:txBody>
          <a:bodyPr/>
          <a:lstStyle/>
          <a:p>
            <a:fld id="{D18C28E9-28B9-4E21-BC9B-2A738E2F5F22}" type="slidenum">
              <a:rPr lang="en-US" smtClean="0"/>
              <a:t>43</a:t>
            </a:fld>
            <a:endParaRPr lang="en-US"/>
          </a:p>
        </p:txBody>
      </p:sp>
      <p:sp>
        <p:nvSpPr>
          <p:cNvPr id="4" name="TextBox 3">
            <a:extLst>
              <a:ext uri="{FF2B5EF4-FFF2-40B4-BE49-F238E27FC236}">
                <a16:creationId xmlns:a16="http://schemas.microsoft.com/office/drawing/2014/main" id="{71C8F38B-A63A-1B5C-9D9C-B6D94B0E78F6}"/>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92B02FA3-5713-902E-7602-EC1B41D5A7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85510" y="2317115"/>
            <a:ext cx="1924826" cy="4175760"/>
          </a:xfrm>
          <a:prstGeom prst="rect">
            <a:avLst/>
          </a:prstGeom>
        </p:spPr>
      </p:pic>
      <p:pic>
        <p:nvPicPr>
          <p:cNvPr id="6" name="Picture 5">
            <a:extLst>
              <a:ext uri="{FF2B5EF4-FFF2-40B4-BE49-F238E27FC236}">
                <a16:creationId xmlns:a16="http://schemas.microsoft.com/office/drawing/2014/main" id="{D17A5F39-8F05-2723-BA75-ABCBE967C9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4172" y="2317114"/>
            <a:ext cx="2783840" cy="4175759"/>
          </a:xfrm>
          <a:prstGeom prst="rect">
            <a:avLst/>
          </a:prstGeom>
        </p:spPr>
      </p:pic>
      <p:pic>
        <p:nvPicPr>
          <p:cNvPr id="8" name="Picture 7">
            <a:extLst>
              <a:ext uri="{FF2B5EF4-FFF2-40B4-BE49-F238E27FC236}">
                <a16:creationId xmlns:a16="http://schemas.microsoft.com/office/drawing/2014/main" id="{8E6FB64F-076F-1F4E-81A2-FF76EBD3A1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0250" y="2342149"/>
            <a:ext cx="2320699" cy="4125687"/>
          </a:xfrm>
          <a:prstGeom prst="rect">
            <a:avLst/>
          </a:prstGeom>
        </p:spPr>
      </p:pic>
    </p:spTree>
    <p:extLst>
      <p:ext uri="{BB962C8B-B14F-4D97-AF65-F5344CB8AC3E}">
        <p14:creationId xmlns:p14="http://schemas.microsoft.com/office/powerpoint/2010/main" val="151003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2B468-BBF7-E9B2-2797-6A87C972B3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A28B82-205F-F59C-DD21-ACFE9EAA5DB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a:t>
            </a:r>
            <a:r>
              <a:rPr lang="en-US" sz="6000" dirty="0" err="1">
                <a:latin typeface="Scramble" panose="020B0603050302020204" pitchFamily="34" charset="0"/>
              </a:rPr>
              <a:t>E</a:t>
            </a:r>
            <a:r>
              <a:rPr lang="en-US" sz="6000" dirty="0">
                <a:latin typeface="Scramble" panose="020B0603050302020204" pitchFamily="34" charset="0"/>
              </a:rPr>
              <a:t> I </a:t>
            </a:r>
            <a:r>
              <a:rPr lang="en-US" sz="6000" dirty="0" err="1">
                <a:latin typeface="Scramble" panose="020B0603050302020204" pitchFamily="34" charset="0"/>
              </a:rPr>
              <a:t>I</a:t>
            </a:r>
            <a:r>
              <a:rPr lang="en-US" sz="6000" dirty="0">
                <a:latin typeface="Scramble" panose="020B0603050302020204" pitchFamily="34" charset="0"/>
              </a:rPr>
              <a:t> R </a:t>
            </a:r>
            <a:r>
              <a:rPr lang="en-US" sz="6000" dirty="0" err="1">
                <a:latin typeface="Scramble" panose="020B0603050302020204" pitchFamily="34" charset="0"/>
              </a:rPr>
              <a:t>R</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3CDF8948-E16E-BAE9-57C1-F0B99491A63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07D5827-316A-D010-38A2-DC0822BB095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FB1E9D7-D116-A1A7-E2B8-9C6D3FD1B57C}"/>
              </a:ext>
            </a:extLst>
          </p:cNvPr>
          <p:cNvSpPr>
            <a:spLocks noGrp="1"/>
          </p:cNvSpPr>
          <p:nvPr>
            <p:ph type="sldNum" sz="quarter" idx="12"/>
          </p:nvPr>
        </p:nvSpPr>
        <p:spPr/>
        <p:txBody>
          <a:bodyPr/>
          <a:lstStyle/>
          <a:p>
            <a:fld id="{D18C28E9-28B9-4E21-BC9B-2A738E2F5F22}" type="slidenum">
              <a:rPr lang="en-US" smtClean="0"/>
              <a:t>44</a:t>
            </a:fld>
            <a:endParaRPr lang="en-US"/>
          </a:p>
        </p:txBody>
      </p:sp>
    </p:spTree>
    <p:extLst>
      <p:ext uri="{BB962C8B-B14F-4D97-AF65-F5344CB8AC3E}">
        <p14:creationId xmlns:p14="http://schemas.microsoft.com/office/powerpoint/2010/main" val="375973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410E-CE1C-985B-313B-01047277A9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71F9E6-FFDD-042C-887F-5A85643FA30D}"/>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CIDERIER</a:t>
            </a:r>
          </a:p>
        </p:txBody>
      </p:sp>
      <p:sp>
        <p:nvSpPr>
          <p:cNvPr id="3" name="TextBox 2">
            <a:extLst>
              <a:ext uri="{FF2B5EF4-FFF2-40B4-BE49-F238E27FC236}">
                <a16:creationId xmlns:a16="http://schemas.microsoft.com/office/drawing/2014/main" id="{2A60D57B-5390-5BC1-F47A-3F7A1CE3B1E6}"/>
              </a:ext>
            </a:extLst>
          </p:cNvPr>
          <p:cNvSpPr txBox="1"/>
          <p:nvPr/>
        </p:nvSpPr>
        <p:spPr>
          <a:xfrm>
            <a:off x="2939571" y="1718754"/>
            <a:ext cx="6638063" cy="954107"/>
          </a:xfrm>
          <a:prstGeom prst="rect">
            <a:avLst/>
          </a:prstGeom>
          <a:noFill/>
        </p:spPr>
        <p:txBody>
          <a:bodyPr wrap="square" rtlCol="0">
            <a:spAutoFit/>
          </a:bodyPr>
          <a:lstStyle/>
          <a:p>
            <a:r>
              <a:rPr lang="en-US" sz="2800" b="1" dirty="0"/>
              <a:t>CIDERIER</a:t>
            </a:r>
            <a:r>
              <a:rPr lang="en-US" sz="2800" dirty="0"/>
              <a:t>: NWL23 comparative of CIDERY (also NWL23 superlative CIDERIEST)		</a:t>
            </a:r>
          </a:p>
        </p:txBody>
      </p:sp>
      <p:sp>
        <p:nvSpPr>
          <p:cNvPr id="7" name="Slide Number Placeholder 6">
            <a:extLst>
              <a:ext uri="{FF2B5EF4-FFF2-40B4-BE49-F238E27FC236}">
                <a16:creationId xmlns:a16="http://schemas.microsoft.com/office/drawing/2014/main" id="{1D49625B-AF31-D433-1634-B9C440287040}"/>
              </a:ext>
            </a:extLst>
          </p:cNvPr>
          <p:cNvSpPr>
            <a:spLocks noGrp="1"/>
          </p:cNvSpPr>
          <p:nvPr>
            <p:ph type="sldNum" sz="quarter" idx="12"/>
          </p:nvPr>
        </p:nvSpPr>
        <p:spPr/>
        <p:txBody>
          <a:bodyPr/>
          <a:lstStyle/>
          <a:p>
            <a:fld id="{D18C28E9-28B9-4E21-BC9B-2A738E2F5F22}" type="slidenum">
              <a:rPr lang="en-US" smtClean="0"/>
              <a:t>45</a:t>
            </a:fld>
            <a:endParaRPr lang="en-US"/>
          </a:p>
        </p:txBody>
      </p:sp>
      <p:pic>
        <p:nvPicPr>
          <p:cNvPr id="9" name="Picture 8">
            <a:extLst>
              <a:ext uri="{FF2B5EF4-FFF2-40B4-BE49-F238E27FC236}">
                <a16:creationId xmlns:a16="http://schemas.microsoft.com/office/drawing/2014/main" id="{49532BF2-D0F4-ADB0-918C-3C4638F257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7008" y="3540403"/>
            <a:ext cx="2998509" cy="2998509"/>
          </a:xfrm>
          <a:prstGeom prst="rect">
            <a:avLst/>
          </a:prstGeom>
        </p:spPr>
      </p:pic>
      <p:sp>
        <p:nvSpPr>
          <p:cNvPr id="10" name="TextBox 9">
            <a:extLst>
              <a:ext uri="{FF2B5EF4-FFF2-40B4-BE49-F238E27FC236}">
                <a16:creationId xmlns:a16="http://schemas.microsoft.com/office/drawing/2014/main" id="{B2C43EF2-360F-8093-D408-BE80ECA33E1E}"/>
              </a:ext>
            </a:extLst>
          </p:cNvPr>
          <p:cNvSpPr txBox="1"/>
          <p:nvPr/>
        </p:nvSpPr>
        <p:spPr>
          <a:xfrm>
            <a:off x="3960829" y="3029273"/>
            <a:ext cx="4270342" cy="400110"/>
          </a:xfrm>
          <a:prstGeom prst="rect">
            <a:avLst/>
          </a:prstGeom>
          <a:noFill/>
        </p:spPr>
        <p:txBody>
          <a:bodyPr wrap="square" rtlCol="0">
            <a:spAutoFit/>
          </a:bodyPr>
          <a:lstStyle/>
          <a:p>
            <a:r>
              <a:rPr lang="en-US" sz="2000" dirty="0">
                <a:latin typeface="Georgia" panose="02040502050405020303" pitchFamily="18" charset="0"/>
              </a:rPr>
              <a:t>WHICH TASTES CIDERIER?</a:t>
            </a:r>
          </a:p>
        </p:txBody>
      </p:sp>
    </p:spTree>
    <p:extLst>
      <p:ext uri="{BB962C8B-B14F-4D97-AF65-F5344CB8AC3E}">
        <p14:creationId xmlns:p14="http://schemas.microsoft.com/office/powerpoint/2010/main" val="1133572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70FA7-30F1-00E1-2EFD-07214874EB7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C8A924-6451-D824-7567-A8048765D41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B C </a:t>
            </a:r>
            <a:r>
              <a:rPr lang="en-US" sz="6000" dirty="0" err="1">
                <a:latin typeface="Scramble" panose="020B0603050302020204" pitchFamily="34" charset="0"/>
              </a:rPr>
              <a:t>C</a:t>
            </a:r>
            <a:r>
              <a:rPr lang="en-US" sz="6000" dirty="0">
                <a:latin typeface="Scramble" panose="020B0603050302020204" pitchFamily="34" charset="0"/>
              </a:rPr>
              <a:t> K L P</a:t>
            </a:r>
          </a:p>
        </p:txBody>
      </p:sp>
      <p:sp>
        <p:nvSpPr>
          <p:cNvPr id="3" name="TextBox 2">
            <a:extLst>
              <a:ext uri="{FF2B5EF4-FFF2-40B4-BE49-F238E27FC236}">
                <a16:creationId xmlns:a16="http://schemas.microsoft.com/office/drawing/2014/main" id="{31ECD7BB-2901-7E13-07AC-F4BDCC1331E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6E054EE6-0FBD-7B36-DECA-FEB189A0EAD4}"/>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1DA4E97D-DECD-71D7-DD5B-1E9C59165DB2}"/>
              </a:ext>
            </a:extLst>
          </p:cNvPr>
          <p:cNvSpPr>
            <a:spLocks noGrp="1"/>
          </p:cNvSpPr>
          <p:nvPr>
            <p:ph type="sldNum" sz="quarter" idx="12"/>
          </p:nvPr>
        </p:nvSpPr>
        <p:spPr/>
        <p:txBody>
          <a:bodyPr/>
          <a:lstStyle/>
          <a:p>
            <a:fld id="{D18C28E9-28B9-4E21-BC9B-2A738E2F5F22}" type="slidenum">
              <a:rPr lang="en-US" smtClean="0"/>
              <a:t>46</a:t>
            </a:fld>
            <a:endParaRPr lang="en-US"/>
          </a:p>
        </p:txBody>
      </p:sp>
    </p:spTree>
    <p:extLst>
      <p:ext uri="{BB962C8B-B14F-4D97-AF65-F5344CB8AC3E}">
        <p14:creationId xmlns:p14="http://schemas.microsoft.com/office/powerpoint/2010/main" val="232267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92708-7AB0-06A9-0F01-1C191C2F20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7FB875-B20C-0739-9BCF-EF4423B3542C}"/>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BLACKCAP</a:t>
            </a:r>
          </a:p>
        </p:txBody>
      </p:sp>
      <p:sp>
        <p:nvSpPr>
          <p:cNvPr id="3" name="TextBox 2">
            <a:extLst>
              <a:ext uri="{FF2B5EF4-FFF2-40B4-BE49-F238E27FC236}">
                <a16:creationId xmlns:a16="http://schemas.microsoft.com/office/drawing/2014/main" id="{451C40C7-9820-F873-1092-7396083ACDF7}"/>
              </a:ext>
            </a:extLst>
          </p:cNvPr>
          <p:cNvSpPr txBox="1"/>
          <p:nvPr/>
        </p:nvSpPr>
        <p:spPr>
          <a:xfrm>
            <a:off x="2697154" y="2011441"/>
            <a:ext cx="7440494" cy="523220"/>
          </a:xfrm>
          <a:prstGeom prst="rect">
            <a:avLst/>
          </a:prstGeom>
          <a:noFill/>
        </p:spPr>
        <p:txBody>
          <a:bodyPr wrap="square" rtlCol="0">
            <a:spAutoFit/>
          </a:bodyPr>
          <a:lstStyle/>
          <a:p>
            <a:r>
              <a:rPr lang="en-US" sz="2800" b="1" dirty="0"/>
              <a:t>BLACKCAP</a:t>
            </a:r>
            <a:r>
              <a:rPr lang="en-US" sz="2800" dirty="0"/>
              <a:t>: n. A PARTICULAR SPECIES OF BIRD</a:t>
            </a:r>
          </a:p>
        </p:txBody>
      </p:sp>
      <p:sp>
        <p:nvSpPr>
          <p:cNvPr id="4" name="TextBox 3">
            <a:extLst>
              <a:ext uri="{FF2B5EF4-FFF2-40B4-BE49-F238E27FC236}">
                <a16:creationId xmlns:a16="http://schemas.microsoft.com/office/drawing/2014/main" id="{1ABA67BD-647C-0BE1-ABAE-5DB948C7819A}"/>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9BB022F5-5324-B7DB-A2AF-DE5F3E6C865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FF939D90-F6F2-BD3B-74C1-1C43593E1A6F}"/>
              </a:ext>
            </a:extLst>
          </p:cNvPr>
          <p:cNvSpPr txBox="1"/>
          <p:nvPr/>
        </p:nvSpPr>
        <p:spPr>
          <a:xfrm>
            <a:off x="2000364" y="3845854"/>
            <a:ext cx="9710927" cy="1200329"/>
          </a:xfrm>
          <a:prstGeom prst="rect">
            <a:avLst/>
          </a:prstGeom>
          <a:noFill/>
        </p:spPr>
        <p:txBody>
          <a:bodyPr wrap="square" rtlCol="0">
            <a:spAutoFit/>
          </a:bodyPr>
          <a:lstStyle/>
          <a:p>
            <a:r>
              <a:rPr lang="en-US" sz="7200" dirty="0">
                <a:latin typeface="Scramble" panose="020B0603050302020204" pitchFamily="34" charset="0"/>
              </a:rPr>
              <a:t>CLAPBACK</a:t>
            </a:r>
          </a:p>
        </p:txBody>
      </p:sp>
      <p:sp>
        <p:nvSpPr>
          <p:cNvPr id="7" name="TextBox 6">
            <a:extLst>
              <a:ext uri="{FF2B5EF4-FFF2-40B4-BE49-F238E27FC236}">
                <a16:creationId xmlns:a16="http://schemas.microsoft.com/office/drawing/2014/main" id="{B574AC8D-399C-800E-C463-B00C34D7464B}"/>
              </a:ext>
            </a:extLst>
          </p:cNvPr>
          <p:cNvSpPr txBox="1"/>
          <p:nvPr/>
        </p:nvSpPr>
        <p:spPr>
          <a:xfrm>
            <a:off x="3031072" y="5046183"/>
            <a:ext cx="7440494" cy="954107"/>
          </a:xfrm>
          <a:prstGeom prst="rect">
            <a:avLst/>
          </a:prstGeom>
          <a:noFill/>
        </p:spPr>
        <p:txBody>
          <a:bodyPr wrap="square" rtlCol="0">
            <a:spAutoFit/>
          </a:bodyPr>
          <a:lstStyle/>
          <a:p>
            <a:r>
              <a:rPr lang="en-US" sz="2800" b="1" dirty="0"/>
              <a:t>CLAPBACK</a:t>
            </a:r>
            <a:r>
              <a:rPr lang="en-US" sz="2800" dirty="0"/>
              <a:t>: n. A VICIOUS COMEBACK, TYPICALLY QUICK, SHARP AND EFFECTIVE. </a:t>
            </a:r>
          </a:p>
        </p:txBody>
      </p:sp>
      <p:sp>
        <p:nvSpPr>
          <p:cNvPr id="8" name="Slide Number Placeholder 7">
            <a:extLst>
              <a:ext uri="{FF2B5EF4-FFF2-40B4-BE49-F238E27FC236}">
                <a16:creationId xmlns:a16="http://schemas.microsoft.com/office/drawing/2014/main" id="{70F63743-380D-F1AD-7505-4E766EA4FA83}"/>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47</a:t>
            </a:fld>
            <a:endParaRPr lang="en-US"/>
          </a:p>
        </p:txBody>
      </p:sp>
      <p:sp>
        <p:nvSpPr>
          <p:cNvPr id="9" name="TextBox 8">
            <a:extLst>
              <a:ext uri="{FF2B5EF4-FFF2-40B4-BE49-F238E27FC236}">
                <a16:creationId xmlns:a16="http://schemas.microsoft.com/office/drawing/2014/main" id="{5336A0E9-FF31-1F2E-9464-82F7B9D19E9B}"/>
              </a:ext>
            </a:extLst>
          </p:cNvPr>
          <p:cNvSpPr txBox="1"/>
          <p:nvPr/>
        </p:nvSpPr>
        <p:spPr>
          <a:xfrm>
            <a:off x="10293532" y="935780"/>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E7B0BDA8-9B0B-BBB2-51F8-AE2A4C221EDF}"/>
              </a:ext>
            </a:extLst>
          </p:cNvPr>
          <p:cNvSpPr txBox="1"/>
          <p:nvPr/>
        </p:nvSpPr>
        <p:spPr>
          <a:xfrm>
            <a:off x="10137648" y="4054662"/>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2" name="Picture 11">
            <a:extLst>
              <a:ext uri="{FF2B5EF4-FFF2-40B4-BE49-F238E27FC236}">
                <a16:creationId xmlns:a16="http://schemas.microsoft.com/office/drawing/2014/main" id="{F776C710-CD6A-C6BA-77BC-7A8C77D872EA}"/>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3250" b="92750" l="8750" r="90250">
                        <a14:foregroundMark x1="42750" y1="3250" x2="41750" y2="22750"/>
                        <a14:foregroundMark x1="41750" y1="22750" x2="41750" y2="22750"/>
                        <a14:foregroundMark x1="57750" y1="84750" x2="58000" y2="92750"/>
                        <a14:foregroundMark x1="8750" y1="49250" x2="11750" y2="49500"/>
                        <a14:foregroundMark x1="90250" y1="57500" x2="90250" y2="57500"/>
                        <a14:foregroundMark x1="24935" y1="65134" x2="24750" y2="65000"/>
                        <a14:foregroundMark x1="22480" y1="63356" x2="23821" y2="64327"/>
                        <a14:foregroundMark x1="17500" y1="59750" x2="18705" y2="60623"/>
                        <a14:backgroundMark x1="20250" y1="59750" x2="20250" y2="59750"/>
                        <a14:backgroundMark x1="23000" y1="61750" x2="23000" y2="57500"/>
                        <a14:backgroundMark x1="20250" y1="61750" x2="20250" y2="62500"/>
                        <a14:backgroundMark x1="19000" y1="60250" x2="23750" y2="61750"/>
                      </a14:backgroundRemoval>
                    </a14:imgEffect>
                  </a14:imgLayer>
                </a14:imgProps>
              </a:ext>
              <a:ext uri="{28A0092B-C50C-407E-A947-70E740481C1C}">
                <a14:useLocalDpi xmlns:a14="http://schemas.microsoft.com/office/drawing/2010/main"/>
              </a:ext>
            </a:extLst>
          </a:blip>
          <a:stretch>
            <a:fillRect/>
          </a:stretch>
        </p:blipFill>
        <p:spPr>
          <a:xfrm>
            <a:off x="-212871" y="3766415"/>
            <a:ext cx="2111829" cy="2111829"/>
          </a:xfrm>
          <a:prstGeom prst="rect">
            <a:avLst/>
          </a:prstGeom>
        </p:spPr>
      </p:pic>
      <p:pic>
        <p:nvPicPr>
          <p:cNvPr id="14" name="Picture 13">
            <a:extLst>
              <a:ext uri="{FF2B5EF4-FFF2-40B4-BE49-F238E27FC236}">
                <a16:creationId xmlns:a16="http://schemas.microsoft.com/office/drawing/2014/main" id="{3D93D9BB-74A5-C411-C9C1-39FF755B1C7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619" b="97619" l="4492" r="95981">
                        <a14:foregroundMark x1="52482" y1="7619" x2="52246" y2="26429"/>
                        <a14:foregroundMark x1="82979" y1="54524" x2="88652" y2="64048"/>
                        <a14:foregroundMark x1="88652" y1="64048" x2="86525" y2="78095"/>
                        <a14:foregroundMark x1="86525" y1="78095" x2="82270" y2="87143"/>
                        <a14:foregroundMark x1="82270" y1="87143" x2="68558" y2="97143"/>
                        <a14:foregroundMark x1="68558" y1="97143" x2="23641" y2="93333"/>
                        <a14:foregroundMark x1="23641" y1="93333" x2="22931" y2="85238"/>
                        <a14:foregroundMark x1="22931" y1="85238" x2="23168" y2="83810"/>
                        <a14:foregroundMark x1="24113" y1="98095" x2="42790" y2="97381"/>
                        <a14:foregroundMark x1="42790" y1="97381" x2="52246" y2="97619"/>
                        <a14:foregroundMark x1="52246" y1="97619" x2="73286" y2="97619"/>
                        <a14:foregroundMark x1="73286" y1="97619" x2="81797" y2="88095"/>
                        <a14:foregroundMark x1="95981" y1="60714" x2="89125" y2="60952"/>
                        <a14:foregroundMark x1="9220" y1="55714" x2="9220" y2="55714"/>
                        <a14:foregroundMark x1="4728" y1="60714" x2="11111" y2="58095"/>
                        <a14:foregroundMark x1="20095" y1="25952" x2="20331" y2="33571"/>
                      </a14:backgroundRemoval>
                    </a14:imgEffect>
                  </a14:imgLayer>
                </a14:imgProps>
              </a:ext>
              <a:ext uri="{28A0092B-C50C-407E-A947-70E740481C1C}">
                <a14:useLocalDpi xmlns:a14="http://schemas.microsoft.com/office/drawing/2010/main"/>
              </a:ext>
            </a:extLst>
          </a:blip>
          <a:srcRect/>
          <a:stretch/>
        </p:blipFill>
        <p:spPr>
          <a:xfrm flipH="1">
            <a:off x="859971" y="4752581"/>
            <a:ext cx="1833199" cy="2035670"/>
          </a:xfrm>
          <a:prstGeom prst="rect">
            <a:avLst/>
          </a:prstGeom>
        </p:spPr>
      </p:pic>
      <p:pic>
        <p:nvPicPr>
          <p:cNvPr id="13" name="Picture 12">
            <a:extLst>
              <a:ext uri="{FF2B5EF4-FFF2-40B4-BE49-F238E27FC236}">
                <a16:creationId xmlns:a16="http://schemas.microsoft.com/office/drawing/2014/main" id="{4161DE78-4295-0C5C-45DE-3CF25947CA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422" y="277424"/>
            <a:ext cx="1888930" cy="1888930"/>
          </a:xfrm>
          <a:prstGeom prst="rect">
            <a:avLst/>
          </a:prstGeom>
        </p:spPr>
      </p:pic>
    </p:spTree>
    <p:extLst>
      <p:ext uri="{BB962C8B-B14F-4D97-AF65-F5344CB8AC3E}">
        <p14:creationId xmlns:p14="http://schemas.microsoft.com/office/powerpoint/2010/main" val="3426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06E1C-F546-9344-401C-403A1D3C6C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55A10C-3945-FA2A-6FB5-E21B28C49DEB}"/>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a:t>
            </a:r>
            <a:r>
              <a:rPr lang="en-US" sz="6000" dirty="0" err="1">
                <a:latin typeface="Scramble" panose="020B0603050302020204" pitchFamily="34" charset="0"/>
              </a:rPr>
              <a:t>C</a:t>
            </a:r>
            <a:r>
              <a:rPr lang="en-US" sz="6000" dirty="0">
                <a:latin typeface="Scramble" panose="020B0603050302020204" pitchFamily="34" charset="0"/>
              </a:rPr>
              <a:t> K M N O S</a:t>
            </a:r>
          </a:p>
        </p:txBody>
      </p:sp>
      <p:sp>
        <p:nvSpPr>
          <p:cNvPr id="3" name="TextBox 2">
            <a:extLst>
              <a:ext uri="{FF2B5EF4-FFF2-40B4-BE49-F238E27FC236}">
                <a16:creationId xmlns:a16="http://schemas.microsoft.com/office/drawing/2014/main" id="{AA1D58D6-96D6-0794-EA2F-D6DC7A3766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23E17434-BEE2-EAA9-AC98-35ABFF88F206}"/>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23FA2BC-3602-C71C-CCCE-F5BF8FC4D52A}"/>
              </a:ext>
            </a:extLst>
          </p:cNvPr>
          <p:cNvSpPr>
            <a:spLocks noGrp="1"/>
          </p:cNvSpPr>
          <p:nvPr>
            <p:ph type="sldNum" sz="quarter" idx="12"/>
          </p:nvPr>
        </p:nvSpPr>
        <p:spPr/>
        <p:txBody>
          <a:bodyPr/>
          <a:lstStyle/>
          <a:p>
            <a:fld id="{D18C28E9-28B9-4E21-BC9B-2A738E2F5F22}" type="slidenum">
              <a:rPr lang="en-US" smtClean="0"/>
              <a:t>48</a:t>
            </a:fld>
            <a:endParaRPr lang="en-US"/>
          </a:p>
        </p:txBody>
      </p:sp>
    </p:spTree>
    <p:extLst>
      <p:ext uri="{BB962C8B-B14F-4D97-AF65-F5344CB8AC3E}">
        <p14:creationId xmlns:p14="http://schemas.microsoft.com/office/powerpoint/2010/main" val="121532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F5C7-11A9-4D19-0ABF-8C7E3D97AA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302B4D-6F9F-3AC6-AE93-6D5933F222AB}"/>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COCKSMAN</a:t>
            </a:r>
          </a:p>
        </p:txBody>
      </p:sp>
      <p:sp>
        <p:nvSpPr>
          <p:cNvPr id="3" name="TextBox 2">
            <a:extLst>
              <a:ext uri="{FF2B5EF4-FFF2-40B4-BE49-F238E27FC236}">
                <a16:creationId xmlns:a16="http://schemas.microsoft.com/office/drawing/2014/main" id="{C114613B-7E74-FDFC-5A9D-EB26AB2A69E7}"/>
              </a:ext>
            </a:extLst>
          </p:cNvPr>
          <p:cNvSpPr txBox="1"/>
          <p:nvPr/>
        </p:nvSpPr>
        <p:spPr>
          <a:xfrm>
            <a:off x="2744163" y="1692161"/>
            <a:ext cx="7035562" cy="954107"/>
          </a:xfrm>
          <a:prstGeom prst="rect">
            <a:avLst/>
          </a:prstGeom>
          <a:noFill/>
        </p:spPr>
        <p:txBody>
          <a:bodyPr wrap="square" rtlCol="0">
            <a:spAutoFit/>
          </a:bodyPr>
          <a:lstStyle/>
          <a:p>
            <a:r>
              <a:rPr lang="en-US" sz="2800" b="1" dirty="0"/>
              <a:t>COCKSMAN</a:t>
            </a:r>
            <a:r>
              <a:rPr lang="en-US" sz="2800" dirty="0"/>
              <a:t>: n. A MAN WITH A REPUTATION FOR GREAT SEXUAL VIRILITY (pl. COCKSMEN)</a:t>
            </a:r>
          </a:p>
        </p:txBody>
      </p:sp>
      <p:sp>
        <p:nvSpPr>
          <p:cNvPr id="7" name="Slide Number Placeholder 6">
            <a:extLst>
              <a:ext uri="{FF2B5EF4-FFF2-40B4-BE49-F238E27FC236}">
                <a16:creationId xmlns:a16="http://schemas.microsoft.com/office/drawing/2014/main" id="{1B9E1366-10C1-1FDE-635D-DAC1FD5AA745}"/>
              </a:ext>
            </a:extLst>
          </p:cNvPr>
          <p:cNvSpPr>
            <a:spLocks noGrp="1"/>
          </p:cNvSpPr>
          <p:nvPr>
            <p:ph type="sldNum" sz="quarter" idx="12"/>
          </p:nvPr>
        </p:nvSpPr>
        <p:spPr/>
        <p:txBody>
          <a:bodyPr/>
          <a:lstStyle/>
          <a:p>
            <a:fld id="{D18C28E9-28B9-4E21-BC9B-2A738E2F5F22}" type="slidenum">
              <a:rPr lang="en-US" smtClean="0"/>
              <a:t>49</a:t>
            </a:fld>
            <a:endParaRPr lang="en-US"/>
          </a:p>
        </p:txBody>
      </p:sp>
      <p:pic>
        <p:nvPicPr>
          <p:cNvPr id="5" name="Picture 4">
            <a:extLst>
              <a:ext uri="{FF2B5EF4-FFF2-40B4-BE49-F238E27FC236}">
                <a16:creationId xmlns:a16="http://schemas.microsoft.com/office/drawing/2014/main" id="{8E8424A2-FD33-E023-BCE0-DE112A706E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3432" y="2788910"/>
            <a:ext cx="4937024" cy="3567440"/>
          </a:xfrm>
          <a:prstGeom prst="rect">
            <a:avLst/>
          </a:prstGeom>
        </p:spPr>
      </p:pic>
    </p:spTree>
    <p:extLst>
      <p:ext uri="{BB962C8B-B14F-4D97-AF65-F5344CB8AC3E}">
        <p14:creationId xmlns:p14="http://schemas.microsoft.com/office/powerpoint/2010/main" val="1847453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62AA-56E1-1D0C-3C57-EA30749251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80CA36-E5FC-EAD2-38ED-D2AE2ED0BBA7}"/>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AGARWOOD</a:t>
            </a:r>
          </a:p>
        </p:txBody>
      </p:sp>
      <p:sp>
        <p:nvSpPr>
          <p:cNvPr id="3" name="TextBox 2">
            <a:extLst>
              <a:ext uri="{FF2B5EF4-FFF2-40B4-BE49-F238E27FC236}">
                <a16:creationId xmlns:a16="http://schemas.microsoft.com/office/drawing/2014/main" id="{A6CC6F22-0240-87FD-E514-DA402E083C37}"/>
              </a:ext>
            </a:extLst>
          </p:cNvPr>
          <p:cNvSpPr txBox="1"/>
          <p:nvPr/>
        </p:nvSpPr>
        <p:spPr>
          <a:xfrm>
            <a:off x="1687720" y="2148814"/>
            <a:ext cx="9923417" cy="954107"/>
          </a:xfrm>
          <a:prstGeom prst="rect">
            <a:avLst/>
          </a:prstGeom>
          <a:noFill/>
        </p:spPr>
        <p:txBody>
          <a:bodyPr wrap="square" rtlCol="0">
            <a:spAutoFit/>
          </a:bodyPr>
          <a:lstStyle/>
          <a:p>
            <a:r>
              <a:rPr lang="en-US" sz="2800" b="1" dirty="0"/>
              <a:t>AGARWOOD</a:t>
            </a:r>
            <a:r>
              <a:rPr lang="en-US" sz="2800" dirty="0"/>
              <a:t>: v. THE HEARTWOOD OF A PARTICULAR TREE WHEN INFECTED BY A PARASITE (also ALOESWOOD/S, EAGLEWOOD/S)</a:t>
            </a:r>
          </a:p>
        </p:txBody>
      </p:sp>
      <p:pic>
        <p:nvPicPr>
          <p:cNvPr id="4" name="Picture 3">
            <a:extLst>
              <a:ext uri="{FF2B5EF4-FFF2-40B4-BE49-F238E27FC236}">
                <a16:creationId xmlns:a16="http://schemas.microsoft.com/office/drawing/2014/main" id="{E1B61B76-7631-E647-4542-81A18055B317}"/>
              </a:ext>
            </a:extLst>
          </p:cNvPr>
          <p:cNvPicPr>
            <a:picLocks noChangeAspect="1"/>
          </p:cNvPicPr>
          <p:nvPr/>
        </p:nvPicPr>
        <p:blipFill>
          <a:blip r:embed="rId2"/>
          <a:stretch>
            <a:fillRect/>
          </a:stretch>
        </p:blipFill>
        <p:spPr>
          <a:xfrm>
            <a:off x="3703538" y="3308794"/>
            <a:ext cx="4572000" cy="3038475"/>
          </a:xfrm>
          <a:prstGeom prst="rect">
            <a:avLst/>
          </a:prstGeom>
        </p:spPr>
      </p:pic>
      <p:sp>
        <p:nvSpPr>
          <p:cNvPr id="5" name="TextBox 4">
            <a:extLst>
              <a:ext uri="{FF2B5EF4-FFF2-40B4-BE49-F238E27FC236}">
                <a16:creationId xmlns:a16="http://schemas.microsoft.com/office/drawing/2014/main" id="{E92D2C9F-D379-F237-179E-2FB0D19F77B8}"/>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6" name="Slide Number Placeholder 5">
            <a:extLst>
              <a:ext uri="{FF2B5EF4-FFF2-40B4-BE49-F238E27FC236}">
                <a16:creationId xmlns:a16="http://schemas.microsoft.com/office/drawing/2014/main" id="{51E7D997-8FC6-059C-4D7F-9380785272E8}"/>
              </a:ext>
            </a:extLst>
          </p:cNvPr>
          <p:cNvSpPr>
            <a:spLocks noGrp="1"/>
          </p:cNvSpPr>
          <p:nvPr>
            <p:ph type="sldNum" sz="quarter" idx="12"/>
          </p:nvPr>
        </p:nvSpPr>
        <p:spPr/>
        <p:txBody>
          <a:bodyPr/>
          <a:lstStyle/>
          <a:p>
            <a:fld id="{D18C28E9-28B9-4E21-BC9B-2A738E2F5F22}" type="slidenum">
              <a:rPr lang="en-US" smtClean="0"/>
              <a:t>5</a:t>
            </a:fld>
            <a:endParaRPr lang="en-US"/>
          </a:p>
        </p:txBody>
      </p:sp>
      <p:pic>
        <p:nvPicPr>
          <p:cNvPr id="8" name="Picture 7">
            <a:extLst>
              <a:ext uri="{FF2B5EF4-FFF2-40B4-BE49-F238E27FC236}">
                <a16:creationId xmlns:a16="http://schemas.microsoft.com/office/drawing/2014/main" id="{1128AF39-16AD-F67C-5D91-F16086E4BBC7}"/>
              </a:ext>
            </a:extLst>
          </p:cNvPr>
          <p:cNvPicPr>
            <a:picLocks noChangeAspect="1"/>
          </p:cNvPicPr>
          <p:nvPr/>
        </p:nvPicPr>
        <p:blipFill>
          <a:blip r:embed="rId3"/>
          <a:stretch>
            <a:fillRect/>
          </a:stretch>
        </p:blipFill>
        <p:spPr>
          <a:xfrm>
            <a:off x="3284438" y="3226273"/>
            <a:ext cx="5410200" cy="3371850"/>
          </a:xfrm>
          <a:prstGeom prst="rect">
            <a:avLst/>
          </a:prstGeom>
        </p:spPr>
      </p:pic>
    </p:spTree>
    <p:extLst>
      <p:ext uri="{BB962C8B-B14F-4D97-AF65-F5344CB8AC3E}">
        <p14:creationId xmlns:p14="http://schemas.microsoft.com/office/powerpoint/2010/main" val="4957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E037F-1554-1760-A746-D7919FB983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C1B9EA-350A-161B-2289-25BCB6F56EB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L O </a:t>
            </a:r>
            <a:r>
              <a:rPr lang="en-US" sz="6000" dirty="0" err="1">
                <a:latin typeface="Scramble" panose="020B0603050302020204" pitchFamily="34" charset="0"/>
              </a:rPr>
              <a:t>O</a:t>
            </a:r>
            <a:r>
              <a:rPr lang="en-US" sz="6000" dirty="0">
                <a:latin typeface="Scramble" panose="020B0603050302020204" pitchFamily="34" charset="0"/>
              </a:rPr>
              <a:t> R S</a:t>
            </a:r>
          </a:p>
        </p:txBody>
      </p:sp>
      <p:sp>
        <p:nvSpPr>
          <p:cNvPr id="3" name="TextBox 2">
            <a:extLst>
              <a:ext uri="{FF2B5EF4-FFF2-40B4-BE49-F238E27FC236}">
                <a16:creationId xmlns:a16="http://schemas.microsoft.com/office/drawing/2014/main" id="{DCAF6BDB-C729-D2B1-BB3F-5CF29A8EB32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C8FF5D3-8080-FFEF-C27F-1B85EFAD4DB1}"/>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6F38D7F1-6DEF-2C5B-D9E5-740B2FD60A64}"/>
              </a:ext>
            </a:extLst>
          </p:cNvPr>
          <p:cNvSpPr>
            <a:spLocks noGrp="1"/>
          </p:cNvSpPr>
          <p:nvPr>
            <p:ph type="sldNum" sz="quarter" idx="12"/>
          </p:nvPr>
        </p:nvSpPr>
        <p:spPr/>
        <p:txBody>
          <a:bodyPr/>
          <a:lstStyle/>
          <a:p>
            <a:fld id="{D18C28E9-28B9-4E21-BC9B-2A738E2F5F22}" type="slidenum">
              <a:rPr lang="en-US" smtClean="0"/>
              <a:t>50</a:t>
            </a:fld>
            <a:endParaRPr lang="en-US"/>
          </a:p>
        </p:txBody>
      </p:sp>
    </p:spTree>
    <p:extLst>
      <p:ext uri="{BB962C8B-B14F-4D97-AF65-F5344CB8AC3E}">
        <p14:creationId xmlns:p14="http://schemas.microsoft.com/office/powerpoint/2010/main" val="5551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AF68-56E8-8EB3-EE7E-0291960D24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7A9388-4667-75CA-FDA0-4717119A089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DECOLORS</a:t>
            </a:r>
          </a:p>
        </p:txBody>
      </p:sp>
      <p:sp>
        <p:nvSpPr>
          <p:cNvPr id="3" name="TextBox 2">
            <a:extLst>
              <a:ext uri="{FF2B5EF4-FFF2-40B4-BE49-F238E27FC236}">
                <a16:creationId xmlns:a16="http://schemas.microsoft.com/office/drawing/2014/main" id="{2F786891-D98E-8F72-DA87-8F57F6068C5F}"/>
              </a:ext>
            </a:extLst>
          </p:cNvPr>
          <p:cNvSpPr txBox="1"/>
          <p:nvPr/>
        </p:nvSpPr>
        <p:spPr>
          <a:xfrm>
            <a:off x="2880034" y="2043776"/>
            <a:ext cx="6647143" cy="954107"/>
          </a:xfrm>
          <a:prstGeom prst="rect">
            <a:avLst/>
          </a:prstGeom>
          <a:noFill/>
        </p:spPr>
        <p:txBody>
          <a:bodyPr wrap="square" rtlCol="0">
            <a:spAutoFit/>
          </a:bodyPr>
          <a:lstStyle/>
          <a:p>
            <a:r>
              <a:rPr lang="en-US" sz="2800" b="1" dirty="0"/>
              <a:t>     DECOLORS</a:t>
            </a:r>
            <a:r>
              <a:rPr lang="en-US" sz="2800" dirty="0"/>
              <a:t>: v. DEPRIVES OF COLOR       	(DECOLORED, DECOLORING)</a:t>
            </a:r>
          </a:p>
        </p:txBody>
      </p:sp>
      <p:sp>
        <p:nvSpPr>
          <p:cNvPr id="4" name="TextBox 3">
            <a:extLst>
              <a:ext uri="{FF2B5EF4-FFF2-40B4-BE49-F238E27FC236}">
                <a16:creationId xmlns:a16="http://schemas.microsoft.com/office/drawing/2014/main" id="{9D3D670C-919C-4B5E-F915-9D59F3F892ED}"/>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756CC003-DEE5-2EEE-7459-175A001503D4}"/>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93F4D9F3-1DAF-B9FF-1F63-81BB795754B6}"/>
              </a:ext>
            </a:extLst>
          </p:cNvPr>
          <p:cNvSpPr txBox="1"/>
          <p:nvPr/>
        </p:nvSpPr>
        <p:spPr>
          <a:xfrm>
            <a:off x="2000364" y="3845854"/>
            <a:ext cx="9710927" cy="1200329"/>
          </a:xfrm>
          <a:prstGeom prst="rect">
            <a:avLst/>
          </a:prstGeom>
          <a:noFill/>
        </p:spPr>
        <p:txBody>
          <a:bodyPr wrap="square" rtlCol="0">
            <a:spAutoFit/>
          </a:bodyPr>
          <a:lstStyle/>
          <a:p>
            <a:r>
              <a:rPr lang="en-US" sz="7200" dirty="0">
                <a:latin typeface="Scramble" panose="020B0603050302020204" pitchFamily="34" charset="0"/>
              </a:rPr>
              <a:t>COLOREDS</a:t>
            </a:r>
          </a:p>
        </p:txBody>
      </p:sp>
      <p:sp>
        <p:nvSpPr>
          <p:cNvPr id="7" name="TextBox 6">
            <a:extLst>
              <a:ext uri="{FF2B5EF4-FFF2-40B4-BE49-F238E27FC236}">
                <a16:creationId xmlns:a16="http://schemas.microsoft.com/office/drawing/2014/main" id="{D9A62ACF-7C83-8BEE-2B01-7AE975068490}"/>
              </a:ext>
            </a:extLst>
          </p:cNvPr>
          <p:cNvSpPr txBox="1"/>
          <p:nvPr/>
        </p:nvSpPr>
        <p:spPr>
          <a:xfrm>
            <a:off x="3031071" y="5046183"/>
            <a:ext cx="7790899" cy="954107"/>
          </a:xfrm>
          <a:prstGeom prst="rect">
            <a:avLst/>
          </a:prstGeom>
          <a:noFill/>
        </p:spPr>
        <p:txBody>
          <a:bodyPr wrap="square" rtlCol="0">
            <a:spAutoFit/>
          </a:bodyPr>
          <a:lstStyle/>
          <a:p>
            <a:r>
              <a:rPr lang="en-US" sz="2800" b="1" dirty="0"/>
              <a:t>COLOREDS</a:t>
            </a:r>
            <a:r>
              <a:rPr lang="en-US" sz="2800" dirty="0"/>
              <a:t>: n. NONWHITE LAUNDRY ITEMS</a:t>
            </a:r>
          </a:p>
          <a:p>
            <a:r>
              <a:rPr lang="en-US" sz="2800" dirty="0"/>
              <a:t>(NWL 2020 excluded this as a slur, now reinstated)</a:t>
            </a:r>
          </a:p>
        </p:txBody>
      </p:sp>
      <p:sp>
        <p:nvSpPr>
          <p:cNvPr id="8" name="Slide Number Placeholder 7">
            <a:extLst>
              <a:ext uri="{FF2B5EF4-FFF2-40B4-BE49-F238E27FC236}">
                <a16:creationId xmlns:a16="http://schemas.microsoft.com/office/drawing/2014/main" id="{69EA1F01-9429-70BB-02FF-95FC72FC3F44}"/>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51</a:t>
            </a:fld>
            <a:endParaRPr lang="en-US"/>
          </a:p>
        </p:txBody>
      </p:sp>
      <p:sp>
        <p:nvSpPr>
          <p:cNvPr id="9" name="TextBox 8">
            <a:extLst>
              <a:ext uri="{FF2B5EF4-FFF2-40B4-BE49-F238E27FC236}">
                <a16:creationId xmlns:a16="http://schemas.microsoft.com/office/drawing/2014/main" id="{2778FA83-1CB3-28B0-91F1-70F2EF74C41B}"/>
              </a:ext>
            </a:extLst>
          </p:cNvPr>
          <p:cNvSpPr txBox="1"/>
          <p:nvPr/>
        </p:nvSpPr>
        <p:spPr>
          <a:xfrm>
            <a:off x="9892935" y="796441"/>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096BCC72-5BDA-39B0-E751-959DA40BD322}"/>
              </a:ext>
            </a:extLst>
          </p:cNvPr>
          <p:cNvSpPr txBox="1"/>
          <p:nvPr/>
        </p:nvSpPr>
        <p:spPr>
          <a:xfrm>
            <a:off x="9850259" y="3897905"/>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FFB37D5C-3DA1-E602-C72F-55A5A5A72D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124" y="115894"/>
            <a:ext cx="2002615" cy="1881716"/>
          </a:xfrm>
          <a:prstGeom prst="rect">
            <a:avLst/>
          </a:prstGeom>
        </p:spPr>
      </p:pic>
      <p:pic>
        <p:nvPicPr>
          <p:cNvPr id="15" name="Picture 14">
            <a:extLst>
              <a:ext uri="{FF2B5EF4-FFF2-40B4-BE49-F238E27FC236}">
                <a16:creationId xmlns:a16="http://schemas.microsoft.com/office/drawing/2014/main" id="{6FE26067-F70D-5080-C8A4-CDEA64B71D0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542" b="92857" l="10000" r="90000">
                        <a14:foregroundMark x1="19097" y1="47660" x2="33403" y2="50369"/>
                        <a14:foregroundMark x1="33403" y1="50369" x2="68542" y2="49138"/>
                        <a14:foregroundMark x1="68542" y1="49138" x2="73403" y2="49507"/>
                        <a14:foregroundMark x1="73403" y1="49507" x2="74653" y2="57020"/>
                        <a14:foregroundMark x1="74653" y1="57020" x2="74653" y2="77709"/>
                        <a14:foregroundMark x1="74653" y1="77709" x2="73056" y2="85837"/>
                        <a14:foregroundMark x1="73056" y1="85837" x2="33264" y2="89286"/>
                        <a14:foregroundMark x1="33264" y1="89286" x2="28681" y2="84852"/>
                        <a14:foregroundMark x1="28681" y1="84852" x2="25694" y2="72167"/>
                        <a14:foregroundMark x1="25694" y1="72167" x2="25000" y2="53079"/>
                        <a14:foregroundMark x1="22569" y1="27094" x2="35208" y2="48892"/>
                        <a14:foregroundMark x1="22569" y1="60591" x2="56111" y2="72291"/>
                        <a14:foregroundMark x1="23611" y1="71552" x2="25833" y2="88670"/>
                        <a14:foregroundMark x1="25833" y1="88670" x2="39861" y2="89286"/>
                        <a14:foregroundMark x1="39861" y1="89286" x2="41597" y2="89163"/>
                        <a14:foregroundMark x1="73681" y1="62069" x2="53264" y2="61946"/>
                        <a14:foregroundMark x1="62014" y1="64286" x2="39028" y2="60591"/>
                        <a14:foregroundMark x1="39028" y1="60591" x2="42778" y2="64532"/>
                        <a14:foregroundMark x1="42778" y1="64532" x2="42014" y2="78571"/>
                        <a14:foregroundMark x1="82431" y1="39778" x2="77014" y2="27586"/>
                        <a14:foregroundMark x1="77014" y1="27586" x2="70486" y2="32143"/>
                        <a14:foregroundMark x1="70486" y1="32143" x2="50625" y2="8867"/>
                        <a14:foregroundMark x1="50625" y1="8867" x2="44583" y2="12438"/>
                        <a14:foregroundMark x1="44583" y1="12438" x2="41111" y2="11946"/>
                        <a14:foregroundMark x1="23264" y1="23768" x2="29375" y2="28079"/>
                        <a14:foregroundMark x1="29792" y1="18842" x2="30347" y2="29433"/>
                        <a14:foregroundMark x1="28889" y1="19951" x2="29097" y2="27217"/>
                        <a14:foregroundMark x1="55486" y1="9975" x2="60694" y2="18719"/>
                        <a14:foregroundMark x1="60694" y1="18719" x2="64375" y2="19212"/>
                        <a14:foregroundMark x1="52917" y1="7389" x2="51111" y2="15887"/>
                        <a14:foregroundMark x1="50347" y1="5788" x2="50486" y2="13177"/>
                        <a14:foregroundMark x1="46181" y1="89901" x2="59236" y2="90764"/>
                        <a14:foregroundMark x1="59236" y1="90764" x2="73125" y2="90394"/>
                        <a14:foregroundMark x1="72083" y1="75985" x2="54861" y2="71305"/>
                        <a14:foregroundMark x1="49653" y1="56773" x2="22569" y2="54064"/>
                        <a14:foregroundMark x1="26944" y1="70567" x2="42431" y2="79064"/>
                        <a14:foregroundMark x1="42431" y1="79064" x2="42917" y2="80172"/>
                        <a14:foregroundMark x1="29722" y1="43966" x2="48472" y2="44212"/>
                        <a14:foregroundMark x1="75903" y1="61823" x2="74236" y2="91133"/>
                        <a14:foregroundMark x1="77639" y1="56527" x2="75486" y2="91502"/>
                        <a14:foregroundMark x1="78264" y1="53448" x2="76597" y2="80911"/>
                        <a14:foregroundMark x1="75903" y1="81281" x2="75625" y2="91256"/>
                        <a14:foregroundMark x1="76389" y1="80788" x2="76389" y2="88177"/>
                        <a14:foregroundMark x1="76389" y1="88177" x2="73681" y2="92857"/>
                      </a14:backgroundRemoval>
                    </a14:imgEffect>
                  </a14:imgLayer>
                </a14:imgProps>
              </a:ext>
              <a:ext uri="{28A0092B-C50C-407E-A947-70E740481C1C}">
                <a14:useLocalDpi xmlns:a14="http://schemas.microsoft.com/office/drawing/2010/main"/>
              </a:ext>
            </a:extLst>
          </a:blip>
          <a:stretch>
            <a:fillRect/>
          </a:stretch>
        </p:blipFill>
        <p:spPr>
          <a:xfrm>
            <a:off x="-350745" y="4860391"/>
            <a:ext cx="3542558" cy="1997609"/>
          </a:xfrm>
          <a:prstGeom prst="rect">
            <a:avLst/>
          </a:prstGeom>
        </p:spPr>
      </p:pic>
    </p:spTree>
    <p:extLst>
      <p:ext uri="{BB962C8B-B14F-4D97-AF65-F5344CB8AC3E}">
        <p14:creationId xmlns:p14="http://schemas.microsoft.com/office/powerpoint/2010/main" val="6076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B9C7-DE43-5ADC-352C-D394C30725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0666E-41C4-4933-85F8-550BE37C10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I </a:t>
            </a:r>
            <a:r>
              <a:rPr lang="en-US" sz="6000" dirty="0" err="1">
                <a:latin typeface="Scramble" panose="020B0603050302020204" pitchFamily="34" charset="0"/>
              </a:rPr>
              <a:t>I</a:t>
            </a:r>
            <a:r>
              <a:rPr lang="en-US" sz="6000" dirty="0">
                <a:latin typeface="Scramble" panose="020B0603050302020204" pitchFamily="34" charset="0"/>
              </a:rPr>
              <a:t> O M S T</a:t>
            </a:r>
          </a:p>
        </p:txBody>
      </p:sp>
      <p:sp>
        <p:nvSpPr>
          <p:cNvPr id="3" name="TextBox 2">
            <a:extLst>
              <a:ext uri="{FF2B5EF4-FFF2-40B4-BE49-F238E27FC236}">
                <a16:creationId xmlns:a16="http://schemas.microsoft.com/office/drawing/2014/main" id="{CBFA70ED-7176-93C8-430A-23721262E920}"/>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B94092-452A-842D-06A1-D1611B00B405}"/>
              </a:ext>
            </a:extLst>
          </p:cNvPr>
          <p:cNvSpPr txBox="1"/>
          <p:nvPr/>
        </p:nvSpPr>
        <p:spPr>
          <a:xfrm>
            <a:off x="5094514" y="4859382"/>
            <a:ext cx="2708366" cy="584775"/>
          </a:xfrm>
          <a:prstGeom prst="rect">
            <a:avLst/>
          </a:prstGeom>
          <a:noFill/>
        </p:spPr>
        <p:txBody>
          <a:bodyPr wrap="square" rtlCol="0">
            <a:spAutoFit/>
          </a:bodyPr>
          <a:lstStyle/>
          <a:p>
            <a:r>
              <a:rPr lang="en-US" sz="3200" b="1" dirty="0"/>
              <a:t>TWO WORDS</a:t>
            </a:r>
          </a:p>
        </p:txBody>
      </p:sp>
      <p:sp>
        <p:nvSpPr>
          <p:cNvPr id="5" name="Slide Number Placeholder 4">
            <a:extLst>
              <a:ext uri="{FF2B5EF4-FFF2-40B4-BE49-F238E27FC236}">
                <a16:creationId xmlns:a16="http://schemas.microsoft.com/office/drawing/2014/main" id="{741723A0-2626-44F3-7847-88191408D03D}"/>
              </a:ext>
            </a:extLst>
          </p:cNvPr>
          <p:cNvSpPr>
            <a:spLocks noGrp="1"/>
          </p:cNvSpPr>
          <p:nvPr>
            <p:ph type="sldNum" sz="quarter" idx="12"/>
          </p:nvPr>
        </p:nvSpPr>
        <p:spPr/>
        <p:txBody>
          <a:bodyPr/>
          <a:lstStyle/>
          <a:p>
            <a:fld id="{D18C28E9-28B9-4E21-BC9B-2A738E2F5F22}" type="slidenum">
              <a:rPr lang="en-US" smtClean="0"/>
              <a:t>52</a:t>
            </a:fld>
            <a:endParaRPr lang="en-US"/>
          </a:p>
        </p:txBody>
      </p:sp>
    </p:spTree>
    <p:extLst>
      <p:ext uri="{BB962C8B-B14F-4D97-AF65-F5344CB8AC3E}">
        <p14:creationId xmlns:p14="http://schemas.microsoft.com/office/powerpoint/2010/main" val="387400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DEB8-E382-D9EC-740C-4F61BF4C55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6A9B94-08A7-8274-14B2-35986E5673A6}"/>
              </a:ext>
            </a:extLst>
          </p:cNvPr>
          <p:cNvSpPr txBox="1"/>
          <p:nvPr/>
        </p:nvSpPr>
        <p:spPr>
          <a:xfrm>
            <a:off x="2065667" y="797281"/>
            <a:ext cx="9710927" cy="1200329"/>
          </a:xfrm>
          <a:prstGeom prst="rect">
            <a:avLst/>
          </a:prstGeom>
          <a:noFill/>
        </p:spPr>
        <p:txBody>
          <a:bodyPr wrap="square" rtlCol="0">
            <a:spAutoFit/>
          </a:bodyPr>
          <a:lstStyle/>
          <a:p>
            <a:r>
              <a:rPr lang="en-US" sz="7200" dirty="0">
                <a:latin typeface="Scramble" panose="020B0603050302020204" pitchFamily="34" charset="0"/>
              </a:rPr>
              <a:t>IOTACISM</a:t>
            </a:r>
          </a:p>
        </p:txBody>
      </p:sp>
      <p:sp>
        <p:nvSpPr>
          <p:cNvPr id="3" name="TextBox 2">
            <a:extLst>
              <a:ext uri="{FF2B5EF4-FFF2-40B4-BE49-F238E27FC236}">
                <a16:creationId xmlns:a16="http://schemas.microsoft.com/office/drawing/2014/main" id="{C2289220-EE56-9C90-6DDF-964841E99AF5}"/>
              </a:ext>
            </a:extLst>
          </p:cNvPr>
          <p:cNvSpPr txBox="1"/>
          <p:nvPr/>
        </p:nvSpPr>
        <p:spPr>
          <a:xfrm>
            <a:off x="1821021" y="2035390"/>
            <a:ext cx="10069612" cy="523220"/>
          </a:xfrm>
          <a:prstGeom prst="rect">
            <a:avLst/>
          </a:prstGeom>
          <a:noFill/>
        </p:spPr>
        <p:txBody>
          <a:bodyPr wrap="square" rtlCol="0">
            <a:spAutoFit/>
          </a:bodyPr>
          <a:lstStyle/>
          <a:p>
            <a:r>
              <a:rPr lang="en-US" sz="2800" b="1" dirty="0"/>
              <a:t>    IOTACISM</a:t>
            </a:r>
            <a:r>
              <a:rPr lang="en-US" sz="2800" dirty="0"/>
              <a:t>: n EXCESSIVE USE OF THE GREEK LETTER IOTA (!) </a:t>
            </a:r>
          </a:p>
        </p:txBody>
      </p:sp>
      <p:sp>
        <p:nvSpPr>
          <p:cNvPr id="4" name="TextBox 3">
            <a:extLst>
              <a:ext uri="{FF2B5EF4-FFF2-40B4-BE49-F238E27FC236}">
                <a16:creationId xmlns:a16="http://schemas.microsoft.com/office/drawing/2014/main" id="{DB266636-DEDF-049B-4CA7-E76A67723179}"/>
              </a:ext>
            </a:extLst>
          </p:cNvPr>
          <p:cNvSpPr txBox="1"/>
          <p:nvPr/>
        </p:nvSpPr>
        <p:spPr>
          <a:xfrm>
            <a:off x="4556434" y="274061"/>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07C3B86A-F060-1045-5289-AC85AFDA9529}"/>
              </a:ext>
            </a:extLst>
          </p:cNvPr>
          <p:cNvSpPr txBox="1"/>
          <p:nvPr/>
        </p:nvSpPr>
        <p:spPr>
          <a:xfrm>
            <a:off x="3603171" y="3346583"/>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D93C038A-3E36-2CEA-919B-571F48913CEE}"/>
              </a:ext>
            </a:extLst>
          </p:cNvPr>
          <p:cNvSpPr txBox="1"/>
          <p:nvPr/>
        </p:nvSpPr>
        <p:spPr>
          <a:xfrm>
            <a:off x="1286259" y="3845854"/>
            <a:ext cx="9710927" cy="1200329"/>
          </a:xfrm>
          <a:prstGeom prst="rect">
            <a:avLst/>
          </a:prstGeom>
          <a:noFill/>
        </p:spPr>
        <p:txBody>
          <a:bodyPr wrap="square" rtlCol="0">
            <a:spAutoFit/>
          </a:bodyPr>
          <a:lstStyle/>
          <a:p>
            <a:r>
              <a:rPr lang="en-US" sz="7200" dirty="0">
                <a:latin typeface="Scramble" panose="020B0603050302020204" pitchFamily="34" charset="0"/>
              </a:rPr>
              <a:t>COMITIAS</a:t>
            </a:r>
          </a:p>
        </p:txBody>
      </p:sp>
      <p:sp>
        <p:nvSpPr>
          <p:cNvPr id="7" name="TextBox 6">
            <a:extLst>
              <a:ext uri="{FF2B5EF4-FFF2-40B4-BE49-F238E27FC236}">
                <a16:creationId xmlns:a16="http://schemas.microsoft.com/office/drawing/2014/main" id="{B5CCF2E1-557D-0A03-984E-7FBED8168A8B}"/>
              </a:ext>
            </a:extLst>
          </p:cNvPr>
          <p:cNvSpPr txBox="1"/>
          <p:nvPr/>
        </p:nvSpPr>
        <p:spPr>
          <a:xfrm>
            <a:off x="667973" y="5091462"/>
            <a:ext cx="9818921" cy="523220"/>
          </a:xfrm>
          <a:prstGeom prst="rect">
            <a:avLst/>
          </a:prstGeom>
          <a:noFill/>
        </p:spPr>
        <p:txBody>
          <a:bodyPr wrap="square" rtlCol="0">
            <a:spAutoFit/>
          </a:bodyPr>
          <a:lstStyle/>
          <a:p>
            <a:r>
              <a:rPr lang="en-US" sz="2800" b="1" dirty="0"/>
              <a:t>COMITIAS</a:t>
            </a:r>
            <a:r>
              <a:rPr lang="en-US" sz="2800" dirty="0"/>
              <a:t>: NWL23 pl. of </a:t>
            </a:r>
            <a:r>
              <a:rPr lang="en-US" sz="2800" u="sng" dirty="0"/>
              <a:t>COMITIA</a:t>
            </a:r>
            <a:r>
              <a:rPr lang="en-US" sz="2800" dirty="0"/>
              <a:t>, A PUBLIC ROMAN ASSEMBLY</a:t>
            </a:r>
          </a:p>
        </p:txBody>
      </p:sp>
      <p:sp>
        <p:nvSpPr>
          <p:cNvPr id="8" name="Slide Number Placeholder 7">
            <a:extLst>
              <a:ext uri="{FF2B5EF4-FFF2-40B4-BE49-F238E27FC236}">
                <a16:creationId xmlns:a16="http://schemas.microsoft.com/office/drawing/2014/main" id="{2B3CEC7B-36CC-1206-7B08-48A645118C5C}"/>
              </a:ext>
            </a:extLst>
          </p:cNvPr>
          <p:cNvSpPr>
            <a:spLocks noGrp="1"/>
          </p:cNvSpPr>
          <p:nvPr>
            <p:ph type="sldNum" sz="quarter" idx="12"/>
          </p:nvPr>
        </p:nvSpPr>
        <p:spPr>
          <a:xfrm>
            <a:off x="8588829" y="6357376"/>
            <a:ext cx="2743200" cy="365125"/>
          </a:xfrm>
        </p:spPr>
        <p:txBody>
          <a:bodyPr/>
          <a:lstStyle/>
          <a:p>
            <a:fld id="{D18C28E9-28B9-4E21-BC9B-2A738E2F5F22}" type="slidenum">
              <a:rPr lang="en-US" smtClean="0"/>
              <a:t>53</a:t>
            </a:fld>
            <a:endParaRPr lang="en-US"/>
          </a:p>
        </p:txBody>
      </p:sp>
      <p:sp>
        <p:nvSpPr>
          <p:cNvPr id="9" name="TextBox 8">
            <a:extLst>
              <a:ext uri="{FF2B5EF4-FFF2-40B4-BE49-F238E27FC236}">
                <a16:creationId xmlns:a16="http://schemas.microsoft.com/office/drawing/2014/main" id="{0435C5EB-2183-6C98-3E40-C7313427ED7F}"/>
              </a:ext>
            </a:extLst>
          </p:cNvPr>
          <p:cNvSpPr txBox="1"/>
          <p:nvPr/>
        </p:nvSpPr>
        <p:spPr>
          <a:xfrm>
            <a:off x="10215154" y="1014158"/>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C79258CA-B78A-EEEE-4539-30394BA4325E}"/>
              </a:ext>
            </a:extLst>
          </p:cNvPr>
          <p:cNvSpPr txBox="1"/>
          <p:nvPr/>
        </p:nvSpPr>
        <p:spPr>
          <a:xfrm>
            <a:off x="9136154" y="3897905"/>
            <a:ext cx="66185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1" name="Picture 10">
            <a:extLst>
              <a:ext uri="{FF2B5EF4-FFF2-40B4-BE49-F238E27FC236}">
                <a16:creationId xmlns:a16="http://schemas.microsoft.com/office/drawing/2014/main" id="{842EAD1E-C13B-77CA-6A8C-CCA287AFE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69" y="274061"/>
            <a:ext cx="905844" cy="1458686"/>
          </a:xfrm>
          <a:prstGeom prst="rect">
            <a:avLst/>
          </a:prstGeom>
        </p:spPr>
      </p:pic>
      <p:pic>
        <p:nvPicPr>
          <p:cNvPr id="12" name="Picture 11">
            <a:extLst>
              <a:ext uri="{FF2B5EF4-FFF2-40B4-BE49-F238E27FC236}">
                <a16:creationId xmlns:a16="http://schemas.microsoft.com/office/drawing/2014/main" id="{499D0A22-E303-64A8-39CA-DB80360CC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697" y="649903"/>
            <a:ext cx="1049431" cy="2390503"/>
          </a:xfrm>
          <a:prstGeom prst="rect">
            <a:avLst/>
          </a:prstGeom>
        </p:spPr>
      </p:pic>
      <p:pic>
        <p:nvPicPr>
          <p:cNvPr id="14" name="Picture 13">
            <a:extLst>
              <a:ext uri="{FF2B5EF4-FFF2-40B4-BE49-F238E27FC236}">
                <a16:creationId xmlns:a16="http://schemas.microsoft.com/office/drawing/2014/main" id="{188F4CD0-C2D9-5F52-974F-B02C7B2F33D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49333" y1="19500" x2="49333" y2="82500"/>
                        <a14:foregroundMark x1="45333" y1="20000" x2="46667" y2="84333"/>
                        <a14:foregroundMark x1="44000" y1="16833" x2="55000" y2="18000"/>
                      </a14:backgroundRemoval>
                    </a14:imgEffect>
                  </a14:imgLayer>
                </a14:imgProps>
              </a:ext>
              <a:ext uri="{28A0092B-C50C-407E-A947-70E740481C1C}">
                <a14:useLocalDpi xmlns:a14="http://schemas.microsoft.com/office/drawing/2010/main"/>
              </a:ext>
            </a:extLst>
          </a:blip>
          <a:stretch>
            <a:fillRect/>
          </a:stretch>
        </p:blipFill>
        <p:spPr>
          <a:xfrm>
            <a:off x="-136751" y="1665142"/>
            <a:ext cx="1609449" cy="2939917"/>
          </a:xfrm>
          <a:prstGeom prst="rect">
            <a:avLst/>
          </a:prstGeom>
        </p:spPr>
      </p:pic>
      <p:sp>
        <p:nvSpPr>
          <p:cNvPr id="16" name="TextBox 15">
            <a:extLst>
              <a:ext uri="{FF2B5EF4-FFF2-40B4-BE49-F238E27FC236}">
                <a16:creationId xmlns:a16="http://schemas.microsoft.com/office/drawing/2014/main" id="{711C4E68-BE13-DE73-DC66-E37394C62766}"/>
              </a:ext>
            </a:extLst>
          </p:cNvPr>
          <p:cNvSpPr txBox="1"/>
          <p:nvPr/>
        </p:nvSpPr>
        <p:spPr>
          <a:xfrm>
            <a:off x="644923" y="5684006"/>
            <a:ext cx="9901156" cy="523220"/>
          </a:xfrm>
          <a:prstGeom prst="rect">
            <a:avLst/>
          </a:prstGeom>
          <a:noFill/>
        </p:spPr>
        <p:txBody>
          <a:bodyPr wrap="square" rtlCol="0">
            <a:spAutoFit/>
          </a:bodyPr>
          <a:lstStyle/>
          <a:p>
            <a:r>
              <a:rPr lang="en-US" sz="2800" u="sng" dirty="0"/>
              <a:t>COMITIA</a:t>
            </a:r>
            <a:r>
              <a:rPr lang="en-US" sz="2800" dirty="0"/>
              <a:t> is not new, and takes an L, and now the NWL23 added S.</a:t>
            </a:r>
          </a:p>
        </p:txBody>
      </p:sp>
      <p:pic>
        <p:nvPicPr>
          <p:cNvPr id="17" name="Picture 16">
            <a:extLst>
              <a:ext uri="{FF2B5EF4-FFF2-40B4-BE49-F238E27FC236}">
                <a16:creationId xmlns:a16="http://schemas.microsoft.com/office/drawing/2014/main" id="{F45DB598-B6F2-E881-8697-6912DF1300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84015" y="2853126"/>
            <a:ext cx="2385979" cy="1966978"/>
          </a:xfrm>
          <a:prstGeom prst="rect">
            <a:avLst/>
          </a:prstGeom>
        </p:spPr>
      </p:pic>
    </p:spTree>
    <p:extLst>
      <p:ext uri="{BB962C8B-B14F-4D97-AF65-F5344CB8AC3E}">
        <p14:creationId xmlns:p14="http://schemas.microsoft.com/office/powerpoint/2010/main" val="77264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5480-DE47-7F16-CEE2-DB96ECE88E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540946-FF35-A23B-2782-EF320704F55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M O P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C6E69901-78D9-27AA-AB55-77BC3D650FC6}"/>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C6FD0595-CF43-6D69-D5B9-599AAAE181E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0A9BB402-7B77-BF55-0621-F7641861906B}"/>
              </a:ext>
            </a:extLst>
          </p:cNvPr>
          <p:cNvSpPr>
            <a:spLocks noGrp="1"/>
          </p:cNvSpPr>
          <p:nvPr>
            <p:ph type="sldNum" sz="quarter" idx="12"/>
          </p:nvPr>
        </p:nvSpPr>
        <p:spPr/>
        <p:txBody>
          <a:bodyPr/>
          <a:lstStyle/>
          <a:p>
            <a:fld id="{D18C28E9-28B9-4E21-BC9B-2A738E2F5F22}" type="slidenum">
              <a:rPr lang="en-US" smtClean="0"/>
              <a:t>54</a:t>
            </a:fld>
            <a:endParaRPr lang="en-US"/>
          </a:p>
        </p:txBody>
      </p:sp>
    </p:spTree>
    <p:extLst>
      <p:ext uri="{BB962C8B-B14F-4D97-AF65-F5344CB8AC3E}">
        <p14:creationId xmlns:p14="http://schemas.microsoft.com/office/powerpoint/2010/main" val="2530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B66F-3FEA-5224-0BD5-3578A75724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814AC4-7C6A-1ABE-13AB-B679B87CB65F}"/>
              </a:ext>
            </a:extLst>
          </p:cNvPr>
          <p:cNvSpPr txBox="1"/>
          <p:nvPr/>
        </p:nvSpPr>
        <p:spPr>
          <a:xfrm>
            <a:off x="2144052" y="494837"/>
            <a:ext cx="9710927" cy="1200329"/>
          </a:xfrm>
          <a:prstGeom prst="rect">
            <a:avLst/>
          </a:prstGeom>
          <a:noFill/>
        </p:spPr>
        <p:txBody>
          <a:bodyPr wrap="square" rtlCol="0">
            <a:spAutoFit/>
          </a:bodyPr>
          <a:lstStyle/>
          <a:p>
            <a:r>
              <a:rPr lang="en-US" sz="7200" dirty="0">
                <a:latin typeface="Scramble" panose="020B0603050302020204" pitchFamily="34" charset="0"/>
              </a:rPr>
              <a:t>COMPASES</a:t>
            </a:r>
          </a:p>
        </p:txBody>
      </p:sp>
      <p:sp>
        <p:nvSpPr>
          <p:cNvPr id="3" name="TextBox 2">
            <a:extLst>
              <a:ext uri="{FF2B5EF4-FFF2-40B4-BE49-F238E27FC236}">
                <a16:creationId xmlns:a16="http://schemas.microsoft.com/office/drawing/2014/main" id="{F35B4C28-34FB-ED7B-6196-06EE1CA8E88B}"/>
              </a:ext>
            </a:extLst>
          </p:cNvPr>
          <p:cNvSpPr txBox="1"/>
          <p:nvPr/>
        </p:nvSpPr>
        <p:spPr>
          <a:xfrm>
            <a:off x="3520921" y="1971502"/>
            <a:ext cx="5150157" cy="954107"/>
          </a:xfrm>
          <a:prstGeom prst="rect">
            <a:avLst/>
          </a:prstGeom>
          <a:noFill/>
        </p:spPr>
        <p:txBody>
          <a:bodyPr wrap="square" rtlCol="0">
            <a:spAutoFit/>
          </a:bodyPr>
          <a:lstStyle/>
          <a:p>
            <a:r>
              <a:rPr lang="en-US" sz="2800" b="1" dirty="0"/>
              <a:t>COMPAS</a:t>
            </a:r>
            <a:r>
              <a:rPr lang="en-US" sz="2800" dirty="0"/>
              <a:t>: NWL23 pl. of </a:t>
            </a:r>
            <a:r>
              <a:rPr lang="en-US" sz="2800" u="sng" dirty="0"/>
              <a:t>COMPAS</a:t>
            </a:r>
            <a:r>
              <a:rPr lang="en-US" sz="2800" dirty="0"/>
              <a:t>, A POPULAR MUSIC OF HAITI</a:t>
            </a:r>
          </a:p>
        </p:txBody>
      </p:sp>
      <p:sp>
        <p:nvSpPr>
          <p:cNvPr id="7" name="Slide Number Placeholder 6">
            <a:extLst>
              <a:ext uri="{FF2B5EF4-FFF2-40B4-BE49-F238E27FC236}">
                <a16:creationId xmlns:a16="http://schemas.microsoft.com/office/drawing/2014/main" id="{C16A2D7F-27DF-DA87-DC90-13CE45128387}"/>
              </a:ext>
            </a:extLst>
          </p:cNvPr>
          <p:cNvSpPr>
            <a:spLocks noGrp="1"/>
          </p:cNvSpPr>
          <p:nvPr>
            <p:ph type="sldNum" sz="quarter" idx="12"/>
          </p:nvPr>
        </p:nvSpPr>
        <p:spPr/>
        <p:txBody>
          <a:bodyPr/>
          <a:lstStyle/>
          <a:p>
            <a:fld id="{D18C28E9-28B9-4E21-BC9B-2A738E2F5F22}" type="slidenum">
              <a:rPr lang="en-US" smtClean="0"/>
              <a:t>55</a:t>
            </a:fld>
            <a:endParaRPr lang="en-US"/>
          </a:p>
        </p:txBody>
      </p:sp>
      <p:pic>
        <p:nvPicPr>
          <p:cNvPr id="4" name="Picture 3">
            <a:extLst>
              <a:ext uri="{FF2B5EF4-FFF2-40B4-BE49-F238E27FC236}">
                <a16:creationId xmlns:a16="http://schemas.microsoft.com/office/drawing/2014/main" id="{23FFFD8D-8632-C847-47EB-1D55B07B14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5749" y="3402814"/>
            <a:ext cx="3596640" cy="2443744"/>
          </a:xfrm>
          <a:prstGeom prst="rect">
            <a:avLst/>
          </a:prstGeom>
        </p:spPr>
      </p:pic>
      <p:pic>
        <p:nvPicPr>
          <p:cNvPr id="6" name="Picture 5">
            <a:extLst>
              <a:ext uri="{FF2B5EF4-FFF2-40B4-BE49-F238E27FC236}">
                <a16:creationId xmlns:a16="http://schemas.microsoft.com/office/drawing/2014/main" id="{53626D2C-21ED-8474-0FDA-AFBA8E6F3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2389" y="3403118"/>
            <a:ext cx="2542902" cy="2443440"/>
          </a:xfrm>
          <a:prstGeom prst="rect">
            <a:avLst/>
          </a:prstGeom>
        </p:spPr>
      </p:pic>
    </p:spTree>
    <p:extLst>
      <p:ext uri="{BB962C8B-B14F-4D97-AF65-F5344CB8AC3E}">
        <p14:creationId xmlns:p14="http://schemas.microsoft.com/office/powerpoint/2010/main" val="3271567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19E3-D38F-F323-54BD-F16FBED23A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A5658C-52AE-DA94-345B-176DEAE4E972}"/>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a:t>
            </a:r>
            <a:r>
              <a:rPr lang="en-US" sz="6000" dirty="0" err="1">
                <a:latin typeface="Scramble" panose="020B0603050302020204" pitchFamily="34" charset="0"/>
              </a:rPr>
              <a:t>C</a:t>
            </a:r>
            <a:r>
              <a:rPr lang="en-US" sz="6000" dirty="0">
                <a:latin typeface="Scramble" panose="020B0603050302020204" pitchFamily="34" charset="0"/>
              </a:rPr>
              <a:t> E N O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3A977D33-65B1-8636-596D-AB9DBF61246B}"/>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B249A947-2093-0DC0-C24B-7B1A0F7D162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7F7F9022-2040-39DB-128B-6F57E7B2DE1C}"/>
              </a:ext>
            </a:extLst>
          </p:cNvPr>
          <p:cNvSpPr>
            <a:spLocks noGrp="1"/>
          </p:cNvSpPr>
          <p:nvPr>
            <p:ph type="sldNum" sz="quarter" idx="12"/>
          </p:nvPr>
        </p:nvSpPr>
        <p:spPr/>
        <p:txBody>
          <a:bodyPr/>
          <a:lstStyle/>
          <a:p>
            <a:fld id="{D18C28E9-28B9-4E21-BC9B-2A738E2F5F22}" type="slidenum">
              <a:rPr lang="en-US" smtClean="0"/>
              <a:t>56</a:t>
            </a:fld>
            <a:endParaRPr lang="en-US"/>
          </a:p>
        </p:txBody>
      </p:sp>
    </p:spTree>
    <p:extLst>
      <p:ext uri="{BB962C8B-B14F-4D97-AF65-F5344CB8AC3E}">
        <p14:creationId xmlns:p14="http://schemas.microsoft.com/office/powerpoint/2010/main" val="40422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D8E7-FB72-FF12-F81E-DFA1DF38FA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E63667-B44B-BC49-06D4-820FD5B20A31}"/>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CONCASSE</a:t>
            </a:r>
          </a:p>
        </p:txBody>
      </p:sp>
      <p:sp>
        <p:nvSpPr>
          <p:cNvPr id="3" name="TextBox 2">
            <a:extLst>
              <a:ext uri="{FF2B5EF4-FFF2-40B4-BE49-F238E27FC236}">
                <a16:creationId xmlns:a16="http://schemas.microsoft.com/office/drawing/2014/main" id="{56C3197A-2E80-F9D2-A990-2B87A9474FE5}"/>
              </a:ext>
            </a:extLst>
          </p:cNvPr>
          <p:cNvSpPr txBox="1"/>
          <p:nvPr/>
        </p:nvSpPr>
        <p:spPr>
          <a:xfrm>
            <a:off x="2982126" y="1695165"/>
            <a:ext cx="9372072" cy="523220"/>
          </a:xfrm>
          <a:prstGeom prst="rect">
            <a:avLst/>
          </a:prstGeom>
          <a:noFill/>
        </p:spPr>
        <p:txBody>
          <a:bodyPr wrap="square" rtlCol="0">
            <a:spAutoFit/>
          </a:bodyPr>
          <a:lstStyle/>
          <a:p>
            <a:r>
              <a:rPr lang="en-US" sz="2800" b="1" dirty="0"/>
              <a:t>CONCASSE</a:t>
            </a:r>
            <a:r>
              <a:rPr lang="en-US" sz="2800" dirty="0"/>
              <a:t>: n. ROUGHLY CHOPPED FOOD		</a:t>
            </a:r>
          </a:p>
        </p:txBody>
      </p:sp>
      <p:sp>
        <p:nvSpPr>
          <p:cNvPr id="7" name="Slide Number Placeholder 6">
            <a:extLst>
              <a:ext uri="{FF2B5EF4-FFF2-40B4-BE49-F238E27FC236}">
                <a16:creationId xmlns:a16="http://schemas.microsoft.com/office/drawing/2014/main" id="{F032B642-7E45-4976-1830-FA719E142803}"/>
              </a:ext>
            </a:extLst>
          </p:cNvPr>
          <p:cNvSpPr>
            <a:spLocks noGrp="1"/>
          </p:cNvSpPr>
          <p:nvPr>
            <p:ph type="sldNum" sz="quarter" idx="12"/>
          </p:nvPr>
        </p:nvSpPr>
        <p:spPr/>
        <p:txBody>
          <a:bodyPr/>
          <a:lstStyle/>
          <a:p>
            <a:fld id="{D18C28E9-28B9-4E21-BC9B-2A738E2F5F22}" type="slidenum">
              <a:rPr lang="en-US" smtClean="0"/>
              <a:t>57</a:t>
            </a:fld>
            <a:endParaRPr lang="en-US"/>
          </a:p>
        </p:txBody>
      </p:sp>
      <p:sp>
        <p:nvSpPr>
          <p:cNvPr id="4" name="TextBox 3">
            <a:extLst>
              <a:ext uri="{FF2B5EF4-FFF2-40B4-BE49-F238E27FC236}">
                <a16:creationId xmlns:a16="http://schemas.microsoft.com/office/drawing/2014/main" id="{4F5C0675-7C23-2AFF-EBA5-BE0818235EC0}"/>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249B9644-BFF3-0DE7-A345-8997A7B27C24}"/>
              </a:ext>
            </a:extLst>
          </p:cNvPr>
          <p:cNvPicPr>
            <a:picLocks noChangeAspect="1"/>
          </p:cNvPicPr>
          <p:nvPr/>
        </p:nvPicPr>
        <p:blipFill>
          <a:blip r:embed="rId2"/>
          <a:stretch>
            <a:fillRect/>
          </a:stretch>
        </p:blipFill>
        <p:spPr>
          <a:xfrm>
            <a:off x="4366938" y="2224201"/>
            <a:ext cx="3601403" cy="4497274"/>
          </a:xfrm>
          <a:prstGeom prst="rect">
            <a:avLst/>
          </a:prstGeom>
        </p:spPr>
      </p:pic>
    </p:spTree>
    <p:extLst>
      <p:ext uri="{BB962C8B-B14F-4D97-AF65-F5344CB8AC3E}">
        <p14:creationId xmlns:p14="http://schemas.microsoft.com/office/powerpoint/2010/main" val="14994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9A24-765C-FA49-1985-9D4CFEE0D6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02662B-604D-01F0-CD97-52C6EF8394C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a:t>
            </a:r>
            <a:r>
              <a:rPr lang="en-US" sz="6000" dirty="0" err="1">
                <a:latin typeface="Scramble" panose="020B0603050302020204" pitchFamily="34" charset="0"/>
              </a:rPr>
              <a:t>E</a:t>
            </a:r>
            <a:r>
              <a:rPr lang="en-US" sz="6000" dirty="0">
                <a:latin typeface="Scramble" panose="020B0603050302020204" pitchFamily="34" charset="0"/>
              </a:rPr>
              <a:t> I K L N O</a:t>
            </a:r>
          </a:p>
        </p:txBody>
      </p:sp>
      <p:sp>
        <p:nvSpPr>
          <p:cNvPr id="3" name="TextBox 2">
            <a:extLst>
              <a:ext uri="{FF2B5EF4-FFF2-40B4-BE49-F238E27FC236}">
                <a16:creationId xmlns:a16="http://schemas.microsoft.com/office/drawing/2014/main" id="{3D236CBD-246D-FF51-AF2E-20DF39B1EF0C}"/>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F13511E8-738D-A24A-53DC-DF4882230B98}"/>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02A5B26C-8EBB-BDCA-8A72-8B927E55F729}"/>
              </a:ext>
            </a:extLst>
          </p:cNvPr>
          <p:cNvSpPr>
            <a:spLocks noGrp="1"/>
          </p:cNvSpPr>
          <p:nvPr>
            <p:ph type="sldNum" sz="quarter" idx="12"/>
          </p:nvPr>
        </p:nvSpPr>
        <p:spPr/>
        <p:txBody>
          <a:bodyPr/>
          <a:lstStyle/>
          <a:p>
            <a:fld id="{D18C28E9-28B9-4E21-BC9B-2A738E2F5F22}" type="slidenum">
              <a:rPr lang="en-US" smtClean="0"/>
              <a:t>58</a:t>
            </a:fld>
            <a:endParaRPr lang="en-US"/>
          </a:p>
        </p:txBody>
      </p:sp>
    </p:spTree>
    <p:extLst>
      <p:ext uri="{BB962C8B-B14F-4D97-AF65-F5344CB8AC3E}">
        <p14:creationId xmlns:p14="http://schemas.microsoft.com/office/powerpoint/2010/main" val="31450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6EB0-C4B6-952D-FE10-6F0588CE23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A4727A-EAEE-3198-AA1D-100C78DD9170}"/>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CONELIKE</a:t>
            </a:r>
          </a:p>
        </p:txBody>
      </p:sp>
      <p:sp>
        <p:nvSpPr>
          <p:cNvPr id="3" name="TextBox 2">
            <a:extLst>
              <a:ext uri="{FF2B5EF4-FFF2-40B4-BE49-F238E27FC236}">
                <a16:creationId xmlns:a16="http://schemas.microsoft.com/office/drawing/2014/main" id="{C8599724-93C8-6BF0-0816-D1737C37203A}"/>
              </a:ext>
            </a:extLst>
          </p:cNvPr>
          <p:cNvSpPr txBox="1"/>
          <p:nvPr/>
        </p:nvSpPr>
        <p:spPr>
          <a:xfrm>
            <a:off x="2982126" y="1695165"/>
            <a:ext cx="9372072" cy="523220"/>
          </a:xfrm>
          <a:prstGeom prst="rect">
            <a:avLst/>
          </a:prstGeom>
          <a:noFill/>
        </p:spPr>
        <p:txBody>
          <a:bodyPr wrap="square" rtlCol="0">
            <a:spAutoFit/>
          </a:bodyPr>
          <a:lstStyle/>
          <a:p>
            <a:r>
              <a:rPr lang="en-US" sz="2800" b="1" dirty="0"/>
              <a:t>CONELIKE</a:t>
            </a:r>
            <a:r>
              <a:rPr lang="en-US" sz="2800" dirty="0"/>
              <a:t>: adj. RESEMBLING A CONE		</a:t>
            </a:r>
          </a:p>
        </p:txBody>
      </p:sp>
      <p:sp>
        <p:nvSpPr>
          <p:cNvPr id="7" name="Slide Number Placeholder 6">
            <a:extLst>
              <a:ext uri="{FF2B5EF4-FFF2-40B4-BE49-F238E27FC236}">
                <a16:creationId xmlns:a16="http://schemas.microsoft.com/office/drawing/2014/main" id="{E8646238-B738-0890-4D91-E2A7E5DC2D17}"/>
              </a:ext>
            </a:extLst>
          </p:cNvPr>
          <p:cNvSpPr>
            <a:spLocks noGrp="1"/>
          </p:cNvSpPr>
          <p:nvPr>
            <p:ph type="sldNum" sz="quarter" idx="12"/>
          </p:nvPr>
        </p:nvSpPr>
        <p:spPr/>
        <p:txBody>
          <a:bodyPr/>
          <a:lstStyle/>
          <a:p>
            <a:fld id="{D18C28E9-28B9-4E21-BC9B-2A738E2F5F22}" type="slidenum">
              <a:rPr lang="en-US" smtClean="0"/>
              <a:t>59</a:t>
            </a:fld>
            <a:endParaRPr lang="en-US"/>
          </a:p>
        </p:txBody>
      </p:sp>
      <p:pic>
        <p:nvPicPr>
          <p:cNvPr id="5" name="Picture 4">
            <a:extLst>
              <a:ext uri="{FF2B5EF4-FFF2-40B4-BE49-F238E27FC236}">
                <a16:creationId xmlns:a16="http://schemas.microsoft.com/office/drawing/2014/main" id="{8B824591-7A17-170C-ACDA-BA7A759BB9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1360" y="2513584"/>
            <a:ext cx="5123688" cy="3842766"/>
          </a:xfrm>
          <a:prstGeom prst="rect">
            <a:avLst/>
          </a:prstGeom>
        </p:spPr>
      </p:pic>
    </p:spTree>
    <p:extLst>
      <p:ext uri="{BB962C8B-B14F-4D97-AF65-F5344CB8AC3E}">
        <p14:creationId xmlns:p14="http://schemas.microsoft.com/office/powerpoint/2010/main" val="2860699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41FE2-C20D-FBFE-A067-98EACEEC9A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89AD2C-00FA-1EE8-C50E-801257A8823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H I L </a:t>
            </a:r>
            <a:r>
              <a:rPr lang="en-US" sz="6000" dirty="0" err="1">
                <a:latin typeface="Scramble" panose="020B0603050302020204" pitchFamily="34" charset="0"/>
              </a:rPr>
              <a:t>L</a:t>
            </a:r>
            <a:r>
              <a:rPr lang="en-US" sz="6000" dirty="0">
                <a:latin typeface="Scramble" panose="020B0603050302020204" pitchFamily="34" charset="0"/>
              </a:rPr>
              <a:t> P S Y</a:t>
            </a:r>
          </a:p>
        </p:txBody>
      </p:sp>
      <p:sp>
        <p:nvSpPr>
          <p:cNvPr id="3" name="TextBox 2">
            <a:extLst>
              <a:ext uri="{FF2B5EF4-FFF2-40B4-BE49-F238E27FC236}">
                <a16:creationId xmlns:a16="http://schemas.microsoft.com/office/drawing/2014/main" id="{321B8250-2F66-9163-F2FB-2EE03178278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662C22D2-B7AB-57D2-B84B-863F7E834D13}"/>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3EF53AF-967D-127D-F0F4-59AAF2B31B30}"/>
              </a:ext>
            </a:extLst>
          </p:cNvPr>
          <p:cNvSpPr>
            <a:spLocks noGrp="1"/>
          </p:cNvSpPr>
          <p:nvPr>
            <p:ph type="sldNum" sz="quarter" idx="12"/>
          </p:nvPr>
        </p:nvSpPr>
        <p:spPr/>
        <p:txBody>
          <a:bodyPr/>
          <a:lstStyle/>
          <a:p>
            <a:fld id="{D18C28E9-28B9-4E21-BC9B-2A738E2F5F22}" type="slidenum">
              <a:rPr lang="en-US" smtClean="0"/>
              <a:t>6</a:t>
            </a:fld>
            <a:endParaRPr lang="en-US"/>
          </a:p>
        </p:txBody>
      </p:sp>
    </p:spTree>
    <p:extLst>
      <p:ext uri="{BB962C8B-B14F-4D97-AF65-F5344CB8AC3E}">
        <p14:creationId xmlns:p14="http://schemas.microsoft.com/office/powerpoint/2010/main" val="38058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5901-D380-E07D-08B5-F8622DAD11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BAE62F-4F41-53A3-0AFD-B758B8682C56}"/>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H L N O </a:t>
            </a:r>
            <a:r>
              <a:rPr lang="en-US" sz="6000" dirty="0" err="1">
                <a:latin typeface="Scramble" panose="020B0603050302020204" pitchFamily="34" charset="0"/>
              </a:rPr>
              <a:t>O</a:t>
            </a:r>
            <a:r>
              <a:rPr lang="en-US" sz="6000" dirty="0">
                <a:latin typeface="Scramble" panose="020B0603050302020204" pitchFamily="34" charset="0"/>
              </a:rPr>
              <a:t> R</a:t>
            </a:r>
          </a:p>
        </p:txBody>
      </p:sp>
      <p:sp>
        <p:nvSpPr>
          <p:cNvPr id="3" name="TextBox 2">
            <a:extLst>
              <a:ext uri="{FF2B5EF4-FFF2-40B4-BE49-F238E27FC236}">
                <a16:creationId xmlns:a16="http://schemas.microsoft.com/office/drawing/2014/main" id="{3FCE64D6-15F4-94BC-6890-891164D83D9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6EAAB5E-D669-8E95-5106-EC0E5B201B9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D555C780-E81D-A993-FEC3-1D120FFC1EE7}"/>
              </a:ext>
            </a:extLst>
          </p:cNvPr>
          <p:cNvSpPr>
            <a:spLocks noGrp="1"/>
          </p:cNvSpPr>
          <p:nvPr>
            <p:ph type="sldNum" sz="quarter" idx="12"/>
          </p:nvPr>
        </p:nvSpPr>
        <p:spPr/>
        <p:txBody>
          <a:bodyPr/>
          <a:lstStyle/>
          <a:p>
            <a:fld id="{D18C28E9-28B9-4E21-BC9B-2A738E2F5F22}" type="slidenum">
              <a:rPr lang="en-US" smtClean="0"/>
              <a:t>60</a:t>
            </a:fld>
            <a:endParaRPr lang="en-US"/>
          </a:p>
        </p:txBody>
      </p:sp>
    </p:spTree>
    <p:extLst>
      <p:ext uri="{BB962C8B-B14F-4D97-AF65-F5344CB8AC3E}">
        <p14:creationId xmlns:p14="http://schemas.microsoft.com/office/powerpoint/2010/main" val="8162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042AC-DE76-258A-5B48-AC8DECB54A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DF9ED2-321F-3012-FAD2-D2EF12CD077B}"/>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CORNHOLE</a:t>
            </a:r>
          </a:p>
        </p:txBody>
      </p:sp>
      <p:sp>
        <p:nvSpPr>
          <p:cNvPr id="3" name="TextBox 2">
            <a:extLst>
              <a:ext uri="{FF2B5EF4-FFF2-40B4-BE49-F238E27FC236}">
                <a16:creationId xmlns:a16="http://schemas.microsoft.com/office/drawing/2014/main" id="{D446DB7C-6A26-E6E3-151A-67FA0790F3A8}"/>
              </a:ext>
            </a:extLst>
          </p:cNvPr>
          <p:cNvSpPr txBox="1"/>
          <p:nvPr/>
        </p:nvSpPr>
        <p:spPr>
          <a:xfrm>
            <a:off x="3353982" y="1643827"/>
            <a:ext cx="6628218" cy="954107"/>
          </a:xfrm>
          <a:prstGeom prst="rect">
            <a:avLst/>
          </a:prstGeom>
          <a:noFill/>
        </p:spPr>
        <p:txBody>
          <a:bodyPr wrap="square" rtlCol="0">
            <a:spAutoFit/>
          </a:bodyPr>
          <a:lstStyle/>
          <a:p>
            <a:r>
              <a:rPr lang="en-US" sz="2800" b="1" dirty="0"/>
              <a:t>CORNHOLE</a:t>
            </a:r>
            <a:r>
              <a:rPr lang="en-US" sz="2800" dirty="0"/>
              <a:t>: n. A POINT SCORED BY THROWING A BEANBAG IN A HOLE		</a:t>
            </a:r>
          </a:p>
        </p:txBody>
      </p:sp>
      <p:sp>
        <p:nvSpPr>
          <p:cNvPr id="7" name="Slide Number Placeholder 6">
            <a:extLst>
              <a:ext uri="{FF2B5EF4-FFF2-40B4-BE49-F238E27FC236}">
                <a16:creationId xmlns:a16="http://schemas.microsoft.com/office/drawing/2014/main" id="{3F92128A-6AEA-A5CE-5BBE-360EF02F0157}"/>
              </a:ext>
            </a:extLst>
          </p:cNvPr>
          <p:cNvSpPr>
            <a:spLocks noGrp="1"/>
          </p:cNvSpPr>
          <p:nvPr>
            <p:ph type="sldNum" sz="quarter" idx="12"/>
          </p:nvPr>
        </p:nvSpPr>
        <p:spPr/>
        <p:txBody>
          <a:bodyPr/>
          <a:lstStyle/>
          <a:p>
            <a:fld id="{D18C28E9-28B9-4E21-BC9B-2A738E2F5F22}" type="slidenum">
              <a:rPr lang="en-US" smtClean="0"/>
              <a:t>61</a:t>
            </a:fld>
            <a:endParaRPr lang="en-US"/>
          </a:p>
        </p:txBody>
      </p:sp>
      <p:sp>
        <p:nvSpPr>
          <p:cNvPr id="4" name="TextBox 3">
            <a:extLst>
              <a:ext uri="{FF2B5EF4-FFF2-40B4-BE49-F238E27FC236}">
                <a16:creationId xmlns:a16="http://schemas.microsoft.com/office/drawing/2014/main" id="{737FFD34-5EA6-EE20-ECA0-340E54BCA3BE}"/>
              </a:ext>
            </a:extLst>
          </p:cNvPr>
          <p:cNvSpPr txBox="1"/>
          <p:nvPr/>
        </p:nvSpPr>
        <p:spPr>
          <a:xfrm>
            <a:off x="10049692" y="633336"/>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1C8F7A96-F6EC-CF64-B5CC-30B06C2BD9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288" y="2576195"/>
            <a:ext cx="4145280" cy="4145280"/>
          </a:xfrm>
          <a:prstGeom prst="rect">
            <a:avLst/>
          </a:prstGeom>
        </p:spPr>
      </p:pic>
    </p:spTree>
    <p:extLst>
      <p:ext uri="{BB962C8B-B14F-4D97-AF65-F5344CB8AC3E}">
        <p14:creationId xmlns:p14="http://schemas.microsoft.com/office/powerpoint/2010/main" val="11388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33CC-A256-7899-E2F5-05DABB64A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A81AE8-403C-6CDD-1651-0A690880D2C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I L O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D69ED456-C76F-C04B-90FD-A27459B2AA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67C295A-79B3-7222-31C9-48DAE774730E}"/>
              </a:ext>
            </a:extLst>
          </p:cNvPr>
          <p:cNvSpPr txBox="1"/>
          <p:nvPr/>
        </p:nvSpPr>
        <p:spPr>
          <a:xfrm>
            <a:off x="4820193" y="4868091"/>
            <a:ext cx="3213463" cy="584775"/>
          </a:xfrm>
          <a:prstGeom prst="rect">
            <a:avLst/>
          </a:prstGeom>
          <a:noFill/>
        </p:spPr>
        <p:txBody>
          <a:bodyPr wrap="square" rtlCol="0">
            <a:spAutoFit/>
          </a:bodyPr>
          <a:lstStyle/>
          <a:p>
            <a:r>
              <a:rPr lang="en-US" sz="3200" b="1" dirty="0"/>
              <a:t>THREE WORDS</a:t>
            </a:r>
          </a:p>
        </p:txBody>
      </p:sp>
      <p:sp>
        <p:nvSpPr>
          <p:cNvPr id="5" name="Slide Number Placeholder 4">
            <a:extLst>
              <a:ext uri="{FF2B5EF4-FFF2-40B4-BE49-F238E27FC236}">
                <a16:creationId xmlns:a16="http://schemas.microsoft.com/office/drawing/2014/main" id="{F9FF2AB4-6314-4C4C-518C-31789A1CC031}"/>
              </a:ext>
            </a:extLst>
          </p:cNvPr>
          <p:cNvSpPr>
            <a:spLocks noGrp="1"/>
          </p:cNvSpPr>
          <p:nvPr>
            <p:ph type="sldNum" sz="quarter" idx="12"/>
          </p:nvPr>
        </p:nvSpPr>
        <p:spPr/>
        <p:txBody>
          <a:bodyPr/>
          <a:lstStyle/>
          <a:p>
            <a:fld id="{D18C28E9-28B9-4E21-BC9B-2A738E2F5F22}" type="slidenum">
              <a:rPr lang="en-US" smtClean="0"/>
              <a:t>62</a:t>
            </a:fld>
            <a:endParaRPr lang="en-US"/>
          </a:p>
        </p:txBody>
      </p:sp>
    </p:spTree>
    <p:extLst>
      <p:ext uri="{BB962C8B-B14F-4D97-AF65-F5344CB8AC3E}">
        <p14:creationId xmlns:p14="http://schemas.microsoft.com/office/powerpoint/2010/main" val="22411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C1B3-2DCD-43D5-9A28-56A7322BD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D1C0AB-11AA-E7EB-AFF9-191AB642360A}"/>
              </a:ext>
            </a:extLst>
          </p:cNvPr>
          <p:cNvSpPr txBox="1"/>
          <p:nvPr/>
        </p:nvSpPr>
        <p:spPr>
          <a:xfrm>
            <a:off x="2039548" y="405151"/>
            <a:ext cx="9710927" cy="1200329"/>
          </a:xfrm>
          <a:prstGeom prst="rect">
            <a:avLst/>
          </a:prstGeom>
          <a:noFill/>
        </p:spPr>
        <p:txBody>
          <a:bodyPr wrap="square" rtlCol="0">
            <a:spAutoFit/>
          </a:bodyPr>
          <a:lstStyle/>
          <a:p>
            <a:r>
              <a:rPr lang="en-US" sz="7200" dirty="0">
                <a:latin typeface="Scramble" panose="020B0603050302020204" pitchFamily="34" charset="0"/>
              </a:rPr>
              <a:t>COULISSE</a:t>
            </a:r>
          </a:p>
        </p:txBody>
      </p:sp>
      <p:sp>
        <p:nvSpPr>
          <p:cNvPr id="3" name="TextBox 2">
            <a:extLst>
              <a:ext uri="{FF2B5EF4-FFF2-40B4-BE49-F238E27FC236}">
                <a16:creationId xmlns:a16="http://schemas.microsoft.com/office/drawing/2014/main" id="{81C9FA2E-9F13-AE0E-028B-10DA88017B52}"/>
              </a:ext>
            </a:extLst>
          </p:cNvPr>
          <p:cNvSpPr txBox="1"/>
          <p:nvPr/>
        </p:nvSpPr>
        <p:spPr>
          <a:xfrm>
            <a:off x="2623132" y="1543346"/>
            <a:ext cx="7440494" cy="523220"/>
          </a:xfrm>
          <a:prstGeom prst="rect">
            <a:avLst/>
          </a:prstGeom>
          <a:noFill/>
        </p:spPr>
        <p:txBody>
          <a:bodyPr wrap="square" rtlCol="0">
            <a:spAutoFit/>
          </a:bodyPr>
          <a:lstStyle/>
          <a:p>
            <a:r>
              <a:rPr lang="en-US" sz="2800" b="1" dirty="0"/>
              <a:t>COULISSE</a:t>
            </a:r>
            <a:r>
              <a:rPr lang="en-US" sz="2800" dirty="0"/>
              <a:t>: n. A SIDE SCENE OF A THEATRE STAGE</a:t>
            </a:r>
          </a:p>
        </p:txBody>
      </p:sp>
      <p:sp>
        <p:nvSpPr>
          <p:cNvPr id="4" name="TextBox 3">
            <a:extLst>
              <a:ext uri="{FF2B5EF4-FFF2-40B4-BE49-F238E27FC236}">
                <a16:creationId xmlns:a16="http://schemas.microsoft.com/office/drawing/2014/main" id="{3D3328EE-06EF-862B-C263-7B1F085FB3A5}"/>
              </a:ext>
            </a:extLst>
          </p:cNvPr>
          <p:cNvSpPr txBox="1"/>
          <p:nvPr/>
        </p:nvSpPr>
        <p:spPr>
          <a:xfrm>
            <a:off x="4542445" y="129710"/>
            <a:ext cx="3107109" cy="523220"/>
          </a:xfrm>
          <a:prstGeom prst="rect">
            <a:avLst/>
          </a:prstGeom>
          <a:noFill/>
        </p:spPr>
        <p:txBody>
          <a:bodyPr wrap="square" rtlCol="0">
            <a:spAutoFit/>
          </a:bodyPr>
          <a:lstStyle/>
          <a:p>
            <a:r>
              <a:rPr lang="en-US" sz="2800" b="1" dirty="0"/>
              <a:t>YOU COULD PLAY</a:t>
            </a:r>
            <a:endParaRPr lang="en-US" sz="2800" dirty="0"/>
          </a:p>
        </p:txBody>
      </p:sp>
      <p:sp>
        <p:nvSpPr>
          <p:cNvPr id="5" name="TextBox 4">
            <a:extLst>
              <a:ext uri="{FF2B5EF4-FFF2-40B4-BE49-F238E27FC236}">
                <a16:creationId xmlns:a16="http://schemas.microsoft.com/office/drawing/2014/main" id="{D86E3DDA-96AA-2C04-4F03-678839D6ECA7}"/>
              </a:ext>
            </a:extLst>
          </p:cNvPr>
          <p:cNvSpPr txBox="1"/>
          <p:nvPr/>
        </p:nvSpPr>
        <p:spPr>
          <a:xfrm>
            <a:off x="3603170" y="3816072"/>
            <a:ext cx="4985658" cy="523220"/>
          </a:xfrm>
          <a:prstGeom prst="rect">
            <a:avLst/>
          </a:prstGeom>
          <a:noFill/>
        </p:spPr>
        <p:txBody>
          <a:bodyPr wrap="square" rtlCol="0">
            <a:spAutoFit/>
          </a:bodyPr>
          <a:lstStyle/>
          <a:p>
            <a:r>
              <a:rPr lang="en-US" sz="2800" b="1" dirty="0"/>
              <a:t>BUT MAYBE YOU SHOULD PLAY</a:t>
            </a:r>
            <a:endParaRPr lang="en-US" sz="2800" dirty="0"/>
          </a:p>
        </p:txBody>
      </p:sp>
      <p:sp>
        <p:nvSpPr>
          <p:cNvPr id="6" name="TextBox 5">
            <a:extLst>
              <a:ext uri="{FF2B5EF4-FFF2-40B4-BE49-F238E27FC236}">
                <a16:creationId xmlns:a16="http://schemas.microsoft.com/office/drawing/2014/main" id="{17270F61-D473-C765-83BA-B6FCA6ECC59E}"/>
              </a:ext>
            </a:extLst>
          </p:cNvPr>
          <p:cNvSpPr txBox="1"/>
          <p:nvPr/>
        </p:nvSpPr>
        <p:spPr>
          <a:xfrm>
            <a:off x="2035191" y="4235540"/>
            <a:ext cx="9710927" cy="1200329"/>
          </a:xfrm>
          <a:prstGeom prst="rect">
            <a:avLst/>
          </a:prstGeom>
          <a:noFill/>
        </p:spPr>
        <p:txBody>
          <a:bodyPr wrap="square" rtlCol="0">
            <a:spAutoFit/>
          </a:bodyPr>
          <a:lstStyle/>
          <a:p>
            <a:r>
              <a:rPr lang="en-US" sz="7200" dirty="0">
                <a:latin typeface="Scramble" panose="020B0603050302020204" pitchFamily="34" charset="0"/>
              </a:rPr>
              <a:t>COULISES</a:t>
            </a:r>
          </a:p>
        </p:txBody>
      </p:sp>
      <p:sp>
        <p:nvSpPr>
          <p:cNvPr id="7" name="TextBox 6">
            <a:extLst>
              <a:ext uri="{FF2B5EF4-FFF2-40B4-BE49-F238E27FC236}">
                <a16:creationId xmlns:a16="http://schemas.microsoft.com/office/drawing/2014/main" id="{D9FB463F-7BEC-D224-6DB7-7446383A665F}"/>
              </a:ext>
            </a:extLst>
          </p:cNvPr>
          <p:cNvSpPr txBox="1"/>
          <p:nvPr/>
        </p:nvSpPr>
        <p:spPr>
          <a:xfrm>
            <a:off x="2711957" y="5521369"/>
            <a:ext cx="7025932" cy="954107"/>
          </a:xfrm>
          <a:prstGeom prst="rect">
            <a:avLst/>
          </a:prstGeom>
          <a:noFill/>
        </p:spPr>
        <p:txBody>
          <a:bodyPr wrap="square" rtlCol="0">
            <a:spAutoFit/>
          </a:bodyPr>
          <a:lstStyle/>
          <a:p>
            <a:r>
              <a:rPr lang="en-US" sz="2800" b="1" dirty="0"/>
              <a:t>COULISES</a:t>
            </a:r>
            <a:r>
              <a:rPr lang="en-US" sz="2800" dirty="0"/>
              <a:t>: NWL23 pl. of the old word </a:t>
            </a:r>
            <a:r>
              <a:rPr lang="en-US" sz="2800" u="sng" dirty="0"/>
              <a:t>COULIS</a:t>
            </a:r>
            <a:r>
              <a:rPr lang="en-US" sz="2800" dirty="0"/>
              <a:t>, A SAUCE OF PUREED FRUIT </a:t>
            </a:r>
          </a:p>
        </p:txBody>
      </p:sp>
      <p:sp>
        <p:nvSpPr>
          <p:cNvPr id="8" name="TextBox 7">
            <a:extLst>
              <a:ext uri="{FF2B5EF4-FFF2-40B4-BE49-F238E27FC236}">
                <a16:creationId xmlns:a16="http://schemas.microsoft.com/office/drawing/2014/main" id="{BF60F135-E219-BB5A-E1F7-31F86F2E3162}"/>
              </a:ext>
            </a:extLst>
          </p:cNvPr>
          <p:cNvSpPr txBox="1"/>
          <p:nvPr/>
        </p:nvSpPr>
        <p:spPr>
          <a:xfrm>
            <a:off x="2035191" y="1924803"/>
            <a:ext cx="9710927" cy="1200329"/>
          </a:xfrm>
          <a:prstGeom prst="rect">
            <a:avLst/>
          </a:prstGeom>
          <a:noFill/>
        </p:spPr>
        <p:txBody>
          <a:bodyPr wrap="square" rtlCol="0">
            <a:spAutoFit/>
          </a:bodyPr>
          <a:lstStyle/>
          <a:p>
            <a:r>
              <a:rPr lang="en-US" sz="7200" dirty="0">
                <a:latin typeface="Scramble" panose="020B0603050302020204" pitchFamily="34" charset="0"/>
              </a:rPr>
              <a:t>LEUCOSIS</a:t>
            </a:r>
          </a:p>
        </p:txBody>
      </p:sp>
      <p:sp>
        <p:nvSpPr>
          <p:cNvPr id="9" name="TextBox 8">
            <a:extLst>
              <a:ext uri="{FF2B5EF4-FFF2-40B4-BE49-F238E27FC236}">
                <a16:creationId xmlns:a16="http://schemas.microsoft.com/office/drawing/2014/main" id="{94BAECA0-C80C-49B5-7B5A-8A29C15A2214}"/>
              </a:ext>
            </a:extLst>
          </p:cNvPr>
          <p:cNvSpPr txBox="1"/>
          <p:nvPr/>
        </p:nvSpPr>
        <p:spPr>
          <a:xfrm>
            <a:off x="645602" y="3108115"/>
            <a:ext cx="11510448" cy="523220"/>
          </a:xfrm>
          <a:prstGeom prst="rect">
            <a:avLst/>
          </a:prstGeom>
          <a:noFill/>
        </p:spPr>
        <p:txBody>
          <a:bodyPr wrap="square" rtlCol="0">
            <a:spAutoFit/>
          </a:bodyPr>
          <a:lstStyle/>
          <a:p>
            <a:r>
              <a:rPr lang="en-US" sz="2800" b="1" dirty="0"/>
              <a:t>LEUCOSIS</a:t>
            </a:r>
            <a:r>
              <a:rPr lang="en-US" sz="2800" dirty="0"/>
              <a:t>: LEUKEMIA, LEUKOSIS, pls. LEUCOSES, LEUKEMIAS, and LEUKOSES</a:t>
            </a:r>
          </a:p>
        </p:txBody>
      </p:sp>
      <p:sp>
        <p:nvSpPr>
          <p:cNvPr id="10" name="Slide Number Placeholder 9">
            <a:extLst>
              <a:ext uri="{FF2B5EF4-FFF2-40B4-BE49-F238E27FC236}">
                <a16:creationId xmlns:a16="http://schemas.microsoft.com/office/drawing/2014/main" id="{C0D2C97C-E179-8A4C-F21B-21016CE0FCD1}"/>
              </a:ext>
            </a:extLst>
          </p:cNvPr>
          <p:cNvSpPr>
            <a:spLocks noGrp="1"/>
          </p:cNvSpPr>
          <p:nvPr>
            <p:ph type="sldNum" sz="quarter" idx="12"/>
          </p:nvPr>
        </p:nvSpPr>
        <p:spPr/>
        <p:txBody>
          <a:bodyPr/>
          <a:lstStyle/>
          <a:p>
            <a:fld id="{D18C28E9-28B9-4E21-BC9B-2A738E2F5F22}" type="slidenum">
              <a:rPr lang="en-US" smtClean="0"/>
              <a:t>63</a:t>
            </a:fld>
            <a:endParaRPr lang="en-US"/>
          </a:p>
        </p:txBody>
      </p:sp>
      <p:sp>
        <p:nvSpPr>
          <p:cNvPr id="12" name="TextBox 11">
            <a:extLst>
              <a:ext uri="{FF2B5EF4-FFF2-40B4-BE49-F238E27FC236}">
                <a16:creationId xmlns:a16="http://schemas.microsoft.com/office/drawing/2014/main" id="{48A8010D-2317-6329-B51D-15BD776988DC}"/>
              </a:ext>
            </a:extLst>
          </p:cNvPr>
          <p:cNvSpPr txBox="1"/>
          <p:nvPr/>
        </p:nvSpPr>
        <p:spPr>
          <a:xfrm>
            <a:off x="10152451" y="587195"/>
            <a:ext cx="661851" cy="923330"/>
          </a:xfrm>
          <a:prstGeom prst="rect">
            <a:avLst/>
          </a:prstGeom>
          <a:noFill/>
        </p:spPr>
        <p:txBody>
          <a:bodyPr wrap="square" rtlCol="0">
            <a:spAutoFit/>
          </a:bodyPr>
          <a:lstStyle/>
          <a:p>
            <a:r>
              <a:rPr lang="en-US" sz="5200" b="1" dirty="0">
                <a:latin typeface="Arial" panose="020B0604020202020204" pitchFamily="34" charset="0"/>
                <a:cs typeface="Arial" panose="020B0604020202020204" pitchFamily="34" charset="0"/>
              </a:rPr>
              <a:t>S</a:t>
            </a:r>
          </a:p>
        </p:txBody>
      </p:sp>
      <p:pic>
        <p:nvPicPr>
          <p:cNvPr id="11" name="Picture 10">
            <a:extLst>
              <a:ext uri="{FF2B5EF4-FFF2-40B4-BE49-F238E27FC236}">
                <a16:creationId xmlns:a16="http://schemas.microsoft.com/office/drawing/2014/main" id="{D5EBDA0C-855F-8C49-BE3E-7BABD051B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725" y="162671"/>
            <a:ext cx="1939466" cy="1292977"/>
          </a:xfrm>
          <a:prstGeom prst="rect">
            <a:avLst/>
          </a:prstGeom>
        </p:spPr>
      </p:pic>
      <p:pic>
        <p:nvPicPr>
          <p:cNvPr id="16" name="Picture 15">
            <a:extLst>
              <a:ext uri="{FF2B5EF4-FFF2-40B4-BE49-F238E27FC236}">
                <a16:creationId xmlns:a16="http://schemas.microsoft.com/office/drawing/2014/main" id="{8DEA543F-CAFA-9595-FDCC-BECD99036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5661" y="2074635"/>
            <a:ext cx="1772149" cy="958197"/>
          </a:xfrm>
          <a:prstGeom prst="rect">
            <a:avLst/>
          </a:prstGeom>
        </p:spPr>
      </p:pic>
      <p:pic>
        <p:nvPicPr>
          <p:cNvPr id="17" name="Picture 16">
            <a:extLst>
              <a:ext uri="{FF2B5EF4-FFF2-40B4-BE49-F238E27FC236}">
                <a16:creationId xmlns:a16="http://schemas.microsoft.com/office/drawing/2014/main" id="{E3AD6D26-F6E4-B4F5-0159-B6495E00F5B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595" b="90705" l="6100" r="94800">
                        <a14:foregroundMark x1="31000" y1="41979" x2="36600" y2="40630"/>
                        <a14:foregroundMark x1="36600" y1="40630" x2="54200" y2="42729"/>
                        <a14:foregroundMark x1="53600" y1="18441" x2="62700" y2="14093"/>
                        <a14:foregroundMark x1="62700" y1="14093" x2="78100" y2="16192"/>
                        <a14:foregroundMark x1="78100" y1="16192" x2="81800" y2="24588"/>
                        <a14:foregroundMark x1="81800" y1="24588" x2="81800" y2="24588"/>
                        <a14:foregroundMark x1="79900" y1="15892" x2="83800" y2="26687"/>
                        <a14:foregroundMark x1="83800" y1="26687" x2="83900" y2="28936"/>
                        <a14:foregroundMark x1="94800" y1="44828" x2="80200" y2="44828"/>
                        <a14:foregroundMark x1="6100" y1="78111" x2="19600" y2="77361"/>
                        <a14:foregroundMark x1="19600" y1="77361" x2="20100" y2="77361"/>
                        <a14:foregroundMark x1="25000" y1="90705" x2="30400" y2="71814"/>
                        <a14:foregroundMark x1="30400" y1="71814" x2="30400" y2="71814"/>
                        <a14:foregroundMark x1="22100" y1="46477" x2="25800" y2="40630"/>
                        <a14:foregroundMark x1="25800" y1="40630" x2="35900" y2="37781"/>
                        <a14:foregroundMark x1="32600" y1="36582" x2="29200" y2="40780"/>
                        <a14:foregroundMark x1="30400" y1="38081" x2="31600" y2="39580"/>
                        <a14:foregroundMark x1="28700" y1="38531" x2="33100" y2="42279"/>
                        <a14:foregroundMark x1="38000" y1="35532" x2="43200" y2="34633"/>
                        <a14:foregroundMark x1="43200" y1="34633" x2="47800" y2="35082"/>
                        <a14:foregroundMark x1="41500" y1="35982" x2="47200" y2="33733"/>
                        <a14:foregroundMark x1="47200" y1="33733" x2="47800" y2="33733"/>
                        <a14:foregroundMark x1="48200" y1="20840" x2="53800" y2="29235"/>
                        <a14:foregroundMark x1="53800" y1="29235" x2="55200" y2="29235"/>
                        <a14:foregroundMark x1="59200" y1="10645" x2="52100" y2="16492"/>
                        <a14:foregroundMark x1="81500" y1="15142" x2="86700" y2="22789"/>
                        <a14:foregroundMark x1="47400" y1="20540" x2="60500" y2="22189"/>
                        <a14:foregroundMark x1="50000" y1="16192" x2="51600" y2="18141"/>
                        <a14:backgroundMark x1="82300" y1="52474" x2="82400" y2="62369"/>
                      </a14:backgroundRemoval>
                    </a14:imgEffect>
                  </a14:imgLayer>
                </a14:imgProps>
              </a:ext>
              <a:ext uri="{28A0092B-C50C-407E-A947-70E740481C1C}">
                <a14:useLocalDpi xmlns:a14="http://schemas.microsoft.com/office/drawing/2010/main"/>
              </a:ext>
            </a:extLst>
          </a:blip>
          <a:stretch>
            <a:fillRect/>
          </a:stretch>
        </p:blipFill>
        <p:spPr>
          <a:xfrm>
            <a:off x="-60213" y="5167050"/>
            <a:ext cx="2617764" cy="1746048"/>
          </a:xfrm>
          <a:prstGeom prst="rect">
            <a:avLst/>
          </a:prstGeom>
        </p:spPr>
      </p:pic>
    </p:spTree>
    <p:extLst>
      <p:ext uri="{BB962C8B-B14F-4D97-AF65-F5344CB8AC3E}">
        <p14:creationId xmlns:p14="http://schemas.microsoft.com/office/powerpoint/2010/main" val="8852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195B-1C65-185F-3E7D-EB786149C6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B0B334-3B89-ED4A-089A-20B7DCDCAA7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E G I N R S T</a:t>
            </a:r>
          </a:p>
        </p:txBody>
      </p:sp>
      <p:sp>
        <p:nvSpPr>
          <p:cNvPr id="3" name="TextBox 2">
            <a:extLst>
              <a:ext uri="{FF2B5EF4-FFF2-40B4-BE49-F238E27FC236}">
                <a16:creationId xmlns:a16="http://schemas.microsoft.com/office/drawing/2014/main" id="{3C0C3684-E1D8-4FF3-4E4C-22281C06E13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257D8A3F-0DE6-67B6-3EFF-AEFB996CB3E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337B6CB-48B0-374F-5F43-1ACDC16F2C9C}"/>
              </a:ext>
            </a:extLst>
          </p:cNvPr>
          <p:cNvSpPr>
            <a:spLocks noGrp="1"/>
          </p:cNvSpPr>
          <p:nvPr>
            <p:ph type="sldNum" sz="quarter" idx="12"/>
          </p:nvPr>
        </p:nvSpPr>
        <p:spPr/>
        <p:txBody>
          <a:bodyPr/>
          <a:lstStyle/>
          <a:p>
            <a:fld id="{D18C28E9-28B9-4E21-BC9B-2A738E2F5F22}" type="slidenum">
              <a:rPr lang="en-US" smtClean="0"/>
              <a:t>64</a:t>
            </a:fld>
            <a:endParaRPr lang="en-US"/>
          </a:p>
        </p:txBody>
      </p:sp>
    </p:spTree>
    <p:extLst>
      <p:ext uri="{BB962C8B-B14F-4D97-AF65-F5344CB8AC3E}">
        <p14:creationId xmlns:p14="http://schemas.microsoft.com/office/powerpoint/2010/main" val="36735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4055-3A23-0CF0-EA75-28AEBC16A2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4E8F78-C103-BB76-0F38-972018F941F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CRINGEST</a:t>
            </a:r>
          </a:p>
        </p:txBody>
      </p:sp>
      <p:sp>
        <p:nvSpPr>
          <p:cNvPr id="3" name="TextBox 2">
            <a:extLst>
              <a:ext uri="{FF2B5EF4-FFF2-40B4-BE49-F238E27FC236}">
                <a16:creationId xmlns:a16="http://schemas.microsoft.com/office/drawing/2014/main" id="{D4DAF0F5-A764-9B8C-AE46-36636FF860E7}"/>
              </a:ext>
            </a:extLst>
          </p:cNvPr>
          <p:cNvSpPr txBox="1"/>
          <p:nvPr/>
        </p:nvSpPr>
        <p:spPr>
          <a:xfrm>
            <a:off x="1630298" y="1950688"/>
            <a:ext cx="8931403" cy="954107"/>
          </a:xfrm>
          <a:prstGeom prst="rect">
            <a:avLst/>
          </a:prstGeom>
          <a:noFill/>
        </p:spPr>
        <p:txBody>
          <a:bodyPr wrap="square" rtlCol="0">
            <a:spAutoFit/>
          </a:bodyPr>
          <a:lstStyle/>
          <a:p>
            <a:r>
              <a:rPr lang="en-US" sz="2800" b="1" dirty="0"/>
              <a:t>CRINGEST</a:t>
            </a:r>
            <a:r>
              <a:rPr lang="en-US" sz="2800" dirty="0"/>
              <a:t>: NWL23 superlative of adj. CRINGE, AWKWARD		</a:t>
            </a:r>
          </a:p>
        </p:txBody>
      </p:sp>
      <p:sp>
        <p:nvSpPr>
          <p:cNvPr id="7" name="Slide Number Placeholder 6">
            <a:extLst>
              <a:ext uri="{FF2B5EF4-FFF2-40B4-BE49-F238E27FC236}">
                <a16:creationId xmlns:a16="http://schemas.microsoft.com/office/drawing/2014/main" id="{A97DF177-DA2C-8AE0-778C-212690874FF1}"/>
              </a:ext>
            </a:extLst>
          </p:cNvPr>
          <p:cNvSpPr>
            <a:spLocks noGrp="1"/>
          </p:cNvSpPr>
          <p:nvPr>
            <p:ph type="sldNum" sz="quarter" idx="12"/>
          </p:nvPr>
        </p:nvSpPr>
        <p:spPr/>
        <p:txBody>
          <a:bodyPr/>
          <a:lstStyle/>
          <a:p>
            <a:fld id="{D18C28E9-28B9-4E21-BC9B-2A738E2F5F22}" type="slidenum">
              <a:rPr lang="en-US" smtClean="0"/>
              <a:t>65</a:t>
            </a:fld>
            <a:endParaRPr lang="en-US"/>
          </a:p>
        </p:txBody>
      </p:sp>
      <p:sp>
        <p:nvSpPr>
          <p:cNvPr id="4" name="TextBox 3">
            <a:extLst>
              <a:ext uri="{FF2B5EF4-FFF2-40B4-BE49-F238E27FC236}">
                <a16:creationId xmlns:a16="http://schemas.microsoft.com/office/drawing/2014/main" id="{D41D5DBE-F3CB-533A-5776-0C69AC02727F}"/>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BA1A80D5-066A-A003-1266-B78D5F28A33F}"/>
              </a:ext>
            </a:extLst>
          </p:cNvPr>
          <p:cNvPicPr>
            <a:picLocks noChangeAspect="1"/>
          </p:cNvPicPr>
          <p:nvPr/>
        </p:nvPicPr>
        <p:blipFill rotWithShape="1">
          <a:blip r:embed="rId2"/>
          <a:srcRect r="50453"/>
          <a:stretch/>
        </p:blipFill>
        <p:spPr>
          <a:xfrm>
            <a:off x="4316641" y="2861366"/>
            <a:ext cx="3017413" cy="3952875"/>
          </a:xfrm>
          <a:prstGeom prst="rect">
            <a:avLst/>
          </a:prstGeom>
        </p:spPr>
      </p:pic>
    </p:spTree>
    <p:extLst>
      <p:ext uri="{BB962C8B-B14F-4D97-AF65-F5344CB8AC3E}">
        <p14:creationId xmlns:p14="http://schemas.microsoft.com/office/powerpoint/2010/main" val="394874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195B-1C65-185F-3E7D-EB786149C6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B0B334-3B89-ED4A-089A-20B7DCDCAA7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B </a:t>
            </a:r>
            <a:r>
              <a:rPr lang="en-US" sz="6000" dirty="0" err="1">
                <a:latin typeface="Scramble" panose="020B0603050302020204" pitchFamily="34" charset="0"/>
              </a:rPr>
              <a:t>B</a:t>
            </a:r>
            <a:r>
              <a:rPr lang="en-US" sz="6000" dirty="0">
                <a:latin typeface="Scramble" panose="020B0603050302020204" pitchFamily="34" charset="0"/>
              </a:rPr>
              <a:t> D G I N S</a:t>
            </a:r>
          </a:p>
        </p:txBody>
      </p:sp>
      <p:sp>
        <p:nvSpPr>
          <p:cNvPr id="3" name="TextBox 2">
            <a:extLst>
              <a:ext uri="{FF2B5EF4-FFF2-40B4-BE49-F238E27FC236}">
                <a16:creationId xmlns:a16="http://schemas.microsoft.com/office/drawing/2014/main" id="{3C0C3684-E1D8-4FF3-4E4C-22281C06E13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257D8A3F-0DE6-67B6-3EFF-AEFB996CB3E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337B6CB-48B0-374F-5F43-1ACDC16F2C9C}"/>
              </a:ext>
            </a:extLst>
          </p:cNvPr>
          <p:cNvSpPr>
            <a:spLocks noGrp="1"/>
          </p:cNvSpPr>
          <p:nvPr>
            <p:ph type="sldNum" sz="quarter" idx="12"/>
          </p:nvPr>
        </p:nvSpPr>
        <p:spPr/>
        <p:txBody>
          <a:bodyPr/>
          <a:lstStyle/>
          <a:p>
            <a:fld id="{D18C28E9-28B9-4E21-BC9B-2A738E2F5F22}" type="slidenum">
              <a:rPr lang="en-US" smtClean="0"/>
              <a:t>66</a:t>
            </a:fld>
            <a:endParaRPr lang="en-US"/>
          </a:p>
        </p:txBody>
      </p:sp>
    </p:spTree>
    <p:extLst>
      <p:ext uri="{BB962C8B-B14F-4D97-AF65-F5344CB8AC3E}">
        <p14:creationId xmlns:p14="http://schemas.microsoft.com/office/powerpoint/2010/main" val="387405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4055-3A23-0CF0-EA75-28AEBC16A2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4E8F78-C103-BB76-0F38-972018F941F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DABBINGS</a:t>
            </a:r>
          </a:p>
        </p:txBody>
      </p:sp>
      <p:sp>
        <p:nvSpPr>
          <p:cNvPr id="3" name="TextBox 2">
            <a:extLst>
              <a:ext uri="{FF2B5EF4-FFF2-40B4-BE49-F238E27FC236}">
                <a16:creationId xmlns:a16="http://schemas.microsoft.com/office/drawing/2014/main" id="{D4DAF0F5-A764-9B8C-AE46-36636FF860E7}"/>
              </a:ext>
            </a:extLst>
          </p:cNvPr>
          <p:cNvSpPr txBox="1"/>
          <p:nvPr/>
        </p:nvSpPr>
        <p:spPr>
          <a:xfrm>
            <a:off x="1994263" y="1695166"/>
            <a:ext cx="8014063" cy="1384995"/>
          </a:xfrm>
          <a:prstGeom prst="rect">
            <a:avLst/>
          </a:prstGeom>
          <a:noFill/>
        </p:spPr>
        <p:txBody>
          <a:bodyPr wrap="square" rtlCol="0">
            <a:spAutoFit/>
          </a:bodyPr>
          <a:lstStyle/>
          <a:p>
            <a:r>
              <a:rPr lang="en-US" sz="2800" b="1" dirty="0"/>
              <a:t>DABBINGS</a:t>
            </a:r>
            <a:r>
              <a:rPr lang="en-US" sz="2800" dirty="0"/>
              <a:t>: pl. of n. </a:t>
            </a:r>
            <a:r>
              <a:rPr lang="en-US" sz="2800" u="sng" dirty="0"/>
              <a:t>DABBING</a:t>
            </a:r>
            <a:r>
              <a:rPr lang="en-US" sz="2800" dirty="0"/>
              <a:t>, THE ACT OF DABBING   (also v. TOUCHING LIGHTLY (DAB, DABS, DABBED)		</a:t>
            </a:r>
          </a:p>
        </p:txBody>
      </p:sp>
      <p:sp>
        <p:nvSpPr>
          <p:cNvPr id="7" name="Slide Number Placeholder 6">
            <a:extLst>
              <a:ext uri="{FF2B5EF4-FFF2-40B4-BE49-F238E27FC236}">
                <a16:creationId xmlns:a16="http://schemas.microsoft.com/office/drawing/2014/main" id="{A97DF177-DA2C-8AE0-778C-212690874FF1}"/>
              </a:ext>
            </a:extLst>
          </p:cNvPr>
          <p:cNvSpPr>
            <a:spLocks noGrp="1"/>
          </p:cNvSpPr>
          <p:nvPr>
            <p:ph type="sldNum" sz="quarter" idx="12"/>
          </p:nvPr>
        </p:nvSpPr>
        <p:spPr/>
        <p:txBody>
          <a:bodyPr/>
          <a:lstStyle/>
          <a:p>
            <a:fld id="{D18C28E9-28B9-4E21-BC9B-2A738E2F5F22}" type="slidenum">
              <a:rPr lang="en-US" smtClean="0"/>
              <a:t>67</a:t>
            </a:fld>
            <a:endParaRPr lang="en-US"/>
          </a:p>
        </p:txBody>
      </p:sp>
      <p:sp>
        <p:nvSpPr>
          <p:cNvPr id="4" name="TextBox 3">
            <a:extLst>
              <a:ext uri="{FF2B5EF4-FFF2-40B4-BE49-F238E27FC236}">
                <a16:creationId xmlns:a16="http://schemas.microsoft.com/office/drawing/2014/main" id="{D41D5DBE-F3CB-533A-5776-0C69AC02727F}"/>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006D7CE1-C783-C988-6365-DE34481B6C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2047" y="2895495"/>
            <a:ext cx="5358493" cy="3497204"/>
          </a:xfrm>
          <a:prstGeom prst="rect">
            <a:avLst/>
          </a:prstGeom>
        </p:spPr>
      </p:pic>
    </p:spTree>
    <p:extLst>
      <p:ext uri="{BB962C8B-B14F-4D97-AF65-F5344CB8AC3E}">
        <p14:creationId xmlns:p14="http://schemas.microsoft.com/office/powerpoint/2010/main" val="3637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BB3F-B1D7-DA2B-EE1D-9D229EBA86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672539-68F1-3BD6-D04D-D9CE8EF0699E}"/>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E F I L T</a:t>
            </a:r>
          </a:p>
        </p:txBody>
      </p:sp>
      <p:sp>
        <p:nvSpPr>
          <p:cNvPr id="3" name="TextBox 2">
            <a:extLst>
              <a:ext uri="{FF2B5EF4-FFF2-40B4-BE49-F238E27FC236}">
                <a16:creationId xmlns:a16="http://schemas.microsoft.com/office/drawing/2014/main" id="{8119CD8B-C4A4-5F36-1064-450E98B33635}"/>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E7D8B72F-5620-8F9B-EE4E-FEF030ECA21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A8480C09-5BE9-5789-658E-72038125AA60}"/>
              </a:ext>
            </a:extLst>
          </p:cNvPr>
          <p:cNvSpPr>
            <a:spLocks noGrp="1"/>
          </p:cNvSpPr>
          <p:nvPr>
            <p:ph type="sldNum" sz="quarter" idx="12"/>
          </p:nvPr>
        </p:nvSpPr>
        <p:spPr/>
        <p:txBody>
          <a:bodyPr/>
          <a:lstStyle/>
          <a:p>
            <a:fld id="{D18C28E9-28B9-4E21-BC9B-2A738E2F5F22}" type="slidenum">
              <a:rPr lang="en-US" smtClean="0"/>
              <a:t>68</a:t>
            </a:fld>
            <a:endParaRPr lang="en-US"/>
          </a:p>
        </p:txBody>
      </p:sp>
    </p:spTree>
    <p:extLst>
      <p:ext uri="{BB962C8B-B14F-4D97-AF65-F5344CB8AC3E}">
        <p14:creationId xmlns:p14="http://schemas.microsoft.com/office/powerpoint/2010/main" val="27361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9DBDC-3BD5-0794-E093-B0EE136937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4EDBCB-448F-8CEE-EA24-27D68E3C347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DATAFILE</a:t>
            </a:r>
          </a:p>
        </p:txBody>
      </p:sp>
      <p:sp>
        <p:nvSpPr>
          <p:cNvPr id="3" name="TextBox 2">
            <a:extLst>
              <a:ext uri="{FF2B5EF4-FFF2-40B4-BE49-F238E27FC236}">
                <a16:creationId xmlns:a16="http://schemas.microsoft.com/office/drawing/2014/main" id="{A64153D9-6B27-7A27-EFFB-0947F69FE0AC}"/>
              </a:ext>
            </a:extLst>
          </p:cNvPr>
          <p:cNvSpPr txBox="1"/>
          <p:nvPr/>
        </p:nvSpPr>
        <p:spPr>
          <a:xfrm>
            <a:off x="2508068" y="1839364"/>
            <a:ext cx="8014063" cy="954107"/>
          </a:xfrm>
          <a:prstGeom prst="rect">
            <a:avLst/>
          </a:prstGeom>
          <a:noFill/>
        </p:spPr>
        <p:txBody>
          <a:bodyPr wrap="square" rtlCol="0">
            <a:spAutoFit/>
          </a:bodyPr>
          <a:lstStyle/>
          <a:p>
            <a:r>
              <a:rPr lang="en-US" sz="2800" b="1" dirty="0"/>
              <a:t>DATAFILE</a:t>
            </a:r>
            <a:r>
              <a:rPr lang="en-US" sz="2800" dirty="0"/>
              <a:t>: n. A DIGITAL FILE CONTAINING DATA		</a:t>
            </a:r>
          </a:p>
        </p:txBody>
      </p:sp>
      <p:sp>
        <p:nvSpPr>
          <p:cNvPr id="7" name="Slide Number Placeholder 6">
            <a:extLst>
              <a:ext uri="{FF2B5EF4-FFF2-40B4-BE49-F238E27FC236}">
                <a16:creationId xmlns:a16="http://schemas.microsoft.com/office/drawing/2014/main" id="{8AFF53B3-1228-8816-0911-12AC0FFD93F6}"/>
              </a:ext>
            </a:extLst>
          </p:cNvPr>
          <p:cNvSpPr>
            <a:spLocks noGrp="1"/>
          </p:cNvSpPr>
          <p:nvPr>
            <p:ph type="sldNum" sz="quarter" idx="12"/>
          </p:nvPr>
        </p:nvSpPr>
        <p:spPr/>
        <p:txBody>
          <a:bodyPr/>
          <a:lstStyle/>
          <a:p>
            <a:fld id="{D18C28E9-28B9-4E21-BC9B-2A738E2F5F22}" type="slidenum">
              <a:rPr lang="en-US" smtClean="0"/>
              <a:t>69</a:t>
            </a:fld>
            <a:endParaRPr lang="en-US"/>
          </a:p>
        </p:txBody>
      </p:sp>
      <p:sp>
        <p:nvSpPr>
          <p:cNvPr id="4" name="TextBox 3">
            <a:extLst>
              <a:ext uri="{FF2B5EF4-FFF2-40B4-BE49-F238E27FC236}">
                <a16:creationId xmlns:a16="http://schemas.microsoft.com/office/drawing/2014/main" id="{4865DE2E-C9DC-90F3-9E78-7536FB29EC68}"/>
              </a:ext>
            </a:extLst>
          </p:cNvPr>
          <p:cNvSpPr txBox="1"/>
          <p:nvPr/>
        </p:nvSpPr>
        <p:spPr>
          <a:xfrm>
            <a:off x="10006147" y="65945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B9ACE1DC-15EF-E20C-F716-5A1E17875CCE}"/>
              </a:ext>
            </a:extLst>
          </p:cNvPr>
          <p:cNvPicPr>
            <a:picLocks noChangeAspect="1"/>
          </p:cNvPicPr>
          <p:nvPr/>
        </p:nvPicPr>
        <p:blipFill>
          <a:blip r:embed="rId2"/>
          <a:stretch>
            <a:fillRect/>
          </a:stretch>
        </p:blipFill>
        <p:spPr>
          <a:xfrm>
            <a:off x="3870967" y="2459763"/>
            <a:ext cx="5101247" cy="1938474"/>
          </a:xfrm>
          <a:prstGeom prst="rect">
            <a:avLst/>
          </a:prstGeom>
        </p:spPr>
      </p:pic>
      <p:pic>
        <p:nvPicPr>
          <p:cNvPr id="8" name="Picture 7">
            <a:extLst>
              <a:ext uri="{FF2B5EF4-FFF2-40B4-BE49-F238E27FC236}">
                <a16:creationId xmlns:a16="http://schemas.microsoft.com/office/drawing/2014/main" id="{BF673762-D173-E6EB-550C-2B0B8BC7E9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6186" y="3545113"/>
            <a:ext cx="3664567" cy="3238864"/>
          </a:xfrm>
          <a:prstGeom prst="rect">
            <a:avLst/>
          </a:prstGeom>
        </p:spPr>
      </p:pic>
      <p:pic>
        <p:nvPicPr>
          <p:cNvPr id="9" name="Picture 8">
            <a:extLst>
              <a:ext uri="{FF2B5EF4-FFF2-40B4-BE49-F238E27FC236}">
                <a16:creationId xmlns:a16="http://schemas.microsoft.com/office/drawing/2014/main" id="{E803DA34-48CA-D034-6E50-98D26C08D06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889" b="95444" l="9830" r="89887">
                        <a14:foregroundMark x1="49338" y1="6111" x2="23724" y2="19667"/>
                        <a14:foregroundMark x1="57750" y1="7222" x2="74386" y2="12444"/>
                        <a14:foregroundMark x1="74386" y1="12444" x2="74858" y2="86222"/>
                        <a14:foregroundMark x1="74858" y1="86222" x2="62571" y2="92556"/>
                        <a14:foregroundMark x1="29808" y1="89024" x2="19282" y2="87889"/>
                        <a14:foregroundMark x1="62571" y1="92556" x2="47224" y2="90901"/>
                        <a14:foregroundMark x1="19282" y1="87889" x2="19943" y2="21444"/>
                        <a14:foregroundMark x1="54820" y1="2889" x2="54631" y2="13111"/>
                        <a14:foregroundMark x1="25992" y1="16000" x2="36862" y2="27222"/>
                        <a14:foregroundMark x1="36389" y1="12222" x2="27410" y2="15333"/>
                        <a14:foregroundMark x1="27410" y1="15333" x2="19660" y2="21111"/>
                        <a14:foregroundMark x1="32514" y1="12222" x2="46125" y2="27556"/>
                        <a14:foregroundMark x1="33932" y1="11556" x2="35822" y2="13444"/>
                        <a14:foregroundMark x1="50756" y1="95444" x2="50473" y2="88222"/>
                        <a14:backgroundMark x1="29679" y1="89222" x2="37335" y2="91667"/>
                        <a14:backgroundMark x1="37335" y1="91667" x2="44518" y2="97222"/>
                        <a14:backgroundMark x1="44518" y1="97222" x2="45274" y2="98778"/>
                        <a14:backgroundMark x1="41210" y1="90778" x2="41682" y2="92444"/>
                        <a14:backgroundMark x1="41682" y1="90111" x2="37335" y2="90000"/>
                        <a14:backgroundMark x1="41493" y1="90333" x2="44045" y2="90333"/>
                        <a14:backgroundMark x1="43289" y1="91222" x2="43856" y2="91000"/>
                        <a14:backgroundMark x1="44896" y1="90111" x2="44234" y2="94333"/>
                      </a14:backgroundRemoval>
                    </a14:imgEffect>
                  </a14:imgLayer>
                </a14:imgProps>
              </a:ext>
              <a:ext uri="{28A0092B-C50C-407E-A947-70E740481C1C}">
                <a14:useLocalDpi xmlns:a14="http://schemas.microsoft.com/office/drawing/2010/main"/>
              </a:ext>
            </a:extLst>
          </a:blip>
          <a:stretch>
            <a:fillRect/>
          </a:stretch>
        </p:blipFill>
        <p:spPr>
          <a:xfrm>
            <a:off x="1674011" y="4240705"/>
            <a:ext cx="2916283" cy="2480770"/>
          </a:xfrm>
          <a:prstGeom prst="rect">
            <a:avLst/>
          </a:prstGeom>
        </p:spPr>
      </p:pic>
      <p:sp>
        <p:nvSpPr>
          <p:cNvPr id="10" name="Arrow: Left 9">
            <a:extLst>
              <a:ext uri="{FF2B5EF4-FFF2-40B4-BE49-F238E27FC236}">
                <a16:creationId xmlns:a16="http://schemas.microsoft.com/office/drawing/2014/main" id="{8BB26A7E-91A0-3327-EB17-C80AE6BF22B0}"/>
              </a:ext>
            </a:extLst>
          </p:cNvPr>
          <p:cNvSpPr/>
          <p:nvPr/>
        </p:nvSpPr>
        <p:spPr>
          <a:xfrm>
            <a:off x="4345577" y="4885509"/>
            <a:ext cx="1053737" cy="1001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0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83FDB-FF55-658A-AC43-C32961E5C3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4FCDA0-6593-F615-CD3A-4713C38C81D2}"/>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ALLYSHIP</a:t>
            </a:r>
          </a:p>
        </p:txBody>
      </p:sp>
      <p:sp>
        <p:nvSpPr>
          <p:cNvPr id="3" name="TextBox 2">
            <a:extLst>
              <a:ext uri="{FF2B5EF4-FFF2-40B4-BE49-F238E27FC236}">
                <a16:creationId xmlns:a16="http://schemas.microsoft.com/office/drawing/2014/main" id="{03CD0A6D-C4B6-14D7-5B75-C3E369BCC9DC}"/>
              </a:ext>
            </a:extLst>
          </p:cNvPr>
          <p:cNvSpPr txBox="1"/>
          <p:nvPr/>
        </p:nvSpPr>
        <p:spPr>
          <a:xfrm>
            <a:off x="2662646" y="2199427"/>
            <a:ext cx="8604504" cy="523220"/>
          </a:xfrm>
          <a:prstGeom prst="rect">
            <a:avLst/>
          </a:prstGeom>
          <a:noFill/>
        </p:spPr>
        <p:txBody>
          <a:bodyPr wrap="square" rtlCol="0">
            <a:spAutoFit/>
          </a:bodyPr>
          <a:lstStyle/>
          <a:p>
            <a:r>
              <a:rPr lang="en-US" sz="2800" b="1" dirty="0"/>
              <a:t>ALLYSHIP</a:t>
            </a:r>
            <a:r>
              <a:rPr lang="en-US" sz="2800" dirty="0"/>
              <a:t>: n.  THE STATE OF BEING AN ALLY</a:t>
            </a:r>
          </a:p>
        </p:txBody>
      </p:sp>
      <p:sp>
        <p:nvSpPr>
          <p:cNvPr id="5" name="TextBox 4">
            <a:extLst>
              <a:ext uri="{FF2B5EF4-FFF2-40B4-BE49-F238E27FC236}">
                <a16:creationId xmlns:a16="http://schemas.microsoft.com/office/drawing/2014/main" id="{821E45C9-34D8-CBD5-401D-42581FBCB6B2}"/>
              </a:ext>
            </a:extLst>
          </p:cNvPr>
          <p:cNvSpPr txBox="1"/>
          <p:nvPr/>
        </p:nvSpPr>
        <p:spPr>
          <a:xfrm>
            <a:off x="10049692" y="999098"/>
            <a:ext cx="66185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E1C4C73-44BA-9DDE-4E2A-D1C619B2AE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2646" y="2866953"/>
            <a:ext cx="6531429" cy="3673929"/>
          </a:xfrm>
          <a:prstGeom prst="rect">
            <a:avLst/>
          </a:prstGeom>
        </p:spPr>
      </p:pic>
      <p:sp>
        <p:nvSpPr>
          <p:cNvPr id="7" name="Slide Number Placeholder 6">
            <a:extLst>
              <a:ext uri="{FF2B5EF4-FFF2-40B4-BE49-F238E27FC236}">
                <a16:creationId xmlns:a16="http://schemas.microsoft.com/office/drawing/2014/main" id="{7BB0DDD3-FB56-664D-3884-95220AD45FED}"/>
              </a:ext>
            </a:extLst>
          </p:cNvPr>
          <p:cNvSpPr>
            <a:spLocks noGrp="1"/>
          </p:cNvSpPr>
          <p:nvPr>
            <p:ph type="sldNum" sz="quarter" idx="12"/>
          </p:nvPr>
        </p:nvSpPr>
        <p:spPr/>
        <p:txBody>
          <a:bodyPr/>
          <a:lstStyle/>
          <a:p>
            <a:fld id="{D18C28E9-28B9-4E21-BC9B-2A738E2F5F22}" type="slidenum">
              <a:rPr lang="en-US" smtClean="0"/>
              <a:t>7</a:t>
            </a:fld>
            <a:endParaRPr lang="en-US"/>
          </a:p>
        </p:txBody>
      </p:sp>
    </p:spTree>
    <p:extLst>
      <p:ext uri="{BB962C8B-B14F-4D97-AF65-F5344CB8AC3E}">
        <p14:creationId xmlns:p14="http://schemas.microsoft.com/office/powerpoint/2010/main" val="14865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F2CC8-C944-7443-6AEB-C8E4B61EA8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D7E319-2A88-37C7-EAB2-FE20189A3C1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E R S W Y</a:t>
            </a:r>
          </a:p>
        </p:txBody>
      </p:sp>
      <p:sp>
        <p:nvSpPr>
          <p:cNvPr id="3" name="TextBox 2">
            <a:extLst>
              <a:ext uri="{FF2B5EF4-FFF2-40B4-BE49-F238E27FC236}">
                <a16:creationId xmlns:a16="http://schemas.microsoft.com/office/drawing/2014/main" id="{22F9B34E-4B8B-3298-F5B4-64094293A01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498B4EB-32E4-A29B-AF1B-DE502EE5E790}"/>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CBB19363-7AD7-C8BF-151D-AAEF2483405C}"/>
              </a:ext>
            </a:extLst>
          </p:cNvPr>
          <p:cNvSpPr>
            <a:spLocks noGrp="1"/>
          </p:cNvSpPr>
          <p:nvPr>
            <p:ph type="sldNum" sz="quarter" idx="12"/>
          </p:nvPr>
        </p:nvSpPr>
        <p:spPr/>
        <p:txBody>
          <a:bodyPr/>
          <a:lstStyle/>
          <a:p>
            <a:fld id="{D18C28E9-28B9-4E21-BC9B-2A738E2F5F22}" type="slidenum">
              <a:rPr lang="en-US" smtClean="0"/>
              <a:t>70</a:t>
            </a:fld>
            <a:endParaRPr lang="en-US"/>
          </a:p>
        </p:txBody>
      </p:sp>
    </p:spTree>
    <p:extLst>
      <p:ext uri="{BB962C8B-B14F-4D97-AF65-F5344CB8AC3E}">
        <p14:creationId xmlns:p14="http://schemas.microsoft.com/office/powerpoint/2010/main" val="9984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18C33-AEAE-8D6A-659D-66DFFCFCE0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59C02E-28E6-C644-7972-A962835D96C2}"/>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DAYWEARS</a:t>
            </a:r>
          </a:p>
        </p:txBody>
      </p:sp>
      <p:sp>
        <p:nvSpPr>
          <p:cNvPr id="3" name="TextBox 2">
            <a:extLst>
              <a:ext uri="{FF2B5EF4-FFF2-40B4-BE49-F238E27FC236}">
                <a16:creationId xmlns:a16="http://schemas.microsoft.com/office/drawing/2014/main" id="{884CB7C7-D1F9-72D5-F679-E16961A2AEF5}"/>
              </a:ext>
            </a:extLst>
          </p:cNvPr>
          <p:cNvSpPr txBox="1"/>
          <p:nvPr/>
        </p:nvSpPr>
        <p:spPr>
          <a:xfrm>
            <a:off x="2350866" y="1695166"/>
            <a:ext cx="7213962" cy="1384995"/>
          </a:xfrm>
          <a:prstGeom prst="rect">
            <a:avLst/>
          </a:prstGeom>
          <a:noFill/>
        </p:spPr>
        <p:txBody>
          <a:bodyPr wrap="square" rtlCol="0">
            <a:spAutoFit/>
          </a:bodyPr>
          <a:lstStyle/>
          <a:p>
            <a:r>
              <a:rPr lang="en-US" sz="2800" b="1" dirty="0"/>
              <a:t>     DAYWEARS</a:t>
            </a:r>
            <a:r>
              <a:rPr lang="en-US" sz="2800" dirty="0"/>
              <a:t>: NWL23 pl. of n. </a:t>
            </a:r>
            <a:r>
              <a:rPr lang="en-US" sz="2800" u="sng" dirty="0"/>
              <a:t>DAYWEAR</a:t>
            </a:r>
            <a:r>
              <a:rPr lang="en-US" sz="2800" dirty="0"/>
              <a:t>, CLOTHING SUITABLE FOR INFORMAL OCCASIONS 		</a:t>
            </a:r>
          </a:p>
        </p:txBody>
      </p:sp>
      <p:sp>
        <p:nvSpPr>
          <p:cNvPr id="7" name="Slide Number Placeholder 6">
            <a:extLst>
              <a:ext uri="{FF2B5EF4-FFF2-40B4-BE49-F238E27FC236}">
                <a16:creationId xmlns:a16="http://schemas.microsoft.com/office/drawing/2014/main" id="{2A764E95-C5A0-0E56-7CF7-DACD514FDACE}"/>
              </a:ext>
            </a:extLst>
          </p:cNvPr>
          <p:cNvSpPr>
            <a:spLocks noGrp="1"/>
          </p:cNvSpPr>
          <p:nvPr>
            <p:ph type="sldNum" sz="quarter" idx="12"/>
          </p:nvPr>
        </p:nvSpPr>
        <p:spPr/>
        <p:txBody>
          <a:bodyPr/>
          <a:lstStyle/>
          <a:p>
            <a:fld id="{D18C28E9-28B9-4E21-BC9B-2A738E2F5F22}" type="slidenum">
              <a:rPr lang="en-US" smtClean="0"/>
              <a:t>71</a:t>
            </a:fld>
            <a:endParaRPr lang="en-US"/>
          </a:p>
        </p:txBody>
      </p:sp>
      <p:sp>
        <p:nvSpPr>
          <p:cNvPr id="4" name="TextBox 3">
            <a:extLst>
              <a:ext uri="{FF2B5EF4-FFF2-40B4-BE49-F238E27FC236}">
                <a16:creationId xmlns:a16="http://schemas.microsoft.com/office/drawing/2014/main" id="{DB4E1B8C-9002-9D8E-12DD-6E0E94A72F18}"/>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5B72498B-C323-F7FD-FD57-12ACCB3840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8380" y="2788712"/>
            <a:ext cx="2876821" cy="3833917"/>
          </a:xfrm>
          <a:prstGeom prst="rect">
            <a:avLst/>
          </a:prstGeom>
        </p:spPr>
      </p:pic>
      <p:pic>
        <p:nvPicPr>
          <p:cNvPr id="8" name="Picture 7">
            <a:extLst>
              <a:ext uri="{FF2B5EF4-FFF2-40B4-BE49-F238E27FC236}">
                <a16:creationId xmlns:a16="http://schemas.microsoft.com/office/drawing/2014/main" id="{E388D9EF-B1EE-5704-15BB-76E970B01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5471" y="2788712"/>
            <a:ext cx="2876821" cy="3833918"/>
          </a:xfrm>
          <a:prstGeom prst="rect">
            <a:avLst/>
          </a:prstGeom>
        </p:spPr>
      </p:pic>
    </p:spTree>
    <p:extLst>
      <p:ext uri="{BB962C8B-B14F-4D97-AF65-F5344CB8AC3E}">
        <p14:creationId xmlns:p14="http://schemas.microsoft.com/office/powerpoint/2010/main" val="314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0B55-04DC-4DB7-5003-F0BD9443F5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AC6D5E-97BD-7FB6-B1E2-40AEA2F49BC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D </a:t>
            </a:r>
            <a:r>
              <a:rPr lang="en-US" sz="6000" dirty="0" err="1">
                <a:latin typeface="Scramble" panose="020B0603050302020204" pitchFamily="34" charset="0"/>
              </a:rPr>
              <a:t>D</a:t>
            </a:r>
            <a:r>
              <a:rPr lang="en-US" sz="6000" dirty="0">
                <a:latin typeface="Scramble" panose="020B0603050302020204" pitchFamily="34" charset="0"/>
              </a:rPr>
              <a:t> E </a:t>
            </a:r>
            <a:r>
              <a:rPr lang="en-US" sz="6000" dirty="0" err="1">
                <a:latin typeface="Scramble" panose="020B0603050302020204" pitchFamily="34" charset="0"/>
              </a:rPr>
              <a:t>E</a:t>
            </a:r>
            <a:r>
              <a:rPr lang="en-US" sz="6000" dirty="0">
                <a:latin typeface="Scramble" panose="020B0603050302020204" pitchFamily="34" charset="0"/>
              </a:rPr>
              <a:t> M N</a:t>
            </a:r>
          </a:p>
        </p:txBody>
      </p:sp>
      <p:sp>
        <p:nvSpPr>
          <p:cNvPr id="3" name="TextBox 2">
            <a:extLst>
              <a:ext uri="{FF2B5EF4-FFF2-40B4-BE49-F238E27FC236}">
                <a16:creationId xmlns:a16="http://schemas.microsoft.com/office/drawing/2014/main" id="{A21486BB-D1A0-8BBA-0FFB-28F7BB2040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90AC4AA-B839-56E6-3263-512F63773346}"/>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470B172-82A2-13DB-301D-B7272B6E0BA4}"/>
              </a:ext>
            </a:extLst>
          </p:cNvPr>
          <p:cNvSpPr>
            <a:spLocks noGrp="1"/>
          </p:cNvSpPr>
          <p:nvPr>
            <p:ph type="sldNum" sz="quarter" idx="12"/>
          </p:nvPr>
        </p:nvSpPr>
        <p:spPr/>
        <p:txBody>
          <a:bodyPr/>
          <a:lstStyle/>
          <a:p>
            <a:fld id="{D18C28E9-28B9-4E21-BC9B-2A738E2F5F22}" type="slidenum">
              <a:rPr lang="en-US" smtClean="0"/>
              <a:t>72</a:t>
            </a:fld>
            <a:endParaRPr lang="en-US"/>
          </a:p>
        </p:txBody>
      </p:sp>
    </p:spTree>
    <p:extLst>
      <p:ext uri="{BB962C8B-B14F-4D97-AF65-F5344CB8AC3E}">
        <p14:creationId xmlns:p14="http://schemas.microsoft.com/office/powerpoint/2010/main" val="23117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4EFF5-0FB1-59FB-90B8-7998DD125B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E605B3-CB36-1A74-B45F-E5325D51EAF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DEADNAME</a:t>
            </a:r>
          </a:p>
        </p:txBody>
      </p:sp>
      <p:sp>
        <p:nvSpPr>
          <p:cNvPr id="3" name="TextBox 2">
            <a:extLst>
              <a:ext uri="{FF2B5EF4-FFF2-40B4-BE49-F238E27FC236}">
                <a16:creationId xmlns:a16="http://schemas.microsoft.com/office/drawing/2014/main" id="{018604EE-F3D3-7669-5215-BB2B9957E304}"/>
              </a:ext>
            </a:extLst>
          </p:cNvPr>
          <p:cNvSpPr txBox="1"/>
          <p:nvPr/>
        </p:nvSpPr>
        <p:spPr>
          <a:xfrm>
            <a:off x="1892889" y="1748262"/>
            <a:ext cx="9460911" cy="1384995"/>
          </a:xfrm>
          <a:prstGeom prst="rect">
            <a:avLst/>
          </a:prstGeom>
          <a:noFill/>
        </p:spPr>
        <p:txBody>
          <a:bodyPr wrap="square" rtlCol="0">
            <a:spAutoFit/>
          </a:bodyPr>
          <a:lstStyle/>
          <a:p>
            <a:r>
              <a:rPr lang="en-US" sz="2800" b="1" dirty="0"/>
              <a:t>DEADNAME</a:t>
            </a:r>
            <a:r>
              <a:rPr lang="en-US" sz="2800" dirty="0"/>
              <a:t>: n. &amp; v.  TO REFER TO SOMEONE BY THEIR DEPRECATED (DISAPPROVED) BIRTHNAME (DEADNAMING)		</a:t>
            </a:r>
          </a:p>
        </p:txBody>
      </p:sp>
      <p:sp>
        <p:nvSpPr>
          <p:cNvPr id="7" name="Slide Number Placeholder 6">
            <a:extLst>
              <a:ext uri="{FF2B5EF4-FFF2-40B4-BE49-F238E27FC236}">
                <a16:creationId xmlns:a16="http://schemas.microsoft.com/office/drawing/2014/main" id="{97CC2997-ECF0-E81F-2EA7-03B6DF719E93}"/>
              </a:ext>
            </a:extLst>
          </p:cNvPr>
          <p:cNvSpPr>
            <a:spLocks noGrp="1"/>
          </p:cNvSpPr>
          <p:nvPr>
            <p:ph type="sldNum" sz="quarter" idx="12"/>
          </p:nvPr>
        </p:nvSpPr>
        <p:spPr/>
        <p:txBody>
          <a:bodyPr/>
          <a:lstStyle/>
          <a:p>
            <a:fld id="{D18C28E9-28B9-4E21-BC9B-2A738E2F5F22}" type="slidenum">
              <a:rPr lang="en-US" smtClean="0"/>
              <a:t>73</a:t>
            </a:fld>
            <a:endParaRPr lang="en-US"/>
          </a:p>
        </p:txBody>
      </p:sp>
      <p:sp>
        <p:nvSpPr>
          <p:cNvPr id="4" name="TextBox 3">
            <a:extLst>
              <a:ext uri="{FF2B5EF4-FFF2-40B4-BE49-F238E27FC236}">
                <a16:creationId xmlns:a16="http://schemas.microsoft.com/office/drawing/2014/main" id="{481CBFD2-ECFA-7C27-F2D5-244EE8DF84C4}"/>
              </a:ext>
            </a:extLst>
          </p:cNvPr>
          <p:cNvSpPr txBox="1"/>
          <p:nvPr/>
        </p:nvSpPr>
        <p:spPr>
          <a:xfrm>
            <a:off x="10075817" y="441741"/>
            <a:ext cx="661851" cy="1446550"/>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DS</a:t>
            </a:r>
          </a:p>
        </p:txBody>
      </p:sp>
      <p:pic>
        <p:nvPicPr>
          <p:cNvPr id="11" name="Picture 10">
            <a:extLst>
              <a:ext uri="{FF2B5EF4-FFF2-40B4-BE49-F238E27FC236}">
                <a16:creationId xmlns:a16="http://schemas.microsoft.com/office/drawing/2014/main" id="{B64E2D84-591A-6CC7-319E-8FD9AE335767}"/>
              </a:ext>
            </a:extLst>
          </p:cNvPr>
          <p:cNvPicPr>
            <a:picLocks noChangeAspect="1"/>
          </p:cNvPicPr>
          <p:nvPr/>
        </p:nvPicPr>
        <p:blipFill>
          <a:blip r:embed="rId2"/>
          <a:stretch>
            <a:fillRect/>
          </a:stretch>
        </p:blipFill>
        <p:spPr>
          <a:xfrm>
            <a:off x="2757487" y="2806700"/>
            <a:ext cx="6677025" cy="3914775"/>
          </a:xfrm>
          <a:prstGeom prst="rect">
            <a:avLst/>
          </a:prstGeom>
        </p:spPr>
      </p:pic>
    </p:spTree>
    <p:extLst>
      <p:ext uri="{BB962C8B-B14F-4D97-AF65-F5344CB8AC3E}">
        <p14:creationId xmlns:p14="http://schemas.microsoft.com/office/powerpoint/2010/main" val="4740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586E-11ED-19C5-CF18-E89A6E0E97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8C99DD-9B70-E8DD-CA65-BE8BF401E9F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B D E </a:t>
            </a:r>
            <a:r>
              <a:rPr lang="en-US" sz="6000" dirty="0" err="1">
                <a:latin typeface="Scramble" panose="020B0603050302020204" pitchFamily="34" charset="0"/>
              </a:rPr>
              <a:t>E</a:t>
            </a:r>
            <a:r>
              <a:rPr lang="en-US" sz="6000" dirty="0">
                <a:latin typeface="Scramble" panose="020B0603050302020204" pitchFamily="34" charset="0"/>
              </a:rPr>
              <a:t> I R S </a:t>
            </a:r>
            <a:r>
              <a:rPr lang="en-US" sz="6000" dirty="0" err="1">
                <a:latin typeface="Scramble" panose="020B0603050302020204" pitchFamily="34" charset="0"/>
              </a:rPr>
              <a:t>S</a:t>
            </a:r>
            <a:endParaRPr lang="en-US" sz="6000" dirty="0">
              <a:latin typeface="Scramble" panose="020B0603050302020204" pitchFamily="34" charset="0"/>
            </a:endParaRPr>
          </a:p>
        </p:txBody>
      </p:sp>
      <p:sp>
        <p:nvSpPr>
          <p:cNvPr id="3" name="TextBox 2">
            <a:extLst>
              <a:ext uri="{FF2B5EF4-FFF2-40B4-BE49-F238E27FC236}">
                <a16:creationId xmlns:a16="http://schemas.microsoft.com/office/drawing/2014/main" id="{F1253673-1DFD-7A42-7D7C-E994C389ED3B}"/>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D4D95AF-C810-E2E5-9C19-7AE319933B45}"/>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82F0DF3C-432A-89F0-656C-6D9C54167FD2}"/>
              </a:ext>
            </a:extLst>
          </p:cNvPr>
          <p:cNvSpPr>
            <a:spLocks noGrp="1"/>
          </p:cNvSpPr>
          <p:nvPr>
            <p:ph type="sldNum" sz="quarter" idx="12"/>
          </p:nvPr>
        </p:nvSpPr>
        <p:spPr/>
        <p:txBody>
          <a:bodyPr/>
          <a:lstStyle/>
          <a:p>
            <a:fld id="{D18C28E9-28B9-4E21-BC9B-2A738E2F5F22}" type="slidenum">
              <a:rPr lang="en-US" smtClean="0"/>
              <a:t>74</a:t>
            </a:fld>
            <a:endParaRPr lang="en-US"/>
          </a:p>
        </p:txBody>
      </p:sp>
    </p:spTree>
    <p:extLst>
      <p:ext uri="{BB962C8B-B14F-4D97-AF65-F5344CB8AC3E}">
        <p14:creationId xmlns:p14="http://schemas.microsoft.com/office/powerpoint/2010/main" val="39235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F169-6800-5822-7D4A-825D450119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51013E-EBA1-0367-3E56-30FD4B584820}"/>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DEBRISES</a:t>
            </a:r>
          </a:p>
        </p:txBody>
      </p:sp>
      <p:sp>
        <p:nvSpPr>
          <p:cNvPr id="3" name="TextBox 2">
            <a:extLst>
              <a:ext uri="{FF2B5EF4-FFF2-40B4-BE49-F238E27FC236}">
                <a16:creationId xmlns:a16="http://schemas.microsoft.com/office/drawing/2014/main" id="{A40715FD-EF1E-20E0-E819-0EF1BF1BD777}"/>
              </a:ext>
            </a:extLst>
          </p:cNvPr>
          <p:cNvSpPr txBox="1"/>
          <p:nvPr/>
        </p:nvSpPr>
        <p:spPr>
          <a:xfrm>
            <a:off x="3271100" y="1828137"/>
            <a:ext cx="6969145" cy="954107"/>
          </a:xfrm>
          <a:prstGeom prst="rect">
            <a:avLst/>
          </a:prstGeom>
          <a:noFill/>
        </p:spPr>
        <p:txBody>
          <a:bodyPr wrap="square" rtlCol="0">
            <a:spAutoFit/>
          </a:bodyPr>
          <a:lstStyle/>
          <a:p>
            <a:r>
              <a:rPr lang="en-US" sz="2800" b="1" dirty="0"/>
              <a:t>DEBRISES</a:t>
            </a:r>
            <a:r>
              <a:rPr lang="en-US" sz="2800" dirty="0"/>
              <a:t>: NWL23 pl. of n. </a:t>
            </a:r>
            <a:r>
              <a:rPr lang="en-US" sz="2800" u="sng" dirty="0"/>
              <a:t>DEBRIS</a:t>
            </a:r>
            <a:r>
              <a:rPr lang="en-US" sz="2800" dirty="0"/>
              <a:t>, FRAGMENTS, SCATTERED REMAINS 		</a:t>
            </a:r>
          </a:p>
        </p:txBody>
      </p:sp>
      <p:sp>
        <p:nvSpPr>
          <p:cNvPr id="7" name="Slide Number Placeholder 6">
            <a:extLst>
              <a:ext uri="{FF2B5EF4-FFF2-40B4-BE49-F238E27FC236}">
                <a16:creationId xmlns:a16="http://schemas.microsoft.com/office/drawing/2014/main" id="{BB472F3A-C64C-6D86-AF5C-A3841859B5E3}"/>
              </a:ext>
            </a:extLst>
          </p:cNvPr>
          <p:cNvSpPr>
            <a:spLocks noGrp="1"/>
          </p:cNvSpPr>
          <p:nvPr>
            <p:ph type="sldNum" sz="quarter" idx="12"/>
          </p:nvPr>
        </p:nvSpPr>
        <p:spPr/>
        <p:txBody>
          <a:bodyPr/>
          <a:lstStyle/>
          <a:p>
            <a:fld id="{D18C28E9-28B9-4E21-BC9B-2A738E2F5F22}" type="slidenum">
              <a:rPr lang="en-US" smtClean="0"/>
              <a:t>75</a:t>
            </a:fld>
            <a:endParaRPr lang="en-US"/>
          </a:p>
        </p:txBody>
      </p:sp>
      <p:pic>
        <p:nvPicPr>
          <p:cNvPr id="4" name="Picture 3">
            <a:extLst>
              <a:ext uri="{FF2B5EF4-FFF2-40B4-BE49-F238E27FC236}">
                <a16:creationId xmlns:a16="http://schemas.microsoft.com/office/drawing/2014/main" id="{8E2B52BA-2C8C-B1CF-68A0-6AA0D3F0F7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0210" y="2915215"/>
            <a:ext cx="4059011" cy="3246235"/>
          </a:xfrm>
          <a:prstGeom prst="rect">
            <a:avLst/>
          </a:prstGeom>
        </p:spPr>
      </p:pic>
      <p:pic>
        <p:nvPicPr>
          <p:cNvPr id="6" name="Picture 5">
            <a:extLst>
              <a:ext uri="{FF2B5EF4-FFF2-40B4-BE49-F238E27FC236}">
                <a16:creationId xmlns:a16="http://schemas.microsoft.com/office/drawing/2014/main" id="{A1B017AB-3B86-1259-1F40-1A0D0FB12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925" y="2915215"/>
            <a:ext cx="4310744" cy="3233058"/>
          </a:xfrm>
          <a:prstGeom prst="rect">
            <a:avLst/>
          </a:prstGeom>
        </p:spPr>
      </p:pic>
      <p:sp>
        <p:nvSpPr>
          <p:cNvPr id="8" name="TextBox 7">
            <a:extLst>
              <a:ext uri="{FF2B5EF4-FFF2-40B4-BE49-F238E27FC236}">
                <a16:creationId xmlns:a16="http://schemas.microsoft.com/office/drawing/2014/main" id="{9E2F49D6-348D-0216-11A4-F0CC9F93DC98}"/>
              </a:ext>
            </a:extLst>
          </p:cNvPr>
          <p:cNvSpPr txBox="1"/>
          <p:nvPr/>
        </p:nvSpPr>
        <p:spPr>
          <a:xfrm>
            <a:off x="3027845" y="6244421"/>
            <a:ext cx="7241737" cy="523220"/>
          </a:xfrm>
          <a:prstGeom prst="rect">
            <a:avLst/>
          </a:prstGeom>
          <a:noFill/>
        </p:spPr>
        <p:txBody>
          <a:bodyPr wrap="square" rtlCol="0">
            <a:spAutoFit/>
          </a:bodyPr>
          <a:lstStyle/>
          <a:p>
            <a:r>
              <a:rPr lang="en-US" sz="2800" dirty="0"/>
              <a:t>TWO DIFFERENT KINDS OF DEBRISES?		</a:t>
            </a:r>
          </a:p>
        </p:txBody>
      </p:sp>
    </p:spTree>
    <p:extLst>
      <p:ext uri="{BB962C8B-B14F-4D97-AF65-F5344CB8AC3E}">
        <p14:creationId xmlns:p14="http://schemas.microsoft.com/office/powerpoint/2010/main" val="28750890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CB83-ECFE-E2FC-0FFC-D03EEDB933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CE9E4C-78F8-52A3-67B9-B3B0C77FE99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D 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F K P</a:t>
            </a:r>
          </a:p>
        </p:txBody>
      </p:sp>
      <p:sp>
        <p:nvSpPr>
          <p:cNvPr id="3" name="TextBox 2">
            <a:extLst>
              <a:ext uri="{FF2B5EF4-FFF2-40B4-BE49-F238E27FC236}">
                <a16:creationId xmlns:a16="http://schemas.microsoft.com/office/drawing/2014/main" id="{7C26EAC4-004D-4B38-8B03-848CAB98D89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FB0F77AF-FB9D-4F2E-5942-EFF5A3E99201}"/>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9DFB2C5-0873-5D81-49ED-65EA0212BBBB}"/>
              </a:ext>
            </a:extLst>
          </p:cNvPr>
          <p:cNvSpPr>
            <a:spLocks noGrp="1"/>
          </p:cNvSpPr>
          <p:nvPr>
            <p:ph type="sldNum" sz="quarter" idx="12"/>
          </p:nvPr>
        </p:nvSpPr>
        <p:spPr/>
        <p:txBody>
          <a:bodyPr/>
          <a:lstStyle/>
          <a:p>
            <a:fld id="{D18C28E9-28B9-4E21-BC9B-2A738E2F5F22}" type="slidenum">
              <a:rPr lang="en-US" smtClean="0"/>
              <a:t>76</a:t>
            </a:fld>
            <a:endParaRPr lang="en-US"/>
          </a:p>
        </p:txBody>
      </p:sp>
    </p:spTree>
    <p:extLst>
      <p:ext uri="{BB962C8B-B14F-4D97-AF65-F5344CB8AC3E}">
        <p14:creationId xmlns:p14="http://schemas.microsoft.com/office/powerpoint/2010/main" val="26875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0323-806C-7AD7-A555-302069E529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47A63C-76A9-D7C4-869B-C18A55465ABF}"/>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DEEPFAKE</a:t>
            </a:r>
          </a:p>
        </p:txBody>
      </p:sp>
      <p:sp>
        <p:nvSpPr>
          <p:cNvPr id="3" name="TextBox 2">
            <a:extLst>
              <a:ext uri="{FF2B5EF4-FFF2-40B4-BE49-F238E27FC236}">
                <a16:creationId xmlns:a16="http://schemas.microsoft.com/office/drawing/2014/main" id="{BC7C086A-DBD4-450A-86A0-60D909941FD1}"/>
              </a:ext>
            </a:extLst>
          </p:cNvPr>
          <p:cNvSpPr txBox="1"/>
          <p:nvPr/>
        </p:nvSpPr>
        <p:spPr>
          <a:xfrm>
            <a:off x="2490648" y="1664733"/>
            <a:ext cx="8133805" cy="954107"/>
          </a:xfrm>
          <a:prstGeom prst="rect">
            <a:avLst/>
          </a:prstGeom>
          <a:noFill/>
        </p:spPr>
        <p:txBody>
          <a:bodyPr wrap="square" rtlCol="0">
            <a:spAutoFit/>
          </a:bodyPr>
          <a:lstStyle/>
          <a:p>
            <a:r>
              <a:rPr lang="en-US" sz="2800" b="1" dirty="0"/>
              <a:t>DEEPFAKE</a:t>
            </a:r>
            <a:r>
              <a:rPr lang="en-US" sz="2800" dirty="0"/>
              <a:t>: n. AN ALTERED IMAGE MISPRESENTING SOMETHING ACTUALLY DONE		</a:t>
            </a:r>
          </a:p>
        </p:txBody>
      </p:sp>
      <p:sp>
        <p:nvSpPr>
          <p:cNvPr id="7" name="Slide Number Placeholder 6">
            <a:extLst>
              <a:ext uri="{FF2B5EF4-FFF2-40B4-BE49-F238E27FC236}">
                <a16:creationId xmlns:a16="http://schemas.microsoft.com/office/drawing/2014/main" id="{BD4747FB-E120-05F9-596E-EB7A04F325E2}"/>
              </a:ext>
            </a:extLst>
          </p:cNvPr>
          <p:cNvSpPr>
            <a:spLocks noGrp="1"/>
          </p:cNvSpPr>
          <p:nvPr>
            <p:ph type="sldNum" sz="quarter" idx="12"/>
          </p:nvPr>
        </p:nvSpPr>
        <p:spPr/>
        <p:txBody>
          <a:bodyPr/>
          <a:lstStyle/>
          <a:p>
            <a:fld id="{D18C28E9-28B9-4E21-BC9B-2A738E2F5F22}" type="slidenum">
              <a:rPr lang="en-US" smtClean="0"/>
              <a:t>77</a:t>
            </a:fld>
            <a:endParaRPr lang="en-US"/>
          </a:p>
        </p:txBody>
      </p:sp>
      <p:sp>
        <p:nvSpPr>
          <p:cNvPr id="4" name="TextBox 3">
            <a:extLst>
              <a:ext uri="{FF2B5EF4-FFF2-40B4-BE49-F238E27FC236}">
                <a16:creationId xmlns:a16="http://schemas.microsoft.com/office/drawing/2014/main" id="{8B04BD24-708A-09DC-7A49-07F8C55B21F2}"/>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9C10018D-8C9B-E9E4-79E7-2E98FF6A54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331" y="2581653"/>
            <a:ext cx="6365698" cy="3811885"/>
          </a:xfrm>
          <a:prstGeom prst="rect">
            <a:avLst/>
          </a:prstGeom>
        </p:spPr>
      </p:pic>
      <p:sp>
        <p:nvSpPr>
          <p:cNvPr id="9" name="TextBox 8">
            <a:extLst>
              <a:ext uri="{FF2B5EF4-FFF2-40B4-BE49-F238E27FC236}">
                <a16:creationId xmlns:a16="http://schemas.microsoft.com/office/drawing/2014/main" id="{E5488B50-57FF-291D-4069-C90FBC470745}"/>
              </a:ext>
            </a:extLst>
          </p:cNvPr>
          <p:cNvSpPr txBox="1"/>
          <p:nvPr/>
        </p:nvSpPr>
        <p:spPr>
          <a:xfrm>
            <a:off x="3219995" y="6363163"/>
            <a:ext cx="8133805" cy="400110"/>
          </a:xfrm>
          <a:prstGeom prst="rect">
            <a:avLst/>
          </a:prstGeom>
          <a:noFill/>
        </p:spPr>
        <p:txBody>
          <a:bodyPr wrap="square" rtlCol="0">
            <a:spAutoFit/>
          </a:bodyPr>
          <a:lstStyle/>
          <a:p>
            <a:r>
              <a:rPr lang="en-US" sz="2000" dirty="0"/>
              <a:t>ONE OF THESE IMAGES IS APPARENTLY A FAKE	</a:t>
            </a:r>
          </a:p>
        </p:txBody>
      </p:sp>
    </p:spTree>
    <p:extLst>
      <p:ext uri="{BB962C8B-B14F-4D97-AF65-F5344CB8AC3E}">
        <p14:creationId xmlns:p14="http://schemas.microsoft.com/office/powerpoint/2010/main" val="40385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D318-D0B6-0BDD-2D75-9C46225432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EE17FE-4A3C-5F97-5550-2ADA7EC8393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D </a:t>
            </a:r>
            <a:r>
              <a:rPr lang="en-US" sz="6000" dirty="0" err="1">
                <a:latin typeface="Scramble" panose="020B0603050302020204" pitchFamily="34" charset="0"/>
              </a:rPr>
              <a:t>D</a:t>
            </a:r>
            <a:r>
              <a:rPr lang="en-US" sz="6000" dirty="0">
                <a:latin typeface="Scramble" panose="020B0603050302020204" pitchFamily="34" charset="0"/>
              </a:rPr>
              <a:t> E H I K</a:t>
            </a:r>
          </a:p>
        </p:txBody>
      </p:sp>
      <p:sp>
        <p:nvSpPr>
          <p:cNvPr id="3" name="TextBox 2">
            <a:extLst>
              <a:ext uri="{FF2B5EF4-FFF2-40B4-BE49-F238E27FC236}">
                <a16:creationId xmlns:a16="http://schemas.microsoft.com/office/drawing/2014/main" id="{5F4239CE-4503-21E2-62E3-AAB30686A79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37F9A429-7CFE-FD4D-A125-329B6D32810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599CA0AF-F64C-6B0E-4212-B406F8005ACF}"/>
              </a:ext>
            </a:extLst>
          </p:cNvPr>
          <p:cNvSpPr>
            <a:spLocks noGrp="1"/>
          </p:cNvSpPr>
          <p:nvPr>
            <p:ph type="sldNum" sz="quarter" idx="12"/>
          </p:nvPr>
        </p:nvSpPr>
        <p:spPr/>
        <p:txBody>
          <a:bodyPr/>
          <a:lstStyle/>
          <a:p>
            <a:fld id="{D18C28E9-28B9-4E21-BC9B-2A738E2F5F22}" type="slidenum">
              <a:rPr lang="en-US" smtClean="0"/>
              <a:t>78</a:t>
            </a:fld>
            <a:endParaRPr lang="en-US"/>
          </a:p>
        </p:txBody>
      </p:sp>
    </p:spTree>
    <p:extLst>
      <p:ext uri="{BB962C8B-B14F-4D97-AF65-F5344CB8AC3E}">
        <p14:creationId xmlns:p14="http://schemas.microsoft.com/office/powerpoint/2010/main" val="33929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3E9B-E0CD-266C-5F0B-1BD667E0F7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7189F2-02E2-0D2B-8712-934180555D15}"/>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DICKHEAD</a:t>
            </a:r>
          </a:p>
        </p:txBody>
      </p:sp>
      <p:sp>
        <p:nvSpPr>
          <p:cNvPr id="3" name="TextBox 2">
            <a:extLst>
              <a:ext uri="{FF2B5EF4-FFF2-40B4-BE49-F238E27FC236}">
                <a16:creationId xmlns:a16="http://schemas.microsoft.com/office/drawing/2014/main" id="{809B4D45-05FB-A3F2-8828-E4FEDFE0C262}"/>
              </a:ext>
            </a:extLst>
          </p:cNvPr>
          <p:cNvSpPr txBox="1"/>
          <p:nvPr/>
        </p:nvSpPr>
        <p:spPr>
          <a:xfrm>
            <a:off x="1531837" y="1724754"/>
            <a:ext cx="9710926" cy="523220"/>
          </a:xfrm>
          <a:prstGeom prst="rect">
            <a:avLst/>
          </a:prstGeom>
          <a:noFill/>
        </p:spPr>
        <p:txBody>
          <a:bodyPr wrap="square" rtlCol="0">
            <a:spAutoFit/>
          </a:bodyPr>
          <a:lstStyle/>
          <a:p>
            <a:r>
              <a:rPr lang="en-US" sz="2800" b="1" dirty="0"/>
              <a:t>DICKHEAD</a:t>
            </a:r>
            <a:r>
              <a:rPr lang="en-US" sz="2800" dirty="0"/>
              <a:t>: n. AN INEPT, FOOLISH, OR CONTEMPTIBLE PERSON	</a:t>
            </a:r>
          </a:p>
        </p:txBody>
      </p:sp>
      <p:sp>
        <p:nvSpPr>
          <p:cNvPr id="7" name="Slide Number Placeholder 6">
            <a:extLst>
              <a:ext uri="{FF2B5EF4-FFF2-40B4-BE49-F238E27FC236}">
                <a16:creationId xmlns:a16="http://schemas.microsoft.com/office/drawing/2014/main" id="{B513E89F-1327-41B3-F69E-FD523AAA7354}"/>
              </a:ext>
            </a:extLst>
          </p:cNvPr>
          <p:cNvSpPr>
            <a:spLocks noGrp="1"/>
          </p:cNvSpPr>
          <p:nvPr>
            <p:ph type="sldNum" sz="quarter" idx="12"/>
          </p:nvPr>
        </p:nvSpPr>
        <p:spPr/>
        <p:txBody>
          <a:bodyPr/>
          <a:lstStyle/>
          <a:p>
            <a:fld id="{D18C28E9-28B9-4E21-BC9B-2A738E2F5F22}" type="slidenum">
              <a:rPr lang="en-US" smtClean="0"/>
              <a:t>79</a:t>
            </a:fld>
            <a:endParaRPr lang="en-US"/>
          </a:p>
        </p:txBody>
      </p:sp>
      <p:sp>
        <p:nvSpPr>
          <p:cNvPr id="4" name="TextBox 3">
            <a:extLst>
              <a:ext uri="{FF2B5EF4-FFF2-40B4-BE49-F238E27FC236}">
                <a16:creationId xmlns:a16="http://schemas.microsoft.com/office/drawing/2014/main" id="{26E09ABE-62B6-24B8-CD48-B481181565FF}"/>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3144B74C-AAE7-B62F-B36D-744D68E02537}"/>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4364" b="92364" l="10000" r="90000">
                        <a14:foregroundMark x1="41091" y1="8182" x2="58727" y2="8727"/>
                        <a14:foregroundMark x1="62000" y1="4364" x2="61455" y2="16364"/>
                        <a14:foregroundMark x1="59091" y1="92364" x2="57636" y2="65091"/>
                        <a14:foregroundMark x1="57636" y1="65091" x2="57455" y2="65091"/>
                      </a14:backgroundRemoval>
                    </a14:imgEffect>
                  </a14:imgLayer>
                </a14:imgProps>
              </a:ext>
              <a:ext uri="{28A0092B-C50C-407E-A947-70E740481C1C}">
                <a14:useLocalDpi xmlns:a14="http://schemas.microsoft.com/office/drawing/2010/main"/>
              </a:ext>
            </a:extLst>
          </a:blip>
          <a:stretch>
            <a:fillRect/>
          </a:stretch>
        </p:blipFill>
        <p:spPr>
          <a:xfrm rot="699086">
            <a:off x="5460908" y="2196194"/>
            <a:ext cx="4430848" cy="4430848"/>
          </a:xfrm>
          <a:prstGeom prst="rect">
            <a:avLst/>
          </a:prstGeom>
        </p:spPr>
      </p:pic>
      <p:pic>
        <p:nvPicPr>
          <p:cNvPr id="8" name="Picture 7">
            <a:extLst>
              <a:ext uri="{FF2B5EF4-FFF2-40B4-BE49-F238E27FC236}">
                <a16:creationId xmlns:a16="http://schemas.microsoft.com/office/drawing/2014/main" id="{FC65B7E4-E762-BCB7-AF94-D7F40F51A3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0" b="96500" l="10000" r="90000">
                        <a14:foregroundMark x1="48667" y1="8000" x2="52333" y2="68250"/>
                        <a14:foregroundMark x1="50667" y1="96500" x2="50667" y2="67500"/>
                        <a14:foregroundMark x1="43000" y1="5000" x2="57333" y2="6000"/>
                      </a14:backgroundRemoval>
                    </a14:imgEffect>
                  </a14:imgLayer>
                </a14:imgProps>
              </a:ext>
            </a:extLst>
          </a:blip>
          <a:stretch>
            <a:fillRect/>
          </a:stretch>
        </p:blipFill>
        <p:spPr>
          <a:xfrm rot="20425532">
            <a:off x="2236303" y="2223561"/>
            <a:ext cx="3475213" cy="4633617"/>
          </a:xfrm>
          <a:prstGeom prst="rect">
            <a:avLst/>
          </a:prstGeom>
        </p:spPr>
      </p:pic>
    </p:spTree>
    <p:extLst>
      <p:ext uri="{BB962C8B-B14F-4D97-AF65-F5344CB8AC3E}">
        <p14:creationId xmlns:p14="http://schemas.microsoft.com/office/powerpoint/2010/main" val="8766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4BC3-83D6-3BE1-727C-5510521CED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B8B519-510A-CCA2-B40B-51055569B43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I L N O S</a:t>
            </a:r>
          </a:p>
        </p:txBody>
      </p:sp>
      <p:sp>
        <p:nvSpPr>
          <p:cNvPr id="3" name="TextBox 2">
            <a:extLst>
              <a:ext uri="{FF2B5EF4-FFF2-40B4-BE49-F238E27FC236}">
                <a16:creationId xmlns:a16="http://schemas.microsoft.com/office/drawing/2014/main" id="{E6870A07-5F14-7190-3BC1-615831DD954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AAC4ECF-A666-64D4-6B27-CA48D5F813DC}"/>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C12DDE50-22D5-EFBC-6556-01DD66266004}"/>
              </a:ext>
            </a:extLst>
          </p:cNvPr>
          <p:cNvSpPr>
            <a:spLocks noGrp="1"/>
          </p:cNvSpPr>
          <p:nvPr>
            <p:ph type="sldNum" sz="quarter" idx="12"/>
          </p:nvPr>
        </p:nvSpPr>
        <p:spPr/>
        <p:txBody>
          <a:bodyPr/>
          <a:lstStyle/>
          <a:p>
            <a:fld id="{D18C28E9-28B9-4E21-BC9B-2A738E2F5F22}" type="slidenum">
              <a:rPr lang="en-US" smtClean="0"/>
              <a:t>8</a:t>
            </a:fld>
            <a:endParaRPr lang="en-US"/>
          </a:p>
        </p:txBody>
      </p:sp>
    </p:spTree>
    <p:extLst>
      <p:ext uri="{BB962C8B-B14F-4D97-AF65-F5344CB8AC3E}">
        <p14:creationId xmlns:p14="http://schemas.microsoft.com/office/powerpoint/2010/main" val="35415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0F2E5-A6FF-BAD7-68F2-DBD6741F6F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F06083-271D-F978-4C53-5F4ECF141A0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D E </a:t>
            </a:r>
            <a:r>
              <a:rPr lang="en-US" sz="6000" dirty="0" err="1">
                <a:latin typeface="Scramble" panose="020B0603050302020204" pitchFamily="34" charset="0"/>
              </a:rPr>
              <a:t>E</a:t>
            </a:r>
            <a:r>
              <a:rPr lang="en-US" sz="6000" dirty="0">
                <a:latin typeface="Scramble" panose="020B0603050302020204" pitchFamily="34" charset="0"/>
              </a:rPr>
              <a:t> G I </a:t>
            </a:r>
            <a:r>
              <a:rPr lang="en-US" sz="6000" dirty="0" err="1">
                <a:latin typeface="Scramble" panose="020B0603050302020204" pitchFamily="34" charset="0"/>
              </a:rPr>
              <a:t>I</a:t>
            </a:r>
            <a:r>
              <a:rPr lang="en-US" sz="6000" dirty="0">
                <a:latin typeface="Scramble" panose="020B0603050302020204" pitchFamily="34" charset="0"/>
              </a:rPr>
              <a:t>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2AD6F980-82E6-1C4E-0D61-5A290C1F92E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18BE50BC-9E85-3CF9-DDD5-ABDB50DE2338}"/>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A883600-118D-7B59-53B5-4D6C7035FEF0}"/>
              </a:ext>
            </a:extLst>
          </p:cNvPr>
          <p:cNvSpPr>
            <a:spLocks noGrp="1"/>
          </p:cNvSpPr>
          <p:nvPr>
            <p:ph type="sldNum" sz="quarter" idx="12"/>
          </p:nvPr>
        </p:nvSpPr>
        <p:spPr/>
        <p:txBody>
          <a:bodyPr/>
          <a:lstStyle/>
          <a:p>
            <a:fld id="{D18C28E9-28B9-4E21-BC9B-2A738E2F5F22}" type="slidenum">
              <a:rPr lang="en-US" smtClean="0"/>
              <a:t>80</a:t>
            </a:fld>
            <a:endParaRPr lang="en-US"/>
          </a:p>
        </p:txBody>
      </p:sp>
    </p:spTree>
    <p:extLst>
      <p:ext uri="{BB962C8B-B14F-4D97-AF65-F5344CB8AC3E}">
        <p14:creationId xmlns:p14="http://schemas.microsoft.com/office/powerpoint/2010/main" val="32223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B8FE3-3D19-BD64-0074-8C20821950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9A01BC-7211-F765-97C2-D3A2D0CC8EF7}"/>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DIEGESIS</a:t>
            </a:r>
          </a:p>
        </p:txBody>
      </p:sp>
      <p:sp>
        <p:nvSpPr>
          <p:cNvPr id="3" name="TextBox 2">
            <a:extLst>
              <a:ext uri="{FF2B5EF4-FFF2-40B4-BE49-F238E27FC236}">
                <a16:creationId xmlns:a16="http://schemas.microsoft.com/office/drawing/2014/main" id="{21E0E804-859B-2CB4-D6E9-19E36C93785B}"/>
              </a:ext>
            </a:extLst>
          </p:cNvPr>
          <p:cNvSpPr txBox="1"/>
          <p:nvPr/>
        </p:nvSpPr>
        <p:spPr>
          <a:xfrm>
            <a:off x="2217948" y="1777433"/>
            <a:ext cx="8032041" cy="1384995"/>
          </a:xfrm>
          <a:prstGeom prst="rect">
            <a:avLst/>
          </a:prstGeom>
          <a:noFill/>
        </p:spPr>
        <p:txBody>
          <a:bodyPr wrap="square" rtlCol="0">
            <a:spAutoFit/>
          </a:bodyPr>
          <a:lstStyle/>
          <a:p>
            <a:r>
              <a:rPr lang="en-US" sz="2800" b="1" dirty="0"/>
              <a:t>DIEGESIS</a:t>
            </a:r>
            <a:r>
              <a:rPr lang="en-US" sz="2800" dirty="0"/>
              <a:t>: n. A NARRATIVE IN A FILM, OR SOUND THAT IS ORIGINATING FROM THAT SEEN ON THE SCREEN (pl. </a:t>
            </a:r>
            <a:r>
              <a:rPr lang="en-US" sz="2800" b="1" dirty="0"/>
              <a:t>DIEGESES</a:t>
            </a:r>
            <a:r>
              <a:rPr lang="en-US" sz="2800" dirty="0"/>
              <a:t> and adj</a:t>
            </a:r>
            <a:r>
              <a:rPr lang="en-US" sz="2800" b="1" dirty="0"/>
              <a:t>. DIEGETIC</a:t>
            </a:r>
            <a:r>
              <a:rPr lang="en-US" sz="2800" dirty="0"/>
              <a:t>)		</a:t>
            </a:r>
          </a:p>
        </p:txBody>
      </p:sp>
      <p:sp>
        <p:nvSpPr>
          <p:cNvPr id="7" name="Slide Number Placeholder 6">
            <a:extLst>
              <a:ext uri="{FF2B5EF4-FFF2-40B4-BE49-F238E27FC236}">
                <a16:creationId xmlns:a16="http://schemas.microsoft.com/office/drawing/2014/main" id="{42396C16-2076-6871-7539-9470033EDBD3}"/>
              </a:ext>
            </a:extLst>
          </p:cNvPr>
          <p:cNvSpPr>
            <a:spLocks noGrp="1"/>
          </p:cNvSpPr>
          <p:nvPr>
            <p:ph type="sldNum" sz="quarter" idx="12"/>
          </p:nvPr>
        </p:nvSpPr>
        <p:spPr/>
        <p:txBody>
          <a:bodyPr/>
          <a:lstStyle/>
          <a:p>
            <a:fld id="{D18C28E9-28B9-4E21-BC9B-2A738E2F5F22}" type="slidenum">
              <a:rPr lang="en-US" smtClean="0"/>
              <a:t>81</a:t>
            </a:fld>
            <a:endParaRPr lang="en-US"/>
          </a:p>
        </p:txBody>
      </p:sp>
      <p:sp>
        <p:nvSpPr>
          <p:cNvPr id="4" name="TextBox 3">
            <a:extLst>
              <a:ext uri="{FF2B5EF4-FFF2-40B4-BE49-F238E27FC236}">
                <a16:creationId xmlns:a16="http://schemas.microsoft.com/office/drawing/2014/main" id="{C502FB3B-29C2-338F-A7D0-08144762AE43}"/>
              </a:ext>
            </a:extLst>
          </p:cNvPr>
          <p:cNvSpPr txBox="1"/>
          <p:nvPr/>
        </p:nvSpPr>
        <p:spPr>
          <a:xfrm>
            <a:off x="2734491" y="6274083"/>
            <a:ext cx="6723017" cy="369332"/>
          </a:xfrm>
          <a:prstGeom prst="rect">
            <a:avLst/>
          </a:prstGeom>
          <a:noFill/>
        </p:spPr>
        <p:txBody>
          <a:bodyPr wrap="square" rtlCol="0">
            <a:spAutoFit/>
          </a:bodyPr>
          <a:lstStyle/>
          <a:p>
            <a:r>
              <a:rPr lang="en-US" dirty="0"/>
              <a:t>https://beverlyboy.com/filmmaking/what-is-diegesis-in-film/</a:t>
            </a:r>
          </a:p>
        </p:txBody>
      </p:sp>
      <p:pic>
        <p:nvPicPr>
          <p:cNvPr id="6" name="Picture 5">
            <a:extLst>
              <a:ext uri="{FF2B5EF4-FFF2-40B4-BE49-F238E27FC236}">
                <a16:creationId xmlns:a16="http://schemas.microsoft.com/office/drawing/2014/main" id="{7875D8C9-30F7-3B4F-24EA-CB2BB5812E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5711" y="3267635"/>
            <a:ext cx="5914889" cy="2923451"/>
          </a:xfrm>
          <a:prstGeom prst="rect">
            <a:avLst/>
          </a:prstGeom>
        </p:spPr>
      </p:pic>
    </p:spTree>
    <p:extLst>
      <p:ext uri="{BB962C8B-B14F-4D97-AF65-F5344CB8AC3E}">
        <p14:creationId xmlns:p14="http://schemas.microsoft.com/office/powerpoint/2010/main" val="3228544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B260-9B67-29A9-6251-C09BDB72C4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14205A-8E0F-C381-56E2-E17AE7DCA65F}"/>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I O P S T Y</a:t>
            </a:r>
          </a:p>
        </p:txBody>
      </p:sp>
      <p:sp>
        <p:nvSpPr>
          <p:cNvPr id="3" name="TextBox 2">
            <a:extLst>
              <a:ext uri="{FF2B5EF4-FFF2-40B4-BE49-F238E27FC236}">
                <a16:creationId xmlns:a16="http://schemas.microsoft.com/office/drawing/2014/main" id="{C99F95E6-0857-167E-9AF7-2D7D63C3051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A638B6F-C12B-C3F7-CB01-34577CF6DBA2}"/>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16F79175-0628-3699-68D6-3A0BFC541212}"/>
              </a:ext>
            </a:extLst>
          </p:cNvPr>
          <p:cNvSpPr>
            <a:spLocks noGrp="1"/>
          </p:cNvSpPr>
          <p:nvPr>
            <p:ph type="sldNum" sz="quarter" idx="12"/>
          </p:nvPr>
        </p:nvSpPr>
        <p:spPr/>
        <p:txBody>
          <a:bodyPr/>
          <a:lstStyle/>
          <a:p>
            <a:fld id="{D18C28E9-28B9-4E21-BC9B-2A738E2F5F22}" type="slidenum">
              <a:rPr lang="en-US" smtClean="0"/>
              <a:t>82</a:t>
            </a:fld>
            <a:endParaRPr lang="en-US"/>
          </a:p>
        </p:txBody>
      </p:sp>
    </p:spTree>
    <p:extLst>
      <p:ext uri="{BB962C8B-B14F-4D97-AF65-F5344CB8AC3E}">
        <p14:creationId xmlns:p14="http://schemas.microsoft.com/office/powerpoint/2010/main" val="35160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CE30B-49D3-E099-631D-5226CF6CB7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F0A2C3-D4F4-C339-B687-EFA00C479AC3}"/>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dystopic</a:t>
            </a:r>
          </a:p>
        </p:txBody>
      </p:sp>
      <p:sp>
        <p:nvSpPr>
          <p:cNvPr id="3" name="TextBox 2">
            <a:extLst>
              <a:ext uri="{FF2B5EF4-FFF2-40B4-BE49-F238E27FC236}">
                <a16:creationId xmlns:a16="http://schemas.microsoft.com/office/drawing/2014/main" id="{3E8F089B-D082-053E-C850-D1B6CF0416FB}"/>
              </a:ext>
            </a:extLst>
          </p:cNvPr>
          <p:cNvSpPr txBox="1"/>
          <p:nvPr/>
        </p:nvSpPr>
        <p:spPr>
          <a:xfrm>
            <a:off x="2766589" y="1717173"/>
            <a:ext cx="6307744" cy="954107"/>
          </a:xfrm>
          <a:prstGeom prst="rect">
            <a:avLst/>
          </a:prstGeom>
          <a:noFill/>
        </p:spPr>
        <p:txBody>
          <a:bodyPr wrap="square" rtlCol="0">
            <a:spAutoFit/>
          </a:bodyPr>
          <a:lstStyle/>
          <a:p>
            <a:r>
              <a:rPr lang="en-US" sz="2800" b="1" dirty="0"/>
              <a:t>DYSTOPIC</a:t>
            </a:r>
            <a:r>
              <a:rPr lang="en-US" sz="2800" dirty="0"/>
              <a:t>: adj. RESEMBLING A </a:t>
            </a:r>
            <a:r>
              <a:rPr lang="en-US" sz="2800" u="sng" dirty="0"/>
              <a:t>DYSTOPIA</a:t>
            </a:r>
            <a:r>
              <a:rPr lang="en-US" sz="2800" dirty="0"/>
              <a:t>, A WRETCHED PLACE		</a:t>
            </a:r>
          </a:p>
        </p:txBody>
      </p:sp>
      <p:sp>
        <p:nvSpPr>
          <p:cNvPr id="7" name="Slide Number Placeholder 6">
            <a:extLst>
              <a:ext uri="{FF2B5EF4-FFF2-40B4-BE49-F238E27FC236}">
                <a16:creationId xmlns:a16="http://schemas.microsoft.com/office/drawing/2014/main" id="{609DE9FE-AEC4-D1A7-8A4B-4AA640BA3927}"/>
              </a:ext>
            </a:extLst>
          </p:cNvPr>
          <p:cNvSpPr>
            <a:spLocks noGrp="1"/>
          </p:cNvSpPr>
          <p:nvPr>
            <p:ph type="sldNum" sz="quarter" idx="12"/>
          </p:nvPr>
        </p:nvSpPr>
        <p:spPr/>
        <p:txBody>
          <a:bodyPr/>
          <a:lstStyle/>
          <a:p>
            <a:fld id="{D18C28E9-28B9-4E21-BC9B-2A738E2F5F22}" type="slidenum">
              <a:rPr lang="en-US" smtClean="0"/>
              <a:t>83</a:t>
            </a:fld>
            <a:endParaRPr lang="en-US"/>
          </a:p>
        </p:txBody>
      </p:sp>
      <p:pic>
        <p:nvPicPr>
          <p:cNvPr id="4" name="Picture 3">
            <a:extLst>
              <a:ext uri="{FF2B5EF4-FFF2-40B4-BE49-F238E27FC236}">
                <a16:creationId xmlns:a16="http://schemas.microsoft.com/office/drawing/2014/main" id="{5931170A-0A2F-A80B-D893-DC3203848C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227" y="2693287"/>
            <a:ext cx="3861442" cy="3861442"/>
          </a:xfrm>
          <a:prstGeom prst="rect">
            <a:avLst/>
          </a:prstGeom>
        </p:spPr>
      </p:pic>
    </p:spTree>
    <p:extLst>
      <p:ext uri="{BB962C8B-B14F-4D97-AF65-F5344CB8AC3E}">
        <p14:creationId xmlns:p14="http://schemas.microsoft.com/office/powerpoint/2010/main" val="6359057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EE885-B49B-0D57-72AA-80142FD7E9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BE0F89-2019-B27B-3287-492A5D983DD0}"/>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E G I M N P U Y</a:t>
            </a:r>
          </a:p>
        </p:txBody>
      </p:sp>
      <p:sp>
        <p:nvSpPr>
          <p:cNvPr id="3" name="TextBox 2">
            <a:extLst>
              <a:ext uri="{FF2B5EF4-FFF2-40B4-BE49-F238E27FC236}">
                <a16:creationId xmlns:a16="http://schemas.microsoft.com/office/drawing/2014/main" id="{9D7A78A2-015A-DA0D-A204-00A2A4EA190A}"/>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15FD4336-125A-7E9D-41F4-D752BAA5E045}"/>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24E02A95-3BC7-7FC8-CE29-9EB295AD7C9C}"/>
              </a:ext>
            </a:extLst>
          </p:cNvPr>
          <p:cNvSpPr>
            <a:spLocks noGrp="1"/>
          </p:cNvSpPr>
          <p:nvPr>
            <p:ph type="sldNum" sz="quarter" idx="12"/>
          </p:nvPr>
        </p:nvSpPr>
        <p:spPr/>
        <p:txBody>
          <a:bodyPr/>
          <a:lstStyle/>
          <a:p>
            <a:fld id="{D18C28E9-28B9-4E21-BC9B-2A738E2F5F22}" type="slidenum">
              <a:rPr lang="en-US" smtClean="0"/>
              <a:t>84</a:t>
            </a:fld>
            <a:endParaRPr lang="en-US"/>
          </a:p>
        </p:txBody>
      </p:sp>
    </p:spTree>
    <p:extLst>
      <p:ext uri="{BB962C8B-B14F-4D97-AF65-F5344CB8AC3E}">
        <p14:creationId xmlns:p14="http://schemas.microsoft.com/office/powerpoint/2010/main" val="1839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C7C2-EC7F-5C84-0756-40CD79912B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0896C5-892F-3639-646A-F83DE0F15952}"/>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EPIGYNUM</a:t>
            </a:r>
          </a:p>
        </p:txBody>
      </p:sp>
      <p:sp>
        <p:nvSpPr>
          <p:cNvPr id="3" name="TextBox 2">
            <a:extLst>
              <a:ext uri="{FF2B5EF4-FFF2-40B4-BE49-F238E27FC236}">
                <a16:creationId xmlns:a16="http://schemas.microsoft.com/office/drawing/2014/main" id="{436F7BB9-2ECF-94DF-8D10-D6A4B4500421}"/>
              </a:ext>
            </a:extLst>
          </p:cNvPr>
          <p:cNvSpPr txBox="1"/>
          <p:nvPr/>
        </p:nvSpPr>
        <p:spPr>
          <a:xfrm>
            <a:off x="1531837" y="1724754"/>
            <a:ext cx="9710926" cy="954107"/>
          </a:xfrm>
          <a:prstGeom prst="rect">
            <a:avLst/>
          </a:prstGeom>
          <a:noFill/>
        </p:spPr>
        <p:txBody>
          <a:bodyPr wrap="square" rtlCol="0">
            <a:spAutoFit/>
          </a:bodyPr>
          <a:lstStyle/>
          <a:p>
            <a:r>
              <a:rPr lang="en-US" sz="2800" b="1" dirty="0"/>
              <a:t>EPIGYNUM</a:t>
            </a:r>
            <a:r>
              <a:rPr lang="en-US" sz="2800" dirty="0"/>
              <a:t>: n. THE EXTERNAL REPRODUCTIVE ORGAN OF A FEMALE SPIDER (plurals EPIGYNA, EPIGYNUMS and EPIGYNE/S)	</a:t>
            </a:r>
          </a:p>
        </p:txBody>
      </p:sp>
      <p:sp>
        <p:nvSpPr>
          <p:cNvPr id="7" name="Slide Number Placeholder 6">
            <a:extLst>
              <a:ext uri="{FF2B5EF4-FFF2-40B4-BE49-F238E27FC236}">
                <a16:creationId xmlns:a16="http://schemas.microsoft.com/office/drawing/2014/main" id="{F830FDBE-2D29-DB7F-D826-7F1CC47251C7}"/>
              </a:ext>
            </a:extLst>
          </p:cNvPr>
          <p:cNvSpPr>
            <a:spLocks noGrp="1"/>
          </p:cNvSpPr>
          <p:nvPr>
            <p:ph type="sldNum" sz="quarter" idx="12"/>
          </p:nvPr>
        </p:nvSpPr>
        <p:spPr/>
        <p:txBody>
          <a:bodyPr/>
          <a:lstStyle/>
          <a:p>
            <a:fld id="{D18C28E9-28B9-4E21-BC9B-2A738E2F5F22}" type="slidenum">
              <a:rPr lang="en-US" smtClean="0"/>
              <a:t>85</a:t>
            </a:fld>
            <a:endParaRPr lang="en-US"/>
          </a:p>
        </p:txBody>
      </p:sp>
      <p:sp>
        <p:nvSpPr>
          <p:cNvPr id="4" name="TextBox 3">
            <a:extLst>
              <a:ext uri="{FF2B5EF4-FFF2-40B4-BE49-F238E27FC236}">
                <a16:creationId xmlns:a16="http://schemas.microsoft.com/office/drawing/2014/main" id="{20BA61D8-2DCD-3E46-699C-7F7980F7CD49}"/>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0EBEC5B3-F188-AA40-2C0A-946AB60BF7FB}"/>
              </a:ext>
            </a:extLst>
          </p:cNvPr>
          <p:cNvPicPr>
            <a:picLocks noChangeAspect="1"/>
          </p:cNvPicPr>
          <p:nvPr/>
        </p:nvPicPr>
        <p:blipFill>
          <a:blip r:embed="rId2"/>
          <a:stretch>
            <a:fillRect/>
          </a:stretch>
        </p:blipFill>
        <p:spPr>
          <a:xfrm>
            <a:off x="2668903" y="2861423"/>
            <a:ext cx="6194965" cy="3677489"/>
          </a:xfrm>
          <a:prstGeom prst="rect">
            <a:avLst/>
          </a:prstGeom>
        </p:spPr>
      </p:pic>
    </p:spTree>
    <p:extLst>
      <p:ext uri="{BB962C8B-B14F-4D97-AF65-F5344CB8AC3E}">
        <p14:creationId xmlns:p14="http://schemas.microsoft.com/office/powerpoint/2010/main" val="16895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A5B77-3CF7-90C3-F516-050BE18E37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D187AE-469E-5E80-DAE5-1BFF8ABB49F5}"/>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r s w y</a:t>
            </a:r>
          </a:p>
        </p:txBody>
      </p:sp>
      <p:sp>
        <p:nvSpPr>
          <p:cNvPr id="3" name="TextBox 2">
            <a:extLst>
              <a:ext uri="{FF2B5EF4-FFF2-40B4-BE49-F238E27FC236}">
                <a16:creationId xmlns:a16="http://schemas.microsoft.com/office/drawing/2014/main" id="{4BB8CB0F-6FE5-9B45-7A76-CCD596601213}"/>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4512E58-A66C-364A-10FB-B3EACEFCDBE9}"/>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58A4D72-052C-FB50-F294-744DEB43E1FB}"/>
              </a:ext>
            </a:extLst>
          </p:cNvPr>
          <p:cNvSpPr>
            <a:spLocks noGrp="1"/>
          </p:cNvSpPr>
          <p:nvPr>
            <p:ph type="sldNum" sz="quarter" idx="12"/>
          </p:nvPr>
        </p:nvSpPr>
        <p:spPr/>
        <p:txBody>
          <a:bodyPr/>
          <a:lstStyle/>
          <a:p>
            <a:fld id="{D18C28E9-28B9-4E21-BC9B-2A738E2F5F22}" type="slidenum">
              <a:rPr lang="en-US" smtClean="0"/>
              <a:t>86</a:t>
            </a:fld>
            <a:endParaRPr lang="en-US"/>
          </a:p>
        </p:txBody>
      </p:sp>
    </p:spTree>
    <p:extLst>
      <p:ext uri="{BB962C8B-B14F-4D97-AF65-F5344CB8AC3E}">
        <p14:creationId xmlns:p14="http://schemas.microsoft.com/office/powerpoint/2010/main" val="30843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F1CB7-88CE-ADF9-DF2E-8A61DE7B0D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1E5003-E73F-89AD-EB8F-57361CAC8FFF}"/>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EYEWEARS</a:t>
            </a:r>
          </a:p>
        </p:txBody>
      </p:sp>
      <p:sp>
        <p:nvSpPr>
          <p:cNvPr id="3" name="TextBox 2">
            <a:extLst>
              <a:ext uri="{FF2B5EF4-FFF2-40B4-BE49-F238E27FC236}">
                <a16:creationId xmlns:a16="http://schemas.microsoft.com/office/drawing/2014/main" id="{33F07D12-FA7E-7074-52EF-B549B43D714C}"/>
              </a:ext>
            </a:extLst>
          </p:cNvPr>
          <p:cNvSpPr txBox="1"/>
          <p:nvPr/>
        </p:nvSpPr>
        <p:spPr>
          <a:xfrm>
            <a:off x="2861856" y="1800900"/>
            <a:ext cx="6468288" cy="954107"/>
          </a:xfrm>
          <a:prstGeom prst="rect">
            <a:avLst/>
          </a:prstGeom>
          <a:noFill/>
        </p:spPr>
        <p:txBody>
          <a:bodyPr wrap="square" rtlCol="0">
            <a:spAutoFit/>
          </a:bodyPr>
          <a:lstStyle/>
          <a:p>
            <a:r>
              <a:rPr lang="en-US" sz="2800" b="1" dirty="0"/>
              <a:t>EYEWEARS</a:t>
            </a:r>
            <a:r>
              <a:rPr lang="en-US" sz="2800" dirty="0"/>
              <a:t>: NWL23 pl. of </a:t>
            </a:r>
            <a:r>
              <a:rPr lang="en-US" sz="2800" u="sng" dirty="0"/>
              <a:t>EYEWEAR</a:t>
            </a:r>
            <a:r>
              <a:rPr lang="en-US" sz="2800" dirty="0"/>
              <a:t>, A DEVICE WORN OVER OR ON THE EYES	</a:t>
            </a:r>
          </a:p>
        </p:txBody>
      </p:sp>
      <p:sp>
        <p:nvSpPr>
          <p:cNvPr id="7" name="Slide Number Placeholder 6">
            <a:extLst>
              <a:ext uri="{FF2B5EF4-FFF2-40B4-BE49-F238E27FC236}">
                <a16:creationId xmlns:a16="http://schemas.microsoft.com/office/drawing/2014/main" id="{9A3B1195-99C3-285A-4546-BDD06E178354}"/>
              </a:ext>
            </a:extLst>
          </p:cNvPr>
          <p:cNvSpPr>
            <a:spLocks noGrp="1"/>
          </p:cNvSpPr>
          <p:nvPr>
            <p:ph type="sldNum" sz="quarter" idx="12"/>
          </p:nvPr>
        </p:nvSpPr>
        <p:spPr/>
        <p:txBody>
          <a:bodyPr/>
          <a:lstStyle/>
          <a:p>
            <a:fld id="{D18C28E9-28B9-4E21-BC9B-2A738E2F5F22}" type="slidenum">
              <a:rPr lang="en-US" smtClean="0"/>
              <a:t>87</a:t>
            </a:fld>
            <a:endParaRPr lang="en-US"/>
          </a:p>
        </p:txBody>
      </p:sp>
      <p:sp>
        <p:nvSpPr>
          <p:cNvPr id="4" name="TextBox 3">
            <a:extLst>
              <a:ext uri="{FF2B5EF4-FFF2-40B4-BE49-F238E27FC236}">
                <a16:creationId xmlns:a16="http://schemas.microsoft.com/office/drawing/2014/main" id="{30E76427-429B-8421-045A-E02F5ECDBBDE}"/>
              </a:ext>
            </a:extLst>
          </p:cNvPr>
          <p:cNvSpPr txBox="1"/>
          <p:nvPr/>
        </p:nvSpPr>
        <p:spPr>
          <a:xfrm>
            <a:off x="9718762" y="59850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39955E94-BFEC-8348-19A7-D68BDA69A5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2283" y="3024187"/>
            <a:ext cx="4552678" cy="3514725"/>
          </a:xfrm>
          <a:prstGeom prst="rect">
            <a:avLst/>
          </a:prstGeom>
        </p:spPr>
      </p:pic>
    </p:spTree>
    <p:extLst>
      <p:ext uri="{BB962C8B-B14F-4D97-AF65-F5344CB8AC3E}">
        <p14:creationId xmlns:p14="http://schemas.microsoft.com/office/powerpoint/2010/main" val="203191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616A-6312-9D6A-0041-0D4C4CD9CC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0FAA8D-D202-D6A4-948E-C6FB6367F08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a:t>
            </a:r>
            <a:r>
              <a:rPr lang="en-US" sz="6000" dirty="0" err="1">
                <a:latin typeface="Scramble" panose="020B0603050302020204" pitchFamily="34" charset="0"/>
              </a:rPr>
              <a:t>e</a:t>
            </a:r>
            <a:r>
              <a:rPr lang="en-US" sz="6000" dirty="0">
                <a:latin typeface="Scramble" panose="020B0603050302020204" pitchFamily="34" charset="0"/>
              </a:rPr>
              <a:t> f s </a:t>
            </a:r>
            <a:r>
              <a:rPr lang="en-US" sz="6000" dirty="0" err="1">
                <a:latin typeface="Scramble" panose="020B0603050302020204" pitchFamily="34" charset="0"/>
              </a:rPr>
              <a:t>s</a:t>
            </a:r>
            <a:r>
              <a:rPr lang="en-US" sz="6000" dirty="0">
                <a:latin typeface="Scramble" panose="020B0603050302020204" pitchFamily="34" charset="0"/>
              </a:rPr>
              <a:t> </a:t>
            </a:r>
          </a:p>
        </p:txBody>
      </p:sp>
      <p:sp>
        <p:nvSpPr>
          <p:cNvPr id="3" name="TextBox 2">
            <a:extLst>
              <a:ext uri="{FF2B5EF4-FFF2-40B4-BE49-F238E27FC236}">
                <a16:creationId xmlns:a16="http://schemas.microsoft.com/office/drawing/2014/main" id="{2125BD80-4A63-83B8-73E6-5C35BD1DF1C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CF1DB8F-5497-1A96-CF6A-8DE94BF35DB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9AEB3F98-C80F-E26A-2829-4EB9C9320B06}"/>
              </a:ext>
            </a:extLst>
          </p:cNvPr>
          <p:cNvSpPr>
            <a:spLocks noGrp="1"/>
          </p:cNvSpPr>
          <p:nvPr>
            <p:ph type="sldNum" sz="quarter" idx="12"/>
          </p:nvPr>
        </p:nvSpPr>
        <p:spPr/>
        <p:txBody>
          <a:bodyPr/>
          <a:lstStyle/>
          <a:p>
            <a:fld id="{D18C28E9-28B9-4E21-BC9B-2A738E2F5F22}" type="slidenum">
              <a:rPr lang="en-US" smtClean="0"/>
              <a:t>88</a:t>
            </a:fld>
            <a:endParaRPr lang="en-US"/>
          </a:p>
        </p:txBody>
      </p:sp>
    </p:spTree>
    <p:extLst>
      <p:ext uri="{BB962C8B-B14F-4D97-AF65-F5344CB8AC3E}">
        <p14:creationId xmlns:p14="http://schemas.microsoft.com/office/powerpoint/2010/main" val="7847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886E-CAF4-8CBF-7F69-9C32B70A98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909B68-2071-1C62-3E16-5A2866279914}"/>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FAECESES</a:t>
            </a:r>
          </a:p>
        </p:txBody>
      </p:sp>
      <p:sp>
        <p:nvSpPr>
          <p:cNvPr id="3" name="TextBox 2">
            <a:extLst>
              <a:ext uri="{FF2B5EF4-FFF2-40B4-BE49-F238E27FC236}">
                <a16:creationId xmlns:a16="http://schemas.microsoft.com/office/drawing/2014/main" id="{8515B69D-19C9-4998-CDC5-5ED72B5EF6B5}"/>
              </a:ext>
            </a:extLst>
          </p:cNvPr>
          <p:cNvSpPr txBox="1"/>
          <p:nvPr/>
        </p:nvSpPr>
        <p:spPr>
          <a:xfrm>
            <a:off x="2766589" y="1717173"/>
            <a:ext cx="6464750" cy="1384995"/>
          </a:xfrm>
          <a:prstGeom prst="rect">
            <a:avLst/>
          </a:prstGeom>
          <a:noFill/>
        </p:spPr>
        <p:txBody>
          <a:bodyPr wrap="square" rtlCol="0">
            <a:spAutoFit/>
          </a:bodyPr>
          <a:lstStyle/>
          <a:p>
            <a:r>
              <a:rPr lang="en-US" sz="2800" b="1" dirty="0"/>
              <a:t>FAECESES</a:t>
            </a:r>
            <a:r>
              <a:rPr lang="en-US" sz="2800" dirty="0"/>
              <a:t>: NWL23 pl. of </a:t>
            </a:r>
            <a:r>
              <a:rPr lang="en-US" sz="2800" u="sng" dirty="0"/>
              <a:t>FAECES</a:t>
            </a:r>
            <a:r>
              <a:rPr lang="en-US" sz="2800" dirty="0"/>
              <a:t>, BODILY WASTE DISCHARGED THROUGH THE ANUS (also FECES, and NWL23 pl. FECESES) 	</a:t>
            </a:r>
          </a:p>
        </p:txBody>
      </p:sp>
      <p:sp>
        <p:nvSpPr>
          <p:cNvPr id="7" name="Slide Number Placeholder 6">
            <a:extLst>
              <a:ext uri="{FF2B5EF4-FFF2-40B4-BE49-F238E27FC236}">
                <a16:creationId xmlns:a16="http://schemas.microsoft.com/office/drawing/2014/main" id="{39E4756B-F680-5994-C38A-E62E4ABF8358}"/>
              </a:ext>
            </a:extLst>
          </p:cNvPr>
          <p:cNvSpPr>
            <a:spLocks noGrp="1"/>
          </p:cNvSpPr>
          <p:nvPr>
            <p:ph type="sldNum" sz="quarter" idx="12"/>
          </p:nvPr>
        </p:nvSpPr>
        <p:spPr/>
        <p:txBody>
          <a:bodyPr/>
          <a:lstStyle/>
          <a:p>
            <a:fld id="{D18C28E9-28B9-4E21-BC9B-2A738E2F5F22}" type="slidenum">
              <a:rPr lang="en-US" smtClean="0"/>
              <a:t>89</a:t>
            </a:fld>
            <a:endParaRPr lang="en-US"/>
          </a:p>
        </p:txBody>
      </p:sp>
      <p:pic>
        <p:nvPicPr>
          <p:cNvPr id="5" name="Picture 4">
            <a:extLst>
              <a:ext uri="{FF2B5EF4-FFF2-40B4-BE49-F238E27FC236}">
                <a16:creationId xmlns:a16="http://schemas.microsoft.com/office/drawing/2014/main" id="{22DD9B81-A64D-1B2C-E9C8-4C50A3D1A7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60661" y="3442658"/>
            <a:ext cx="5136964" cy="3004089"/>
          </a:xfrm>
          <a:prstGeom prst="rect">
            <a:avLst/>
          </a:prstGeom>
        </p:spPr>
      </p:pic>
    </p:spTree>
    <p:extLst>
      <p:ext uri="{BB962C8B-B14F-4D97-AF65-F5344CB8AC3E}">
        <p14:creationId xmlns:p14="http://schemas.microsoft.com/office/powerpoint/2010/main" val="2132714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D47D-E612-DE28-45DA-482D3F0333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09544E-BCDD-4476-A177-3F4AADBC3807}"/>
              </a:ext>
            </a:extLst>
          </p:cNvPr>
          <p:cNvSpPr txBox="1"/>
          <p:nvPr/>
        </p:nvSpPr>
        <p:spPr>
          <a:xfrm>
            <a:off x="1900210" y="860599"/>
            <a:ext cx="9710927" cy="1200329"/>
          </a:xfrm>
          <a:prstGeom prst="rect">
            <a:avLst/>
          </a:prstGeom>
          <a:noFill/>
        </p:spPr>
        <p:txBody>
          <a:bodyPr wrap="square" rtlCol="0">
            <a:spAutoFit/>
          </a:bodyPr>
          <a:lstStyle/>
          <a:p>
            <a:r>
              <a:rPr lang="en-US" sz="7200" dirty="0">
                <a:latin typeface="Scramble" panose="020B0603050302020204" pitchFamily="34" charset="0"/>
              </a:rPr>
              <a:t>ALNICOES</a:t>
            </a:r>
          </a:p>
        </p:txBody>
      </p:sp>
      <p:sp>
        <p:nvSpPr>
          <p:cNvPr id="3" name="TextBox 2">
            <a:extLst>
              <a:ext uri="{FF2B5EF4-FFF2-40B4-BE49-F238E27FC236}">
                <a16:creationId xmlns:a16="http://schemas.microsoft.com/office/drawing/2014/main" id="{001C1477-8C15-28A7-7C16-2CA73BA91DD3}"/>
              </a:ext>
            </a:extLst>
          </p:cNvPr>
          <p:cNvSpPr txBox="1"/>
          <p:nvPr/>
        </p:nvSpPr>
        <p:spPr>
          <a:xfrm>
            <a:off x="2350765" y="2164592"/>
            <a:ext cx="7961811" cy="954107"/>
          </a:xfrm>
          <a:prstGeom prst="rect">
            <a:avLst/>
          </a:prstGeom>
          <a:noFill/>
        </p:spPr>
        <p:txBody>
          <a:bodyPr wrap="square" rtlCol="0">
            <a:spAutoFit/>
          </a:bodyPr>
          <a:lstStyle/>
          <a:p>
            <a:r>
              <a:rPr lang="en-US" sz="2800" b="1" dirty="0"/>
              <a:t>ALNICOES</a:t>
            </a:r>
            <a:r>
              <a:rPr lang="en-US" sz="2800" dirty="0"/>
              <a:t>: NWL23 </a:t>
            </a:r>
            <a:r>
              <a:rPr lang="en-US" sz="2800" dirty="0" err="1"/>
              <a:t>add’l</a:t>
            </a:r>
            <a:r>
              <a:rPr lang="en-US" sz="2800" dirty="0"/>
              <a:t> pl. of </a:t>
            </a:r>
            <a:r>
              <a:rPr lang="en-US" sz="2800" u="sng" dirty="0"/>
              <a:t>ALNICO</a:t>
            </a:r>
            <a:r>
              <a:rPr lang="en-US" sz="2800" dirty="0"/>
              <a:t>, AN ALLOY CONSISTING OF ALUMINUM, NICKEL, &amp; COBALT</a:t>
            </a:r>
          </a:p>
        </p:txBody>
      </p:sp>
      <p:pic>
        <p:nvPicPr>
          <p:cNvPr id="4" name="Picture 3">
            <a:extLst>
              <a:ext uri="{FF2B5EF4-FFF2-40B4-BE49-F238E27FC236}">
                <a16:creationId xmlns:a16="http://schemas.microsoft.com/office/drawing/2014/main" id="{173D7638-6F26-B981-1799-BC4654D6E13A}"/>
              </a:ext>
            </a:extLst>
          </p:cNvPr>
          <p:cNvPicPr>
            <a:picLocks noChangeAspect="1"/>
          </p:cNvPicPr>
          <p:nvPr/>
        </p:nvPicPr>
        <p:blipFill>
          <a:blip r:embed="rId2"/>
          <a:stretch>
            <a:fillRect/>
          </a:stretch>
        </p:blipFill>
        <p:spPr>
          <a:xfrm>
            <a:off x="3822247" y="3315244"/>
            <a:ext cx="4286250" cy="2857500"/>
          </a:xfrm>
          <a:prstGeom prst="rect">
            <a:avLst/>
          </a:prstGeom>
        </p:spPr>
      </p:pic>
      <p:sp>
        <p:nvSpPr>
          <p:cNvPr id="7" name="TextBox 6">
            <a:extLst>
              <a:ext uri="{FF2B5EF4-FFF2-40B4-BE49-F238E27FC236}">
                <a16:creationId xmlns:a16="http://schemas.microsoft.com/office/drawing/2014/main" id="{969AD97A-BF7C-ED09-E68B-703A82D8D512}"/>
              </a:ext>
            </a:extLst>
          </p:cNvPr>
          <p:cNvSpPr txBox="1"/>
          <p:nvPr/>
        </p:nvSpPr>
        <p:spPr>
          <a:xfrm>
            <a:off x="8602435" y="3222363"/>
            <a:ext cx="2948940" cy="523220"/>
          </a:xfrm>
          <a:prstGeom prst="rect">
            <a:avLst/>
          </a:prstGeom>
          <a:noFill/>
        </p:spPr>
        <p:txBody>
          <a:bodyPr wrap="square" rtlCol="0">
            <a:spAutoFit/>
          </a:bodyPr>
          <a:lstStyle/>
          <a:p>
            <a:r>
              <a:rPr lang="en-US" sz="2800" dirty="0"/>
              <a:t>also pl. ALNICOS</a:t>
            </a:r>
          </a:p>
        </p:txBody>
      </p:sp>
      <p:sp>
        <p:nvSpPr>
          <p:cNvPr id="8" name="Slide Number Placeholder 7">
            <a:extLst>
              <a:ext uri="{FF2B5EF4-FFF2-40B4-BE49-F238E27FC236}">
                <a16:creationId xmlns:a16="http://schemas.microsoft.com/office/drawing/2014/main" id="{A656C4FC-B94C-E203-E7F0-E822991DE7AE}"/>
              </a:ext>
            </a:extLst>
          </p:cNvPr>
          <p:cNvSpPr>
            <a:spLocks noGrp="1"/>
          </p:cNvSpPr>
          <p:nvPr>
            <p:ph type="sldNum" sz="quarter" idx="12"/>
          </p:nvPr>
        </p:nvSpPr>
        <p:spPr/>
        <p:txBody>
          <a:bodyPr/>
          <a:lstStyle/>
          <a:p>
            <a:fld id="{D18C28E9-28B9-4E21-BC9B-2A738E2F5F22}" type="slidenum">
              <a:rPr lang="en-US" smtClean="0"/>
              <a:t>9</a:t>
            </a:fld>
            <a:endParaRPr lang="en-US"/>
          </a:p>
        </p:txBody>
      </p:sp>
    </p:spTree>
    <p:extLst>
      <p:ext uri="{BB962C8B-B14F-4D97-AF65-F5344CB8AC3E}">
        <p14:creationId xmlns:p14="http://schemas.microsoft.com/office/powerpoint/2010/main" val="32493826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5DA3-F4E8-1D7F-3ABB-57685B84D5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208533-55C3-66B6-1042-0D973783F5E3}"/>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F I S </a:t>
            </a:r>
            <a:r>
              <a:rPr lang="en-US" sz="6000" dirty="0" err="1">
                <a:latin typeface="Scramble" panose="020B0603050302020204" pitchFamily="34" charset="0"/>
              </a:rPr>
              <a:t>S</a:t>
            </a:r>
            <a:r>
              <a:rPr lang="en-US" sz="6000" dirty="0">
                <a:latin typeface="Scramble" panose="020B0603050302020204" pitchFamily="34" charset="0"/>
              </a:rPr>
              <a:t> T</a:t>
            </a:r>
          </a:p>
        </p:txBody>
      </p:sp>
      <p:sp>
        <p:nvSpPr>
          <p:cNvPr id="3" name="TextBox 2">
            <a:extLst>
              <a:ext uri="{FF2B5EF4-FFF2-40B4-BE49-F238E27FC236}">
                <a16:creationId xmlns:a16="http://schemas.microsoft.com/office/drawing/2014/main" id="{E821B9F5-858C-8008-094F-212CC685BF09}"/>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A7673CF3-A1A3-81F4-BEFA-DFA1DEA51318}"/>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0DBB0812-A13E-9507-C9DB-A8D299D9D075}"/>
              </a:ext>
            </a:extLst>
          </p:cNvPr>
          <p:cNvSpPr>
            <a:spLocks noGrp="1"/>
          </p:cNvSpPr>
          <p:nvPr>
            <p:ph type="sldNum" sz="quarter" idx="12"/>
          </p:nvPr>
        </p:nvSpPr>
        <p:spPr/>
        <p:txBody>
          <a:bodyPr/>
          <a:lstStyle/>
          <a:p>
            <a:fld id="{D18C28E9-28B9-4E21-BC9B-2A738E2F5F22}" type="slidenum">
              <a:rPr lang="en-US" smtClean="0"/>
              <a:t>90</a:t>
            </a:fld>
            <a:endParaRPr lang="en-US"/>
          </a:p>
        </p:txBody>
      </p:sp>
    </p:spTree>
    <p:extLst>
      <p:ext uri="{BB962C8B-B14F-4D97-AF65-F5344CB8AC3E}">
        <p14:creationId xmlns:p14="http://schemas.microsoft.com/office/powerpoint/2010/main" val="159491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3221-5432-E23F-AF8E-CB6ADE7C58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8E4231-6AA2-9735-E538-E636E5286EFA}"/>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FASCITES</a:t>
            </a:r>
          </a:p>
        </p:txBody>
      </p:sp>
      <p:sp>
        <p:nvSpPr>
          <p:cNvPr id="3" name="TextBox 2">
            <a:extLst>
              <a:ext uri="{FF2B5EF4-FFF2-40B4-BE49-F238E27FC236}">
                <a16:creationId xmlns:a16="http://schemas.microsoft.com/office/drawing/2014/main" id="{42905AA3-687A-C618-2385-C292111DA67B}"/>
              </a:ext>
            </a:extLst>
          </p:cNvPr>
          <p:cNvSpPr txBox="1"/>
          <p:nvPr/>
        </p:nvSpPr>
        <p:spPr>
          <a:xfrm>
            <a:off x="1893243" y="1783241"/>
            <a:ext cx="9423546" cy="1384995"/>
          </a:xfrm>
          <a:prstGeom prst="rect">
            <a:avLst/>
          </a:prstGeom>
          <a:noFill/>
        </p:spPr>
        <p:txBody>
          <a:bodyPr wrap="square" rtlCol="0">
            <a:spAutoFit/>
          </a:bodyPr>
          <a:lstStyle/>
          <a:p>
            <a:r>
              <a:rPr lang="en-US" sz="2800" b="1" dirty="0"/>
              <a:t>FASCITES</a:t>
            </a:r>
            <a:r>
              <a:rPr lang="en-US" sz="2800" dirty="0"/>
              <a:t>: NWL23 pl. of </a:t>
            </a:r>
            <a:r>
              <a:rPr lang="en-US" sz="2800" u="sng" dirty="0"/>
              <a:t>FASCITIS</a:t>
            </a:r>
            <a:r>
              <a:rPr lang="en-US" sz="2800" dirty="0"/>
              <a:t>, INFLAMMATION OF A CONNECTIVE TISSUE, also pls. FASCITIDES, FASCITISES</a:t>
            </a:r>
          </a:p>
          <a:p>
            <a:r>
              <a:rPr lang="en-US" sz="2800" dirty="0"/>
              <a:t>(also FASCIITIS, with pl. FASCIITIES, FASCIITIDES, FASCIITISES))	</a:t>
            </a:r>
          </a:p>
        </p:txBody>
      </p:sp>
      <p:sp>
        <p:nvSpPr>
          <p:cNvPr id="7" name="Slide Number Placeholder 6">
            <a:extLst>
              <a:ext uri="{FF2B5EF4-FFF2-40B4-BE49-F238E27FC236}">
                <a16:creationId xmlns:a16="http://schemas.microsoft.com/office/drawing/2014/main" id="{B66C4257-6D8D-3824-A73A-C7351F80C886}"/>
              </a:ext>
            </a:extLst>
          </p:cNvPr>
          <p:cNvSpPr>
            <a:spLocks noGrp="1"/>
          </p:cNvSpPr>
          <p:nvPr>
            <p:ph type="sldNum" sz="quarter" idx="12"/>
          </p:nvPr>
        </p:nvSpPr>
        <p:spPr/>
        <p:txBody>
          <a:bodyPr/>
          <a:lstStyle/>
          <a:p>
            <a:fld id="{D18C28E9-28B9-4E21-BC9B-2A738E2F5F22}" type="slidenum">
              <a:rPr lang="en-US" smtClean="0"/>
              <a:t>91</a:t>
            </a:fld>
            <a:endParaRPr lang="en-US"/>
          </a:p>
        </p:txBody>
      </p:sp>
      <p:sp>
        <p:nvSpPr>
          <p:cNvPr id="4" name="TextBox 3">
            <a:extLst>
              <a:ext uri="{FF2B5EF4-FFF2-40B4-BE49-F238E27FC236}">
                <a16:creationId xmlns:a16="http://schemas.microsoft.com/office/drawing/2014/main" id="{7BA3C082-88F3-EB00-28BD-4B631E69BF05}"/>
              </a:ext>
            </a:extLst>
          </p:cNvPr>
          <p:cNvSpPr txBox="1"/>
          <p:nvPr/>
        </p:nvSpPr>
        <p:spPr>
          <a:xfrm>
            <a:off x="1733002" y="58291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302E0599-6224-E921-9460-B4A2577485E2}"/>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639" b="90000" l="7266" r="91328">
                        <a14:foregroundMark x1="68906" y1="2639" x2="67422" y2="39583"/>
                        <a14:foregroundMark x1="91406" y1="53472" x2="66094" y2="50694"/>
                        <a14:foregroundMark x1="7266" y1="68889" x2="34531" y2="72917"/>
                      </a14:backgroundRemoval>
                    </a14:imgEffect>
                  </a14:imgLayer>
                </a14:imgProps>
              </a:ext>
              <a:ext uri="{28A0092B-C50C-407E-A947-70E740481C1C}">
                <a14:useLocalDpi xmlns:a14="http://schemas.microsoft.com/office/drawing/2010/main"/>
              </a:ext>
            </a:extLst>
          </a:blip>
          <a:stretch>
            <a:fillRect/>
          </a:stretch>
        </p:blipFill>
        <p:spPr>
          <a:xfrm>
            <a:off x="1733002" y="3240008"/>
            <a:ext cx="7051766" cy="3966618"/>
          </a:xfrm>
          <a:prstGeom prst="rect">
            <a:avLst/>
          </a:prstGeom>
        </p:spPr>
      </p:pic>
    </p:spTree>
    <p:extLst>
      <p:ext uri="{BB962C8B-B14F-4D97-AF65-F5344CB8AC3E}">
        <p14:creationId xmlns:p14="http://schemas.microsoft.com/office/powerpoint/2010/main" val="21633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8755D-5A6C-423B-EC65-89BC93FB80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A0632A-AC9D-04E1-D3AC-91481EC33B54}"/>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C E </a:t>
            </a:r>
            <a:r>
              <a:rPr lang="en-US" sz="6000" dirty="0" err="1">
                <a:latin typeface="Scramble" panose="020B0603050302020204" pitchFamily="34" charset="0"/>
              </a:rPr>
              <a:t>E</a:t>
            </a:r>
            <a:r>
              <a:rPr lang="en-US" sz="6000" dirty="0">
                <a:latin typeface="Scramble" panose="020B0603050302020204" pitchFamily="34" charset="0"/>
              </a:rPr>
              <a:t> F S </a:t>
            </a:r>
            <a:r>
              <a:rPr lang="en-US" sz="6000" dirty="0" err="1">
                <a:latin typeface="Scramble" panose="020B0603050302020204" pitchFamily="34" charset="0"/>
              </a:rPr>
              <a:t>S</a:t>
            </a:r>
            <a:r>
              <a:rPr lang="en-US" sz="6000" dirty="0">
                <a:latin typeface="Scramble" panose="020B0603050302020204" pitchFamily="34" charset="0"/>
              </a:rPr>
              <a:t> U</a:t>
            </a:r>
          </a:p>
        </p:txBody>
      </p:sp>
      <p:sp>
        <p:nvSpPr>
          <p:cNvPr id="3" name="TextBox 2">
            <a:extLst>
              <a:ext uri="{FF2B5EF4-FFF2-40B4-BE49-F238E27FC236}">
                <a16:creationId xmlns:a16="http://schemas.microsoft.com/office/drawing/2014/main" id="{2AA02438-951E-E2D5-D197-8F1C3F777358}"/>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D5639D20-8F4B-8E7A-21F3-DA0998AAD80D}"/>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612DD34E-3D77-0619-3F5E-7C2C1596956B}"/>
              </a:ext>
            </a:extLst>
          </p:cNvPr>
          <p:cNvSpPr>
            <a:spLocks noGrp="1"/>
          </p:cNvSpPr>
          <p:nvPr>
            <p:ph type="sldNum" sz="quarter" idx="12"/>
          </p:nvPr>
        </p:nvSpPr>
        <p:spPr/>
        <p:txBody>
          <a:bodyPr/>
          <a:lstStyle/>
          <a:p>
            <a:fld id="{D18C28E9-28B9-4E21-BC9B-2A738E2F5F22}" type="slidenum">
              <a:rPr lang="en-US" smtClean="0"/>
              <a:t>92</a:t>
            </a:fld>
            <a:endParaRPr lang="en-US"/>
          </a:p>
        </p:txBody>
      </p:sp>
    </p:spTree>
    <p:extLst>
      <p:ext uri="{BB962C8B-B14F-4D97-AF65-F5344CB8AC3E}">
        <p14:creationId xmlns:p14="http://schemas.microsoft.com/office/powerpoint/2010/main" val="32202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2C71-F394-1A45-9BDC-41E1DA379A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98A21C-EF7D-60D8-E56E-3B93D1A65F34}"/>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FAUCESES</a:t>
            </a:r>
          </a:p>
        </p:txBody>
      </p:sp>
      <p:sp>
        <p:nvSpPr>
          <p:cNvPr id="3" name="TextBox 2">
            <a:extLst>
              <a:ext uri="{FF2B5EF4-FFF2-40B4-BE49-F238E27FC236}">
                <a16:creationId xmlns:a16="http://schemas.microsoft.com/office/drawing/2014/main" id="{830192D6-2889-65A9-1F73-E630730419D9}"/>
              </a:ext>
            </a:extLst>
          </p:cNvPr>
          <p:cNvSpPr txBox="1"/>
          <p:nvPr/>
        </p:nvSpPr>
        <p:spPr>
          <a:xfrm>
            <a:off x="2258878" y="1797246"/>
            <a:ext cx="7674244" cy="954107"/>
          </a:xfrm>
          <a:prstGeom prst="rect">
            <a:avLst/>
          </a:prstGeom>
          <a:noFill/>
        </p:spPr>
        <p:txBody>
          <a:bodyPr wrap="square" rtlCol="0">
            <a:spAutoFit/>
          </a:bodyPr>
          <a:lstStyle/>
          <a:p>
            <a:r>
              <a:rPr lang="en-US" sz="2800" b="1" dirty="0"/>
              <a:t>   FAUCESES</a:t>
            </a:r>
            <a:r>
              <a:rPr lang="en-US" sz="2800" dirty="0"/>
              <a:t>: NWL23 pl. of </a:t>
            </a:r>
            <a:r>
              <a:rPr lang="en-US" sz="2800" u="sng" dirty="0"/>
              <a:t>FAUCES</a:t>
            </a:r>
            <a:r>
              <a:rPr lang="en-US" sz="2800" dirty="0"/>
              <a:t>, THE PASSAGE      	FROM THE MOUTH TO THE PHARYNX	</a:t>
            </a:r>
          </a:p>
        </p:txBody>
      </p:sp>
      <p:sp>
        <p:nvSpPr>
          <p:cNvPr id="7" name="Slide Number Placeholder 6">
            <a:extLst>
              <a:ext uri="{FF2B5EF4-FFF2-40B4-BE49-F238E27FC236}">
                <a16:creationId xmlns:a16="http://schemas.microsoft.com/office/drawing/2014/main" id="{66219147-FC03-6B2C-2199-2EC65F1D7A8A}"/>
              </a:ext>
            </a:extLst>
          </p:cNvPr>
          <p:cNvSpPr>
            <a:spLocks noGrp="1"/>
          </p:cNvSpPr>
          <p:nvPr>
            <p:ph type="sldNum" sz="quarter" idx="12"/>
          </p:nvPr>
        </p:nvSpPr>
        <p:spPr/>
        <p:txBody>
          <a:bodyPr/>
          <a:lstStyle/>
          <a:p>
            <a:fld id="{D18C28E9-28B9-4E21-BC9B-2A738E2F5F22}" type="slidenum">
              <a:rPr lang="en-US" smtClean="0"/>
              <a:t>93</a:t>
            </a:fld>
            <a:endParaRPr lang="en-US"/>
          </a:p>
        </p:txBody>
      </p:sp>
      <p:pic>
        <p:nvPicPr>
          <p:cNvPr id="5" name="Picture 4">
            <a:extLst>
              <a:ext uri="{FF2B5EF4-FFF2-40B4-BE49-F238E27FC236}">
                <a16:creationId xmlns:a16="http://schemas.microsoft.com/office/drawing/2014/main" id="{05B2FC5A-E60C-BDF3-F529-E4E9E41505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4125" y="2844138"/>
            <a:ext cx="5129349" cy="2885259"/>
          </a:xfrm>
          <a:prstGeom prst="rect">
            <a:avLst/>
          </a:prstGeom>
        </p:spPr>
      </p:pic>
      <p:sp>
        <p:nvSpPr>
          <p:cNvPr id="9" name="Oval 8">
            <a:extLst>
              <a:ext uri="{FF2B5EF4-FFF2-40B4-BE49-F238E27FC236}">
                <a16:creationId xmlns:a16="http://schemas.microsoft.com/office/drawing/2014/main" id="{F4301765-E13E-B3CB-E36C-8634B522664F}"/>
              </a:ext>
            </a:extLst>
          </p:cNvPr>
          <p:cNvSpPr/>
          <p:nvPr/>
        </p:nvSpPr>
        <p:spPr>
          <a:xfrm>
            <a:off x="7210695" y="3884022"/>
            <a:ext cx="757645" cy="505097"/>
          </a:xfrm>
          <a:prstGeom prst="ellipse">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204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D56B7-A03B-6B9F-97E6-2B2B999A89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94784-54B0-2ECB-EBF6-BE7857C0C6BC}"/>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a:t>
            </a:r>
            <a:r>
              <a:rPr lang="en-US" sz="6000" dirty="0" err="1">
                <a:latin typeface="Scramble" panose="020B0603050302020204" pitchFamily="34" charset="0"/>
              </a:rPr>
              <a:t>A</a:t>
            </a:r>
            <a:r>
              <a:rPr lang="en-US" sz="6000" dirty="0">
                <a:latin typeface="Scramble" panose="020B0603050302020204" pitchFamily="34" charset="0"/>
              </a:rPr>
              <a:t> F H K U W X</a:t>
            </a:r>
          </a:p>
        </p:txBody>
      </p:sp>
      <p:sp>
        <p:nvSpPr>
          <p:cNvPr id="3" name="TextBox 2">
            <a:extLst>
              <a:ext uri="{FF2B5EF4-FFF2-40B4-BE49-F238E27FC236}">
                <a16:creationId xmlns:a16="http://schemas.microsoft.com/office/drawing/2014/main" id="{73544625-A83C-8A95-1053-0A94DD58E8B6}"/>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5C60A-3197-0E6D-FFDA-9D66F5A6E8B1}"/>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4A3F6F11-7133-3349-E930-DCDEA5127B62}"/>
              </a:ext>
            </a:extLst>
          </p:cNvPr>
          <p:cNvSpPr>
            <a:spLocks noGrp="1"/>
          </p:cNvSpPr>
          <p:nvPr>
            <p:ph type="sldNum" sz="quarter" idx="12"/>
          </p:nvPr>
        </p:nvSpPr>
        <p:spPr/>
        <p:txBody>
          <a:bodyPr/>
          <a:lstStyle/>
          <a:p>
            <a:fld id="{D18C28E9-28B9-4E21-BC9B-2A738E2F5F22}" type="slidenum">
              <a:rPr lang="en-US" smtClean="0"/>
              <a:t>94</a:t>
            </a:fld>
            <a:endParaRPr lang="en-US"/>
          </a:p>
        </p:txBody>
      </p:sp>
    </p:spTree>
    <p:extLst>
      <p:ext uri="{BB962C8B-B14F-4D97-AF65-F5344CB8AC3E}">
        <p14:creationId xmlns:p14="http://schemas.microsoft.com/office/powerpoint/2010/main" val="29338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7702A-36E7-8124-8FF6-BBC53B47DD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E40323-40C3-39D0-8716-EEE7C2B16CB3}"/>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FAUXHAWK</a:t>
            </a:r>
          </a:p>
        </p:txBody>
      </p:sp>
      <p:sp>
        <p:nvSpPr>
          <p:cNvPr id="3" name="TextBox 2">
            <a:extLst>
              <a:ext uri="{FF2B5EF4-FFF2-40B4-BE49-F238E27FC236}">
                <a16:creationId xmlns:a16="http://schemas.microsoft.com/office/drawing/2014/main" id="{443556A1-6C78-4897-33CC-EAC3ACF562D2}"/>
              </a:ext>
            </a:extLst>
          </p:cNvPr>
          <p:cNvSpPr txBox="1"/>
          <p:nvPr/>
        </p:nvSpPr>
        <p:spPr>
          <a:xfrm>
            <a:off x="1930254" y="1846964"/>
            <a:ext cx="9423546" cy="523220"/>
          </a:xfrm>
          <a:prstGeom prst="rect">
            <a:avLst/>
          </a:prstGeom>
          <a:noFill/>
        </p:spPr>
        <p:txBody>
          <a:bodyPr wrap="square" rtlCol="0">
            <a:spAutoFit/>
          </a:bodyPr>
          <a:lstStyle/>
          <a:p>
            <a:r>
              <a:rPr lang="en-US" sz="2800" b="1" dirty="0"/>
              <a:t>FAUXHAWK</a:t>
            </a:r>
            <a:r>
              <a:rPr lang="en-US" sz="2800" dirty="0"/>
              <a:t>: n. A HAIRSTYLE RESEMBLING A MOHAWK	</a:t>
            </a:r>
          </a:p>
        </p:txBody>
      </p:sp>
      <p:sp>
        <p:nvSpPr>
          <p:cNvPr id="7" name="Slide Number Placeholder 6">
            <a:extLst>
              <a:ext uri="{FF2B5EF4-FFF2-40B4-BE49-F238E27FC236}">
                <a16:creationId xmlns:a16="http://schemas.microsoft.com/office/drawing/2014/main" id="{A7E2E83B-10DE-FA31-EDE2-E8307550BFA5}"/>
              </a:ext>
            </a:extLst>
          </p:cNvPr>
          <p:cNvSpPr>
            <a:spLocks noGrp="1"/>
          </p:cNvSpPr>
          <p:nvPr>
            <p:ph type="sldNum" sz="quarter" idx="12"/>
          </p:nvPr>
        </p:nvSpPr>
        <p:spPr/>
        <p:txBody>
          <a:bodyPr/>
          <a:lstStyle/>
          <a:p>
            <a:fld id="{D18C28E9-28B9-4E21-BC9B-2A738E2F5F22}" type="slidenum">
              <a:rPr lang="en-US" smtClean="0"/>
              <a:t>95</a:t>
            </a:fld>
            <a:endParaRPr lang="en-US"/>
          </a:p>
        </p:txBody>
      </p:sp>
      <p:sp>
        <p:nvSpPr>
          <p:cNvPr id="5" name="TextBox 4">
            <a:extLst>
              <a:ext uri="{FF2B5EF4-FFF2-40B4-BE49-F238E27FC236}">
                <a16:creationId xmlns:a16="http://schemas.microsoft.com/office/drawing/2014/main" id="{16AA89EC-5DB4-1332-9843-F45236C8FD68}"/>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EE416AA7-1246-345D-3690-29534E3681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01440" y="2505679"/>
            <a:ext cx="3977640" cy="3977640"/>
          </a:xfrm>
          <a:prstGeom prst="rect">
            <a:avLst/>
          </a:prstGeom>
        </p:spPr>
      </p:pic>
    </p:spTree>
    <p:extLst>
      <p:ext uri="{BB962C8B-B14F-4D97-AF65-F5344CB8AC3E}">
        <p14:creationId xmlns:p14="http://schemas.microsoft.com/office/powerpoint/2010/main" val="155953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F9715-B96E-B34D-60FF-A6965A3F9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06C9EF-7DA5-2059-AF92-05411C4A46A7}"/>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C D E </a:t>
            </a:r>
            <a:r>
              <a:rPr lang="en-US" sz="6000" dirty="0" err="1">
                <a:latin typeface="Scramble" panose="020B0603050302020204" pitchFamily="34" charset="0"/>
              </a:rPr>
              <a:t>E</a:t>
            </a:r>
            <a:r>
              <a:rPr lang="en-US" sz="6000" dirty="0">
                <a:latin typeface="Scramble" panose="020B0603050302020204" pitchFamily="34" charset="0"/>
              </a:rPr>
              <a:t> F I </a:t>
            </a:r>
            <a:r>
              <a:rPr lang="en-US" sz="6000" dirty="0" err="1">
                <a:latin typeface="Scramble" panose="020B0603050302020204" pitchFamily="34" charset="0"/>
              </a:rPr>
              <a:t>I</a:t>
            </a:r>
            <a:r>
              <a:rPr lang="en-US" sz="6000" dirty="0">
                <a:latin typeface="Scramble" panose="020B0603050302020204" pitchFamily="34" charset="0"/>
              </a:rPr>
              <a:t> M </a:t>
            </a:r>
          </a:p>
        </p:txBody>
      </p:sp>
      <p:sp>
        <p:nvSpPr>
          <p:cNvPr id="3" name="TextBox 2">
            <a:extLst>
              <a:ext uri="{FF2B5EF4-FFF2-40B4-BE49-F238E27FC236}">
                <a16:creationId xmlns:a16="http://schemas.microsoft.com/office/drawing/2014/main" id="{F878398F-6775-84F2-038B-7A0E0180428D}"/>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4B9A3893-8C8B-4638-CFC5-A9D3A578747A}"/>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B9D812BE-B6FA-D996-CFB0-E70415E5B20E}"/>
              </a:ext>
            </a:extLst>
          </p:cNvPr>
          <p:cNvSpPr>
            <a:spLocks noGrp="1"/>
          </p:cNvSpPr>
          <p:nvPr>
            <p:ph type="sldNum" sz="quarter" idx="12"/>
          </p:nvPr>
        </p:nvSpPr>
        <p:spPr/>
        <p:txBody>
          <a:bodyPr/>
          <a:lstStyle/>
          <a:p>
            <a:fld id="{D18C28E9-28B9-4E21-BC9B-2A738E2F5F22}" type="slidenum">
              <a:rPr lang="en-US" smtClean="0"/>
              <a:t>96</a:t>
            </a:fld>
            <a:endParaRPr lang="en-US"/>
          </a:p>
        </p:txBody>
      </p:sp>
    </p:spTree>
    <p:extLst>
      <p:ext uri="{BB962C8B-B14F-4D97-AF65-F5344CB8AC3E}">
        <p14:creationId xmlns:p14="http://schemas.microsoft.com/office/powerpoint/2010/main" val="5550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8A509-2295-3D83-0351-392758191E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F9B6C5-55BD-27B6-B1D8-92C51E8EAA59}"/>
              </a:ext>
            </a:extLst>
          </p:cNvPr>
          <p:cNvSpPr txBox="1"/>
          <p:nvPr/>
        </p:nvSpPr>
        <p:spPr>
          <a:xfrm>
            <a:off x="1893243" y="511140"/>
            <a:ext cx="9710927" cy="1200329"/>
          </a:xfrm>
          <a:prstGeom prst="rect">
            <a:avLst/>
          </a:prstGeom>
          <a:noFill/>
        </p:spPr>
        <p:txBody>
          <a:bodyPr wrap="square" rtlCol="0">
            <a:spAutoFit/>
          </a:bodyPr>
          <a:lstStyle/>
          <a:p>
            <a:r>
              <a:rPr lang="en-US" sz="7200" dirty="0">
                <a:latin typeface="Scramble" panose="020B0603050302020204" pitchFamily="34" charset="0"/>
              </a:rPr>
              <a:t>FEMICIDE</a:t>
            </a:r>
          </a:p>
        </p:txBody>
      </p:sp>
      <p:sp>
        <p:nvSpPr>
          <p:cNvPr id="3" name="TextBox 2">
            <a:extLst>
              <a:ext uri="{FF2B5EF4-FFF2-40B4-BE49-F238E27FC236}">
                <a16:creationId xmlns:a16="http://schemas.microsoft.com/office/drawing/2014/main" id="{D5DAF61A-C8A1-906A-7EB0-28C359CE2ECA}"/>
              </a:ext>
            </a:extLst>
          </p:cNvPr>
          <p:cNvSpPr txBox="1"/>
          <p:nvPr/>
        </p:nvSpPr>
        <p:spPr>
          <a:xfrm>
            <a:off x="2783694" y="1846964"/>
            <a:ext cx="6011963" cy="954107"/>
          </a:xfrm>
          <a:prstGeom prst="rect">
            <a:avLst/>
          </a:prstGeom>
          <a:noFill/>
        </p:spPr>
        <p:txBody>
          <a:bodyPr wrap="square" rtlCol="0">
            <a:spAutoFit/>
          </a:bodyPr>
          <a:lstStyle/>
          <a:p>
            <a:r>
              <a:rPr lang="en-US" sz="2800" b="1" dirty="0"/>
              <a:t>FEMICIDE</a:t>
            </a:r>
            <a:r>
              <a:rPr lang="en-US" sz="2800" dirty="0"/>
              <a:t>: n. INTENTIONAL KILLING OF A FEMALE BECAUSE OF HER GENDER	</a:t>
            </a:r>
          </a:p>
        </p:txBody>
      </p:sp>
      <p:sp>
        <p:nvSpPr>
          <p:cNvPr id="7" name="Slide Number Placeholder 6">
            <a:extLst>
              <a:ext uri="{FF2B5EF4-FFF2-40B4-BE49-F238E27FC236}">
                <a16:creationId xmlns:a16="http://schemas.microsoft.com/office/drawing/2014/main" id="{E5B0F75F-266C-1C97-43B4-CD8CAD721794}"/>
              </a:ext>
            </a:extLst>
          </p:cNvPr>
          <p:cNvSpPr>
            <a:spLocks noGrp="1"/>
          </p:cNvSpPr>
          <p:nvPr>
            <p:ph type="sldNum" sz="quarter" idx="12"/>
          </p:nvPr>
        </p:nvSpPr>
        <p:spPr/>
        <p:txBody>
          <a:bodyPr/>
          <a:lstStyle/>
          <a:p>
            <a:fld id="{D18C28E9-28B9-4E21-BC9B-2A738E2F5F22}" type="slidenum">
              <a:rPr lang="en-US" smtClean="0"/>
              <a:t>97</a:t>
            </a:fld>
            <a:endParaRPr lang="en-US"/>
          </a:p>
        </p:txBody>
      </p:sp>
      <p:sp>
        <p:nvSpPr>
          <p:cNvPr id="5" name="TextBox 4">
            <a:extLst>
              <a:ext uri="{FF2B5EF4-FFF2-40B4-BE49-F238E27FC236}">
                <a16:creationId xmlns:a16="http://schemas.microsoft.com/office/drawing/2014/main" id="{21EEB7B5-876C-26CC-2D4D-CB84C349224A}"/>
              </a:ext>
            </a:extLst>
          </p:cNvPr>
          <p:cNvSpPr txBox="1"/>
          <p:nvPr/>
        </p:nvSpPr>
        <p:spPr>
          <a:xfrm>
            <a:off x="9962602" y="694297"/>
            <a:ext cx="66185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607EC3E0-E9BC-6E5C-E936-FB68D5D38E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3243" y="3102897"/>
            <a:ext cx="3715333" cy="2951626"/>
          </a:xfrm>
          <a:prstGeom prst="rect">
            <a:avLst/>
          </a:prstGeom>
        </p:spPr>
      </p:pic>
      <p:pic>
        <p:nvPicPr>
          <p:cNvPr id="6" name="Picture 5">
            <a:extLst>
              <a:ext uri="{FF2B5EF4-FFF2-40B4-BE49-F238E27FC236}">
                <a16:creationId xmlns:a16="http://schemas.microsoft.com/office/drawing/2014/main" id="{22E3066E-1520-DCF0-CD0C-63EBB2CE81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63549" y="3102897"/>
            <a:ext cx="3221451" cy="2951626"/>
          </a:xfrm>
          <a:prstGeom prst="rect">
            <a:avLst/>
          </a:prstGeom>
        </p:spPr>
      </p:pic>
    </p:spTree>
    <p:extLst>
      <p:ext uri="{BB962C8B-B14F-4D97-AF65-F5344CB8AC3E}">
        <p14:creationId xmlns:p14="http://schemas.microsoft.com/office/powerpoint/2010/main" val="216646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070A-44B5-CB80-62CA-A163D15A20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1D09B4-A8CB-7253-412E-5068C2065E49}"/>
              </a:ext>
            </a:extLst>
          </p:cNvPr>
          <p:cNvSpPr txBox="1"/>
          <p:nvPr/>
        </p:nvSpPr>
        <p:spPr>
          <a:xfrm>
            <a:off x="0" y="2413337"/>
            <a:ext cx="12191999" cy="1015663"/>
          </a:xfrm>
          <a:prstGeom prst="rect">
            <a:avLst/>
          </a:prstGeom>
          <a:noFill/>
        </p:spPr>
        <p:txBody>
          <a:bodyPr wrap="square" rtlCol="0">
            <a:spAutoFit/>
          </a:bodyPr>
          <a:lstStyle/>
          <a:p>
            <a:r>
              <a:rPr lang="en-US" sz="6000" dirty="0">
                <a:latin typeface="Scramble" panose="020B0603050302020204" pitchFamily="34" charset="0"/>
              </a:rPr>
              <a:t>A E F K L N </a:t>
            </a:r>
            <a:r>
              <a:rPr lang="en-US" sz="6000" dirty="0" err="1">
                <a:latin typeface="Scramble" panose="020B0603050302020204" pitchFamily="34" charset="0"/>
              </a:rPr>
              <a:t>N</a:t>
            </a:r>
            <a:r>
              <a:rPr lang="en-US" sz="6000" dirty="0">
                <a:latin typeface="Scramble" panose="020B0603050302020204" pitchFamily="34" charset="0"/>
              </a:rPr>
              <a:t> S</a:t>
            </a:r>
          </a:p>
        </p:txBody>
      </p:sp>
      <p:sp>
        <p:nvSpPr>
          <p:cNvPr id="3" name="TextBox 2">
            <a:extLst>
              <a:ext uri="{FF2B5EF4-FFF2-40B4-BE49-F238E27FC236}">
                <a16:creationId xmlns:a16="http://schemas.microsoft.com/office/drawing/2014/main" id="{C6E67A95-FEF6-038C-06E6-8D89817F5F5F}"/>
              </a:ext>
            </a:extLst>
          </p:cNvPr>
          <p:cNvSpPr txBox="1"/>
          <p:nvPr/>
        </p:nvSpPr>
        <p:spPr>
          <a:xfrm>
            <a:off x="5651862" y="487679"/>
            <a:ext cx="1550126" cy="1862048"/>
          </a:xfrm>
          <a:prstGeom prst="rect">
            <a:avLst/>
          </a:prstGeom>
          <a:noFill/>
        </p:spPr>
        <p:txBody>
          <a:bodyPr wrap="square" rtlCol="0">
            <a:spAutoFit/>
          </a:bodyPr>
          <a:lstStyle/>
          <a:p>
            <a:r>
              <a:rPr lang="en-US" sz="11500" b="1" dirty="0">
                <a:latin typeface="Arial Rounded MT Bold" panose="020F0704030504030204" pitchFamily="34" charset="0"/>
              </a:rPr>
              <a:t>?</a:t>
            </a:r>
          </a:p>
        </p:txBody>
      </p:sp>
      <p:sp>
        <p:nvSpPr>
          <p:cNvPr id="4" name="TextBox 3">
            <a:extLst>
              <a:ext uri="{FF2B5EF4-FFF2-40B4-BE49-F238E27FC236}">
                <a16:creationId xmlns:a16="http://schemas.microsoft.com/office/drawing/2014/main" id="{877BB37F-9464-A930-97B6-3E021BE21C3E}"/>
              </a:ext>
            </a:extLst>
          </p:cNvPr>
          <p:cNvSpPr txBox="1"/>
          <p:nvPr/>
        </p:nvSpPr>
        <p:spPr>
          <a:xfrm>
            <a:off x="5094514" y="4859382"/>
            <a:ext cx="2420983" cy="584775"/>
          </a:xfrm>
          <a:prstGeom prst="rect">
            <a:avLst/>
          </a:prstGeom>
          <a:noFill/>
        </p:spPr>
        <p:txBody>
          <a:bodyPr wrap="square" rtlCol="0">
            <a:spAutoFit/>
          </a:bodyPr>
          <a:lstStyle/>
          <a:p>
            <a:r>
              <a:rPr lang="en-US" sz="3200" b="1" dirty="0"/>
              <a:t>ONE WORD</a:t>
            </a:r>
          </a:p>
        </p:txBody>
      </p:sp>
      <p:sp>
        <p:nvSpPr>
          <p:cNvPr id="5" name="Slide Number Placeholder 4">
            <a:extLst>
              <a:ext uri="{FF2B5EF4-FFF2-40B4-BE49-F238E27FC236}">
                <a16:creationId xmlns:a16="http://schemas.microsoft.com/office/drawing/2014/main" id="{EBB60E04-F4F2-FD18-10E1-26948800111B}"/>
              </a:ext>
            </a:extLst>
          </p:cNvPr>
          <p:cNvSpPr>
            <a:spLocks noGrp="1"/>
          </p:cNvSpPr>
          <p:nvPr>
            <p:ph type="sldNum" sz="quarter" idx="12"/>
          </p:nvPr>
        </p:nvSpPr>
        <p:spPr/>
        <p:txBody>
          <a:bodyPr/>
          <a:lstStyle/>
          <a:p>
            <a:fld id="{D18C28E9-28B9-4E21-BC9B-2A738E2F5F22}" type="slidenum">
              <a:rPr lang="en-US" smtClean="0"/>
              <a:t>98</a:t>
            </a:fld>
            <a:endParaRPr lang="en-US"/>
          </a:p>
        </p:txBody>
      </p:sp>
    </p:spTree>
    <p:extLst>
      <p:ext uri="{BB962C8B-B14F-4D97-AF65-F5344CB8AC3E}">
        <p14:creationId xmlns:p14="http://schemas.microsoft.com/office/powerpoint/2010/main" val="368884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F317-F96B-215A-1BED-0490C43317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ED359-BA19-5317-2F35-325C4D99EF86}"/>
              </a:ext>
            </a:extLst>
          </p:cNvPr>
          <p:cNvSpPr txBox="1"/>
          <p:nvPr/>
        </p:nvSpPr>
        <p:spPr>
          <a:xfrm>
            <a:off x="1900210" y="494837"/>
            <a:ext cx="9710927" cy="1200329"/>
          </a:xfrm>
          <a:prstGeom prst="rect">
            <a:avLst/>
          </a:prstGeom>
          <a:noFill/>
        </p:spPr>
        <p:txBody>
          <a:bodyPr wrap="square" rtlCol="0">
            <a:spAutoFit/>
          </a:bodyPr>
          <a:lstStyle/>
          <a:p>
            <a:r>
              <a:rPr lang="en-US" sz="7200" dirty="0">
                <a:latin typeface="Scramble" panose="020B0603050302020204" pitchFamily="34" charset="0"/>
              </a:rPr>
              <a:t>FLANKENS</a:t>
            </a:r>
          </a:p>
        </p:txBody>
      </p:sp>
      <p:sp>
        <p:nvSpPr>
          <p:cNvPr id="3" name="TextBox 2">
            <a:extLst>
              <a:ext uri="{FF2B5EF4-FFF2-40B4-BE49-F238E27FC236}">
                <a16:creationId xmlns:a16="http://schemas.microsoft.com/office/drawing/2014/main" id="{A17CD349-7F0F-B133-C558-B275E90AE432}"/>
              </a:ext>
            </a:extLst>
          </p:cNvPr>
          <p:cNvSpPr txBox="1"/>
          <p:nvPr/>
        </p:nvSpPr>
        <p:spPr>
          <a:xfrm>
            <a:off x="3076505" y="1702934"/>
            <a:ext cx="6038989" cy="1384995"/>
          </a:xfrm>
          <a:prstGeom prst="rect">
            <a:avLst/>
          </a:prstGeom>
          <a:noFill/>
        </p:spPr>
        <p:txBody>
          <a:bodyPr wrap="square" rtlCol="0">
            <a:spAutoFit/>
          </a:bodyPr>
          <a:lstStyle/>
          <a:p>
            <a:r>
              <a:rPr lang="en-US" sz="2800" b="1" dirty="0"/>
              <a:t>FLANKENS</a:t>
            </a:r>
            <a:r>
              <a:rPr lang="en-US" sz="2800" dirty="0"/>
              <a:t>: NWL23 pl. of </a:t>
            </a:r>
            <a:r>
              <a:rPr lang="en-US" sz="2800" u="sng" dirty="0"/>
              <a:t>FLANKEN</a:t>
            </a:r>
            <a:r>
              <a:rPr lang="en-US" sz="2800" dirty="0"/>
              <a:t>, A CUT OF MEAT FROM THE SHORT RIBS		</a:t>
            </a:r>
          </a:p>
        </p:txBody>
      </p:sp>
      <p:sp>
        <p:nvSpPr>
          <p:cNvPr id="7" name="Slide Number Placeholder 6">
            <a:extLst>
              <a:ext uri="{FF2B5EF4-FFF2-40B4-BE49-F238E27FC236}">
                <a16:creationId xmlns:a16="http://schemas.microsoft.com/office/drawing/2014/main" id="{D07D6FCB-F973-3876-1996-A7AF6301AFCA}"/>
              </a:ext>
            </a:extLst>
          </p:cNvPr>
          <p:cNvSpPr>
            <a:spLocks noGrp="1"/>
          </p:cNvSpPr>
          <p:nvPr>
            <p:ph type="sldNum" sz="quarter" idx="12"/>
          </p:nvPr>
        </p:nvSpPr>
        <p:spPr/>
        <p:txBody>
          <a:bodyPr/>
          <a:lstStyle/>
          <a:p>
            <a:fld id="{D18C28E9-28B9-4E21-BC9B-2A738E2F5F22}" type="slidenum">
              <a:rPr lang="en-US" smtClean="0"/>
              <a:t>99</a:t>
            </a:fld>
            <a:endParaRPr lang="en-US"/>
          </a:p>
        </p:txBody>
      </p:sp>
      <p:sp>
        <p:nvSpPr>
          <p:cNvPr id="4" name="TextBox 3">
            <a:extLst>
              <a:ext uri="{FF2B5EF4-FFF2-40B4-BE49-F238E27FC236}">
                <a16:creationId xmlns:a16="http://schemas.microsoft.com/office/drawing/2014/main" id="{6F9CCE31-7279-CC80-2DA4-CCA1CBA21091}"/>
              </a:ext>
            </a:extLst>
          </p:cNvPr>
          <p:cNvSpPr txBox="1"/>
          <p:nvPr/>
        </p:nvSpPr>
        <p:spPr>
          <a:xfrm>
            <a:off x="9744885" y="581082"/>
            <a:ext cx="66185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C7EE42F6-8E6C-4389-4340-90B279F8FF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29839" y="2729721"/>
            <a:ext cx="6431280" cy="3626629"/>
          </a:xfrm>
          <a:prstGeom prst="rect">
            <a:avLst/>
          </a:prstGeom>
        </p:spPr>
      </p:pic>
    </p:spTree>
    <p:extLst>
      <p:ext uri="{BB962C8B-B14F-4D97-AF65-F5344CB8AC3E}">
        <p14:creationId xmlns:p14="http://schemas.microsoft.com/office/powerpoint/2010/main" val="370748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4559</Words>
  <Application>Microsoft Macintosh PowerPoint</Application>
  <PresentationFormat>Widescreen</PresentationFormat>
  <Paragraphs>1055</Paragraphs>
  <Slides>240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240</vt:i4>
      </vt:variant>
    </vt:vector>
  </HeadingPairs>
  <TitlesOfParts>
    <vt:vector size="249" baseType="lpstr">
      <vt:lpstr>Georgia</vt:lpstr>
      <vt:lpstr>Calibri</vt:lpstr>
      <vt:lpstr>Arial Rounded MT Bold</vt:lpstr>
      <vt:lpstr>Scramble</vt:lpstr>
      <vt:lpstr>Times</vt:lpstr>
      <vt:lpstr>Google Sans</vt:lpstr>
      <vt:lpstr>Calibri Light</vt:lpstr>
      <vt:lpstr>Arial</vt:lpstr>
      <vt:lpstr>Office Theme</vt:lpstr>
      <vt:lpstr>Welcome to the  NWL23  New EIGHTS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2024-03-09T03:25:55Z</dcterms:created>
  <dcterms:modified xsi:type="dcterms:W3CDTF">2024-04-14T21:56:14Z</dcterms:modified>
</cp:coreProperties>
</file>