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124"/>
  </p:notesMasterIdLst>
  <p:sldIdLst>
    <p:sldId id="256" r:id="rId2"/>
    <p:sldId id="403" r:id="rId3"/>
    <p:sldId id="401" r:id="rId4"/>
    <p:sldId id="258" r:id="rId5"/>
    <p:sldId id="259" r:id="rId6"/>
    <p:sldId id="282" r:id="rId7"/>
    <p:sldId id="260" r:id="rId8"/>
    <p:sldId id="281" r:id="rId9"/>
    <p:sldId id="261" r:id="rId10"/>
    <p:sldId id="283" r:id="rId11"/>
    <p:sldId id="262" r:id="rId12"/>
    <p:sldId id="284" r:id="rId13"/>
    <p:sldId id="263" r:id="rId14"/>
    <p:sldId id="285" r:id="rId15"/>
    <p:sldId id="264" r:id="rId16"/>
    <p:sldId id="286" r:id="rId17"/>
    <p:sldId id="265" r:id="rId18"/>
    <p:sldId id="287" r:id="rId19"/>
    <p:sldId id="266" r:id="rId20"/>
    <p:sldId id="288" r:id="rId21"/>
    <p:sldId id="268" r:id="rId22"/>
    <p:sldId id="289" r:id="rId23"/>
    <p:sldId id="269" r:id="rId24"/>
    <p:sldId id="290" r:id="rId25"/>
    <p:sldId id="270" r:id="rId26"/>
    <p:sldId id="291" r:id="rId27"/>
    <p:sldId id="271"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27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390" r:id="rId111"/>
    <p:sldId id="391" r:id="rId112"/>
    <p:sldId id="392" r:id="rId113"/>
    <p:sldId id="393" r:id="rId114"/>
    <p:sldId id="394" r:id="rId115"/>
    <p:sldId id="395" r:id="rId116"/>
    <p:sldId id="396" r:id="rId117"/>
    <p:sldId id="397" r:id="rId118"/>
    <p:sldId id="398" r:id="rId119"/>
    <p:sldId id="399" r:id="rId120"/>
    <p:sldId id="276" r:id="rId121"/>
    <p:sldId id="257" r:id="rId122"/>
    <p:sldId id="402" r:id="rId123"/>
  </p:sldIdLst>
  <p:sldSz cx="12192000" cy="6858000"/>
  <p:notesSz cx="6858000" cy="9144000"/>
  <p:embeddedFontLst>
    <p:embeddedFont>
      <p:font typeface="Arial Black" panose="020B0604020202020204" pitchFamily="34" charset="0"/>
      <p:bold r:id="rId125"/>
    </p:embeddedFont>
    <p:embeddedFont>
      <p:font typeface="Lato" panose="020F0502020204030203" pitchFamily="34" charset="0"/>
      <p:regular r:id="rId126"/>
      <p:bold r:id="rId127"/>
      <p:italic r:id="rId128"/>
      <p:boldItalic r:id="rId129"/>
    </p:embeddedFont>
    <p:embeddedFont>
      <p:font typeface="Microsoft PhagsPa" panose="020B0502040204020203" pitchFamily="34" charset="0"/>
      <p:regular r:id="rId130"/>
      <p:bold r:id="rId131"/>
    </p:embeddedFont>
    <p:embeddedFont>
      <p:font typeface="Open Sans" panose="020B0606030504020204" pitchFamily="34" charset="0"/>
      <p:regular r:id="rId132"/>
      <p:bold r:id="rId133"/>
      <p:italic r:id="rId134"/>
      <p:boldItalic r:id="rId135"/>
    </p:embeddedFont>
    <p:embeddedFont>
      <p:font typeface="Rockwell Extra Bold" panose="02060603020205020403" pitchFamily="18" charset="77"/>
      <p:bold r:id="rId136"/>
    </p:embeddedFont>
    <p:embeddedFont>
      <p:font typeface="Scramble" panose="020B0603050302020204" pitchFamily="34" charset="0"/>
      <p:regular r:id="rId137"/>
    </p:embeddedFont>
    <p:embeddedFont>
      <p:font typeface="Stencil" pitchFamily="82" charset="77"/>
      <p:regular r:id="rId1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6937"/>
    <a:srgbClr val="D0CECE"/>
    <a:srgbClr val="EFB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7397" autoAdjust="0"/>
  </p:normalViewPr>
  <p:slideViewPr>
    <p:cSldViewPr snapToGrid="0">
      <p:cViewPr varScale="1">
        <p:scale>
          <a:sx n="97" d="100"/>
          <a:sy n="97" d="100"/>
        </p:scale>
        <p:origin x="17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5AAFE-D4ED-4A89-AF22-ABE260A925AA}" type="datetimeFigureOut">
              <a:rPr lang="en-US" smtClean="0"/>
              <a:t>8/30/24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1AF02-DF17-4300-9DD9-AB4F5069CF07}" type="slidenum">
              <a:rPr lang="en-US" smtClean="0"/>
              <a:t>‹#›</a:t>
            </a:fld>
            <a:endParaRPr lang="en-US"/>
          </a:p>
        </p:txBody>
      </p:sp>
    </p:spTree>
    <p:extLst>
      <p:ext uri="{BB962C8B-B14F-4D97-AF65-F5344CB8AC3E}">
        <p14:creationId xmlns:p14="http://schemas.microsoft.com/office/powerpoint/2010/main" val="146854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with a gray background, similar to the gray background found for NWL23 words with some settings on ULU. </a:t>
            </a:r>
          </a:p>
          <a:p>
            <a:r>
              <a:rPr lang="en-US" dirty="0"/>
              <a:t>(WGPO may disallow a few words, for example the suggested plural of ROUX: ROUXES may not be allowed. )</a:t>
            </a:r>
          </a:p>
        </p:txBody>
      </p:sp>
      <p:sp>
        <p:nvSpPr>
          <p:cNvPr id="4" name="Slide Number Placeholder 3"/>
          <p:cNvSpPr>
            <a:spLocks noGrp="1"/>
          </p:cNvSpPr>
          <p:nvPr>
            <p:ph type="sldNum" sz="quarter" idx="5"/>
          </p:nvPr>
        </p:nvSpPr>
        <p:spPr/>
        <p:txBody>
          <a:bodyPr/>
          <a:lstStyle/>
          <a:p>
            <a:fld id="{5791AF02-DF17-4300-9DD9-AB4F5069CF07}" type="slidenum">
              <a:rPr lang="en-US" smtClean="0"/>
              <a:t>1</a:t>
            </a:fld>
            <a:endParaRPr lang="en-US"/>
          </a:p>
        </p:txBody>
      </p:sp>
    </p:spTree>
    <p:extLst>
      <p:ext uri="{BB962C8B-B14F-4D97-AF65-F5344CB8AC3E}">
        <p14:creationId xmlns:p14="http://schemas.microsoft.com/office/powerpoint/2010/main" val="303395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a:t>
            </a:fld>
            <a:endParaRPr lang="en-US"/>
          </a:p>
        </p:txBody>
      </p:sp>
    </p:spTree>
    <p:extLst>
      <p:ext uri="{BB962C8B-B14F-4D97-AF65-F5344CB8AC3E}">
        <p14:creationId xmlns:p14="http://schemas.microsoft.com/office/powerpoint/2010/main" val="9237184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100</a:t>
            </a:fld>
            <a:endParaRPr lang="en-US"/>
          </a:p>
        </p:txBody>
      </p:sp>
    </p:spTree>
    <p:extLst>
      <p:ext uri="{BB962C8B-B14F-4D97-AF65-F5344CB8AC3E}">
        <p14:creationId xmlns:p14="http://schemas.microsoft.com/office/powerpoint/2010/main" val="14218679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101</a:t>
            </a:fld>
            <a:endParaRPr lang="en-US"/>
          </a:p>
        </p:txBody>
      </p:sp>
    </p:spTree>
    <p:extLst>
      <p:ext uri="{BB962C8B-B14F-4D97-AF65-F5344CB8AC3E}">
        <p14:creationId xmlns:p14="http://schemas.microsoft.com/office/powerpoint/2010/main" val="35225774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102</a:t>
            </a:fld>
            <a:endParaRPr lang="en-US"/>
          </a:p>
        </p:txBody>
      </p:sp>
    </p:spTree>
    <p:extLst>
      <p:ext uri="{BB962C8B-B14F-4D97-AF65-F5344CB8AC3E}">
        <p14:creationId xmlns:p14="http://schemas.microsoft.com/office/powerpoint/2010/main" val="15992978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103</a:t>
            </a:fld>
            <a:endParaRPr lang="en-US"/>
          </a:p>
        </p:txBody>
      </p:sp>
    </p:spTree>
    <p:extLst>
      <p:ext uri="{BB962C8B-B14F-4D97-AF65-F5344CB8AC3E}">
        <p14:creationId xmlns:p14="http://schemas.microsoft.com/office/powerpoint/2010/main" val="13099244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104</a:t>
            </a:fld>
            <a:endParaRPr lang="en-US"/>
          </a:p>
        </p:txBody>
      </p:sp>
    </p:spTree>
    <p:extLst>
      <p:ext uri="{BB962C8B-B14F-4D97-AF65-F5344CB8AC3E}">
        <p14:creationId xmlns:p14="http://schemas.microsoft.com/office/powerpoint/2010/main" val="33131197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STIMY</a:t>
            </a:r>
            <a:r>
              <a:rPr lang="en-US" dirty="0"/>
              <a:t>: v. THWART (STIMIES, STIMIED, STIMYING), same as </a:t>
            </a:r>
            <a:r>
              <a:rPr lang="en-US" b="1" dirty="0"/>
              <a:t>STYMIE</a:t>
            </a:r>
            <a:r>
              <a:rPr lang="en-US" dirty="0"/>
              <a:t> (STYMIES, STYMIED, STYMIEING)</a:t>
            </a:r>
          </a:p>
        </p:txBody>
      </p:sp>
      <p:sp>
        <p:nvSpPr>
          <p:cNvPr id="4" name="Slide Number Placeholder 3"/>
          <p:cNvSpPr>
            <a:spLocks noGrp="1"/>
          </p:cNvSpPr>
          <p:nvPr>
            <p:ph type="sldNum" sz="quarter" idx="5"/>
          </p:nvPr>
        </p:nvSpPr>
        <p:spPr/>
        <p:txBody>
          <a:bodyPr/>
          <a:lstStyle/>
          <a:p>
            <a:fld id="{5791AF02-DF17-4300-9DD9-AB4F5069CF07}" type="slidenum">
              <a:rPr lang="en-US" smtClean="0"/>
              <a:t>105</a:t>
            </a:fld>
            <a:endParaRPr lang="en-US"/>
          </a:p>
        </p:txBody>
      </p:sp>
    </p:spTree>
    <p:extLst>
      <p:ext uri="{BB962C8B-B14F-4D97-AF65-F5344CB8AC3E}">
        <p14:creationId xmlns:p14="http://schemas.microsoft.com/office/powerpoint/2010/main" val="37829000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106</a:t>
            </a:fld>
            <a:endParaRPr lang="en-US"/>
          </a:p>
        </p:txBody>
      </p:sp>
    </p:spTree>
    <p:extLst>
      <p:ext uri="{BB962C8B-B14F-4D97-AF65-F5344CB8AC3E}">
        <p14:creationId xmlns:p14="http://schemas.microsoft.com/office/powerpoint/2010/main" val="28658826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107</a:t>
            </a:fld>
            <a:endParaRPr lang="en-US"/>
          </a:p>
        </p:txBody>
      </p:sp>
    </p:spTree>
    <p:extLst>
      <p:ext uri="{BB962C8B-B14F-4D97-AF65-F5344CB8AC3E}">
        <p14:creationId xmlns:p14="http://schemas.microsoft.com/office/powerpoint/2010/main" val="37100423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108</a:t>
            </a:fld>
            <a:endParaRPr lang="en-US"/>
          </a:p>
        </p:txBody>
      </p:sp>
    </p:spTree>
    <p:extLst>
      <p:ext uri="{BB962C8B-B14F-4D97-AF65-F5344CB8AC3E}">
        <p14:creationId xmlns:p14="http://schemas.microsoft.com/office/powerpoint/2010/main" val="1110971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109</a:t>
            </a:fld>
            <a:endParaRPr lang="en-US"/>
          </a:p>
        </p:txBody>
      </p:sp>
    </p:spTree>
    <p:extLst>
      <p:ext uri="{BB962C8B-B14F-4D97-AF65-F5344CB8AC3E}">
        <p14:creationId xmlns:p14="http://schemas.microsoft.com/office/powerpoint/2010/main" val="375172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a:t>
            </a:fld>
            <a:endParaRPr lang="en-US"/>
          </a:p>
        </p:txBody>
      </p:sp>
    </p:spTree>
    <p:extLst>
      <p:ext uri="{BB962C8B-B14F-4D97-AF65-F5344CB8AC3E}">
        <p14:creationId xmlns:p14="http://schemas.microsoft.com/office/powerpoint/2010/main" val="42904245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110</a:t>
            </a:fld>
            <a:endParaRPr lang="en-US"/>
          </a:p>
        </p:txBody>
      </p:sp>
    </p:spTree>
    <p:extLst>
      <p:ext uri="{BB962C8B-B14F-4D97-AF65-F5344CB8AC3E}">
        <p14:creationId xmlns:p14="http://schemas.microsoft.com/office/powerpoint/2010/main" val="263564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111</a:t>
            </a:fld>
            <a:endParaRPr lang="en-US"/>
          </a:p>
        </p:txBody>
      </p:sp>
    </p:spTree>
    <p:extLst>
      <p:ext uri="{BB962C8B-B14F-4D97-AF65-F5344CB8AC3E}">
        <p14:creationId xmlns:p14="http://schemas.microsoft.com/office/powerpoint/2010/main" val="22194356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112</a:t>
            </a:fld>
            <a:endParaRPr lang="en-US"/>
          </a:p>
        </p:txBody>
      </p:sp>
    </p:spTree>
    <p:extLst>
      <p:ext uri="{BB962C8B-B14F-4D97-AF65-F5344CB8AC3E}">
        <p14:creationId xmlns:p14="http://schemas.microsoft.com/office/powerpoint/2010/main" val="14178961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113</a:t>
            </a:fld>
            <a:endParaRPr lang="en-US"/>
          </a:p>
        </p:txBody>
      </p:sp>
    </p:spTree>
    <p:extLst>
      <p:ext uri="{BB962C8B-B14F-4D97-AF65-F5344CB8AC3E}">
        <p14:creationId xmlns:p14="http://schemas.microsoft.com/office/powerpoint/2010/main" val="6219205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114</a:t>
            </a:fld>
            <a:endParaRPr lang="en-US"/>
          </a:p>
        </p:txBody>
      </p:sp>
    </p:spTree>
    <p:extLst>
      <p:ext uri="{BB962C8B-B14F-4D97-AF65-F5344CB8AC3E}">
        <p14:creationId xmlns:p14="http://schemas.microsoft.com/office/powerpoint/2010/main" val="32961872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Lato" panose="020F0502020204030203" pitchFamily="34" charset="0"/>
              </a:rPr>
              <a:t>YEET </a:t>
            </a:r>
            <a:r>
              <a:rPr lang="en-US" b="0" i="0" dirty="0">
                <a:solidFill>
                  <a:srgbClr val="000000"/>
                </a:solidFill>
                <a:effectLst/>
                <a:latin typeface="Lato" panose="020F0502020204030203" pitchFamily="34" charset="0"/>
              </a:rPr>
              <a:t>means "to discard an item at a high velocity." To </a:t>
            </a:r>
            <a:r>
              <a:rPr lang="en-US" b="0" i="0" dirty="0" err="1">
                <a:solidFill>
                  <a:srgbClr val="000000"/>
                </a:solidFill>
                <a:effectLst/>
                <a:latin typeface="Lato" panose="020F0502020204030203" pitchFamily="34" charset="0"/>
              </a:rPr>
              <a:t>yeet</a:t>
            </a:r>
            <a:r>
              <a:rPr lang="en-US" b="0" i="0" dirty="0">
                <a:solidFill>
                  <a:srgbClr val="000000"/>
                </a:solidFill>
                <a:effectLst/>
                <a:latin typeface="Lato" panose="020F0502020204030203" pitchFamily="34" charset="0"/>
              </a:rPr>
              <a:t> someone, then, is to "throw" someone away, obviously metaphorically.</a:t>
            </a:r>
          </a:p>
          <a:p>
            <a:pPr algn="l"/>
            <a:r>
              <a:rPr lang="en-US" b="0" i="0" dirty="0">
                <a:solidFill>
                  <a:srgbClr val="000000"/>
                </a:solidFill>
                <a:effectLst/>
                <a:latin typeface="Lato" panose="020F0502020204030203" pitchFamily="34" charset="0"/>
              </a:rPr>
              <a:t>It also is used as an "exclamation of excitement, approval, surprise, or all-around energy, often as issued when doing a dance move or throwing something."         </a:t>
            </a:r>
            <a:r>
              <a:rPr lang="en-US" b="1" i="0" dirty="0">
                <a:solidFill>
                  <a:srgbClr val="000000"/>
                </a:solidFill>
                <a:effectLst/>
                <a:latin typeface="Lato" panose="020F0502020204030203" pitchFamily="34" charset="0"/>
              </a:rPr>
              <a:t>Shift + </a:t>
            </a:r>
            <a:r>
              <a:rPr lang="en-US" b="1" i="0" u="sng" dirty="0">
                <a:solidFill>
                  <a:srgbClr val="000000"/>
                </a:solidFill>
                <a:effectLst/>
                <a:latin typeface="Lato" panose="020F0502020204030203" pitchFamily="34" charset="0"/>
              </a:rPr>
              <a:t>F5</a:t>
            </a:r>
            <a:r>
              <a:rPr lang="en-US" b="1" i="0" dirty="0">
                <a:solidFill>
                  <a:srgbClr val="000000"/>
                </a:solidFill>
                <a:effectLst/>
                <a:latin typeface="Lato" panose="020F0502020204030203" pitchFamily="34" charset="0"/>
              </a:rPr>
              <a:t> </a:t>
            </a:r>
            <a:r>
              <a:rPr lang="en-US" b="0" i="0" dirty="0">
                <a:solidFill>
                  <a:srgbClr val="000000"/>
                </a:solidFill>
                <a:effectLst/>
                <a:latin typeface="Lato" panose="020F0502020204030203"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115</a:t>
            </a:fld>
            <a:endParaRPr lang="en-US"/>
          </a:p>
        </p:txBody>
      </p:sp>
    </p:spTree>
    <p:extLst>
      <p:ext uri="{BB962C8B-B14F-4D97-AF65-F5344CB8AC3E}">
        <p14:creationId xmlns:p14="http://schemas.microsoft.com/office/powerpoint/2010/main" val="32262866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116</a:t>
            </a:fld>
            <a:endParaRPr lang="en-US"/>
          </a:p>
        </p:txBody>
      </p:sp>
    </p:spTree>
    <p:extLst>
      <p:ext uri="{BB962C8B-B14F-4D97-AF65-F5344CB8AC3E}">
        <p14:creationId xmlns:p14="http://schemas.microsoft.com/office/powerpoint/2010/main" val="16817832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117</a:t>
            </a:fld>
            <a:endParaRPr lang="en-US"/>
          </a:p>
        </p:txBody>
      </p:sp>
    </p:spTree>
    <p:extLst>
      <p:ext uri="{BB962C8B-B14F-4D97-AF65-F5344CB8AC3E}">
        <p14:creationId xmlns:p14="http://schemas.microsoft.com/office/powerpoint/2010/main" val="30316527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118</a:t>
            </a:fld>
            <a:endParaRPr lang="en-US"/>
          </a:p>
        </p:txBody>
      </p:sp>
    </p:spTree>
    <p:extLst>
      <p:ext uri="{BB962C8B-B14F-4D97-AF65-F5344CB8AC3E}">
        <p14:creationId xmlns:p14="http://schemas.microsoft.com/office/powerpoint/2010/main" val="38635651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119</a:t>
            </a:fld>
            <a:endParaRPr lang="en-US"/>
          </a:p>
        </p:txBody>
      </p:sp>
    </p:spTree>
    <p:extLst>
      <p:ext uri="{BB962C8B-B14F-4D97-AF65-F5344CB8AC3E}">
        <p14:creationId xmlns:p14="http://schemas.microsoft.com/office/powerpoint/2010/main" val="226028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a:t>
            </a:fld>
            <a:endParaRPr lang="en-US"/>
          </a:p>
        </p:txBody>
      </p:sp>
    </p:spTree>
    <p:extLst>
      <p:ext uri="{BB962C8B-B14F-4D97-AF65-F5344CB8AC3E}">
        <p14:creationId xmlns:p14="http://schemas.microsoft.com/office/powerpoint/2010/main" val="26082220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120</a:t>
            </a:fld>
            <a:endParaRPr lang="en-US"/>
          </a:p>
        </p:txBody>
      </p:sp>
    </p:spTree>
    <p:extLst>
      <p:ext uri="{BB962C8B-B14F-4D97-AF65-F5344CB8AC3E}">
        <p14:creationId xmlns:p14="http://schemas.microsoft.com/office/powerpoint/2010/main" val="3243126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121</a:t>
            </a:fld>
            <a:endParaRPr lang="en-US"/>
          </a:p>
        </p:txBody>
      </p:sp>
    </p:spTree>
    <p:extLst>
      <p:ext uri="{BB962C8B-B14F-4D97-AF65-F5344CB8AC3E}">
        <p14:creationId xmlns:p14="http://schemas.microsoft.com/office/powerpoint/2010/main" val="30527855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122</a:t>
            </a:fld>
            <a:endParaRPr lang="en-US"/>
          </a:p>
        </p:txBody>
      </p:sp>
    </p:spTree>
    <p:extLst>
      <p:ext uri="{BB962C8B-B14F-4D97-AF65-F5344CB8AC3E}">
        <p14:creationId xmlns:p14="http://schemas.microsoft.com/office/powerpoint/2010/main" val="405271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"Dox" is a slang term derived from the word "docs," which is short for "documents." It refers to the act of publicly revealing or publishing private and personal information about an individual without their consent. This information can include details such as full name, address, phone number, email, and other identifying data. Doxing is often done with the intent to harass, intimidate, or harm the person whose information is exposed. </a:t>
            </a:r>
          </a:p>
          <a:p>
            <a:r>
              <a:rPr lang="en-US" b="1" i="0" dirty="0">
                <a:solidFill>
                  <a:srgbClr val="374151"/>
                </a:solidFill>
                <a:effectLst/>
                <a:latin typeface="Söhne"/>
              </a:rPr>
              <a:t>Shift + </a:t>
            </a:r>
            <a:r>
              <a:rPr lang="en-US" b="1" i="0" u="sng" dirty="0">
                <a:solidFill>
                  <a:srgbClr val="374151"/>
                </a:solidFill>
                <a:effectLst/>
                <a:latin typeface="Söhne"/>
              </a:rPr>
              <a:t>F5</a:t>
            </a:r>
            <a:r>
              <a:rPr lang="en-US" b="1" i="0" dirty="0">
                <a:solidFill>
                  <a:srgbClr val="374151"/>
                </a:solidFill>
                <a:effectLst/>
                <a:latin typeface="Söhne"/>
              </a:rPr>
              <a:t> </a:t>
            </a:r>
            <a:r>
              <a:rPr lang="en-US" b="0" i="0" dirty="0">
                <a:solidFill>
                  <a:srgbClr val="374151"/>
                </a:solidFill>
                <a:effectLst/>
                <a:latin typeface="Söhne"/>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13</a:t>
            </a:fld>
            <a:endParaRPr lang="en-US"/>
          </a:p>
        </p:txBody>
      </p:sp>
    </p:spTree>
    <p:extLst>
      <p:ext uri="{BB962C8B-B14F-4D97-AF65-F5344CB8AC3E}">
        <p14:creationId xmlns:p14="http://schemas.microsoft.com/office/powerpoint/2010/main" val="209401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14</a:t>
            </a:fld>
            <a:endParaRPr lang="en-US"/>
          </a:p>
        </p:txBody>
      </p:sp>
    </p:spTree>
    <p:extLst>
      <p:ext uri="{BB962C8B-B14F-4D97-AF65-F5344CB8AC3E}">
        <p14:creationId xmlns:p14="http://schemas.microsoft.com/office/powerpoint/2010/main" val="347688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15</a:t>
            </a:fld>
            <a:endParaRPr lang="en-US"/>
          </a:p>
        </p:txBody>
      </p:sp>
    </p:spTree>
    <p:extLst>
      <p:ext uri="{BB962C8B-B14F-4D97-AF65-F5344CB8AC3E}">
        <p14:creationId xmlns:p14="http://schemas.microsoft.com/office/powerpoint/2010/main" val="80497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16</a:t>
            </a:fld>
            <a:endParaRPr lang="en-US"/>
          </a:p>
        </p:txBody>
      </p:sp>
    </p:spTree>
    <p:extLst>
      <p:ext uri="{BB962C8B-B14F-4D97-AF65-F5344CB8AC3E}">
        <p14:creationId xmlns:p14="http://schemas.microsoft.com/office/powerpoint/2010/main" val="71740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17</a:t>
            </a:fld>
            <a:endParaRPr lang="en-US"/>
          </a:p>
        </p:txBody>
      </p:sp>
    </p:spTree>
    <p:extLst>
      <p:ext uri="{BB962C8B-B14F-4D97-AF65-F5344CB8AC3E}">
        <p14:creationId xmlns:p14="http://schemas.microsoft.com/office/powerpoint/2010/main" val="328220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18</a:t>
            </a:fld>
            <a:endParaRPr lang="en-US"/>
          </a:p>
        </p:txBody>
      </p:sp>
    </p:spTree>
    <p:extLst>
      <p:ext uri="{BB962C8B-B14F-4D97-AF65-F5344CB8AC3E}">
        <p14:creationId xmlns:p14="http://schemas.microsoft.com/office/powerpoint/2010/main" val="270459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19</a:t>
            </a:fld>
            <a:endParaRPr lang="en-US"/>
          </a:p>
        </p:txBody>
      </p:sp>
    </p:spTree>
    <p:extLst>
      <p:ext uri="{BB962C8B-B14F-4D97-AF65-F5344CB8AC3E}">
        <p14:creationId xmlns:p14="http://schemas.microsoft.com/office/powerpoint/2010/main" val="202610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a:t>
            </a:fld>
            <a:endParaRPr lang="en-US"/>
          </a:p>
        </p:txBody>
      </p:sp>
    </p:spTree>
    <p:extLst>
      <p:ext uri="{BB962C8B-B14F-4D97-AF65-F5344CB8AC3E}">
        <p14:creationId xmlns:p14="http://schemas.microsoft.com/office/powerpoint/2010/main" val="202343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20</a:t>
            </a:fld>
            <a:endParaRPr lang="en-US"/>
          </a:p>
        </p:txBody>
      </p:sp>
    </p:spTree>
    <p:extLst>
      <p:ext uri="{BB962C8B-B14F-4D97-AF65-F5344CB8AC3E}">
        <p14:creationId xmlns:p14="http://schemas.microsoft.com/office/powerpoint/2010/main" val="372895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SHOG</a:t>
            </a:r>
            <a:r>
              <a:rPr lang="en-US" dirty="0"/>
              <a:t>: TO MOVE ALONG (SHOGS, SHOGGED, SHOGGING)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21</a:t>
            </a:fld>
            <a:endParaRPr lang="en-US"/>
          </a:p>
        </p:txBody>
      </p:sp>
    </p:spTree>
    <p:extLst>
      <p:ext uri="{BB962C8B-B14F-4D97-AF65-F5344CB8AC3E}">
        <p14:creationId xmlns:p14="http://schemas.microsoft.com/office/powerpoint/2010/main" val="39502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22</a:t>
            </a:fld>
            <a:endParaRPr lang="en-US"/>
          </a:p>
        </p:txBody>
      </p:sp>
    </p:spTree>
    <p:extLst>
      <p:ext uri="{BB962C8B-B14F-4D97-AF65-F5344CB8AC3E}">
        <p14:creationId xmlns:p14="http://schemas.microsoft.com/office/powerpoint/2010/main" val="1508747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23</a:t>
            </a:fld>
            <a:endParaRPr lang="en-US"/>
          </a:p>
        </p:txBody>
      </p:sp>
    </p:spTree>
    <p:extLst>
      <p:ext uri="{BB962C8B-B14F-4D97-AF65-F5344CB8AC3E}">
        <p14:creationId xmlns:p14="http://schemas.microsoft.com/office/powerpoint/2010/main" val="3987361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24</a:t>
            </a:fld>
            <a:endParaRPr lang="en-US"/>
          </a:p>
        </p:txBody>
      </p:sp>
    </p:spTree>
    <p:extLst>
      <p:ext uri="{BB962C8B-B14F-4D97-AF65-F5344CB8AC3E}">
        <p14:creationId xmlns:p14="http://schemas.microsoft.com/office/powerpoint/2010/main" val="158590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51515"/>
                </a:solidFill>
                <a:effectLst/>
                <a:latin typeface="SuisseIntl"/>
              </a:rPr>
              <a:t> There’s no word that better embodies how geeky jargon has made it into the mainstream better than “PWNED.”</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25</a:t>
            </a:fld>
            <a:endParaRPr lang="en-US"/>
          </a:p>
        </p:txBody>
      </p:sp>
    </p:spTree>
    <p:extLst>
      <p:ext uri="{BB962C8B-B14F-4D97-AF65-F5344CB8AC3E}">
        <p14:creationId xmlns:p14="http://schemas.microsoft.com/office/powerpoint/2010/main" val="2648912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26</a:t>
            </a:fld>
            <a:endParaRPr lang="en-US"/>
          </a:p>
        </p:txBody>
      </p:sp>
    </p:spTree>
    <p:extLst>
      <p:ext uri="{BB962C8B-B14F-4D97-AF65-F5344CB8AC3E}">
        <p14:creationId xmlns:p14="http://schemas.microsoft.com/office/powerpoint/2010/main" val="24469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27</a:t>
            </a:fld>
            <a:endParaRPr lang="en-US"/>
          </a:p>
        </p:txBody>
      </p:sp>
    </p:spTree>
    <p:extLst>
      <p:ext uri="{BB962C8B-B14F-4D97-AF65-F5344CB8AC3E}">
        <p14:creationId xmlns:p14="http://schemas.microsoft.com/office/powerpoint/2010/main" val="2148890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28</a:t>
            </a:fld>
            <a:endParaRPr lang="en-US"/>
          </a:p>
        </p:txBody>
      </p:sp>
    </p:spTree>
    <p:extLst>
      <p:ext uri="{BB962C8B-B14F-4D97-AF65-F5344CB8AC3E}">
        <p14:creationId xmlns:p14="http://schemas.microsoft.com/office/powerpoint/2010/main" val="127945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29</a:t>
            </a:fld>
            <a:endParaRPr lang="en-US"/>
          </a:p>
        </p:txBody>
      </p:sp>
    </p:spTree>
    <p:extLst>
      <p:ext uri="{BB962C8B-B14F-4D97-AF65-F5344CB8AC3E}">
        <p14:creationId xmlns:p14="http://schemas.microsoft.com/office/powerpoint/2010/main" val="402520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a:t>
            </a:fld>
            <a:endParaRPr lang="en-US"/>
          </a:p>
        </p:txBody>
      </p:sp>
    </p:spTree>
    <p:extLst>
      <p:ext uri="{BB962C8B-B14F-4D97-AF65-F5344CB8AC3E}">
        <p14:creationId xmlns:p14="http://schemas.microsoft.com/office/powerpoint/2010/main" val="157314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30</a:t>
            </a:fld>
            <a:endParaRPr lang="en-US"/>
          </a:p>
        </p:txBody>
      </p:sp>
    </p:spTree>
    <p:extLst>
      <p:ext uri="{BB962C8B-B14F-4D97-AF65-F5344CB8AC3E}">
        <p14:creationId xmlns:p14="http://schemas.microsoft.com/office/powerpoint/2010/main" val="3101329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FAROS</a:t>
            </a:r>
            <a:r>
              <a:rPr lang="en-US" dirty="0"/>
              <a:t>: pl. of FARO, A CARD GAME</a:t>
            </a:r>
          </a:p>
          <a:p>
            <a:r>
              <a:rPr lang="en-US" u="sng" dirty="0"/>
              <a:t>SAROS</a:t>
            </a:r>
            <a:r>
              <a:rPr lang="en-US" dirty="0"/>
              <a:t>: n. THE ECLIPSE CYCLE OF THE SUN (pl. SAROSES)</a:t>
            </a:r>
          </a:p>
          <a:p>
            <a:r>
              <a:rPr lang="en-US" u="sng" dirty="0"/>
              <a:t>TAROS</a:t>
            </a:r>
            <a:r>
              <a:rPr lang="en-US" dirty="0"/>
              <a:t>: pl. of TARO, A TROPICAL PLANT</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31</a:t>
            </a:fld>
            <a:endParaRPr lang="en-US"/>
          </a:p>
        </p:txBody>
      </p:sp>
    </p:spTree>
    <p:extLst>
      <p:ext uri="{BB962C8B-B14F-4D97-AF65-F5344CB8AC3E}">
        <p14:creationId xmlns:p14="http://schemas.microsoft.com/office/powerpoint/2010/main" val="133409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32</a:t>
            </a:fld>
            <a:endParaRPr lang="en-US"/>
          </a:p>
        </p:txBody>
      </p:sp>
    </p:spTree>
    <p:extLst>
      <p:ext uri="{BB962C8B-B14F-4D97-AF65-F5344CB8AC3E}">
        <p14:creationId xmlns:p14="http://schemas.microsoft.com/office/powerpoint/2010/main" val="210200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33</a:t>
            </a:fld>
            <a:endParaRPr lang="en-US"/>
          </a:p>
        </p:txBody>
      </p:sp>
    </p:spTree>
    <p:extLst>
      <p:ext uri="{BB962C8B-B14F-4D97-AF65-F5344CB8AC3E}">
        <p14:creationId xmlns:p14="http://schemas.microsoft.com/office/powerpoint/2010/main" val="408439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34</a:t>
            </a:fld>
            <a:endParaRPr lang="en-US"/>
          </a:p>
        </p:txBody>
      </p:sp>
    </p:spTree>
    <p:extLst>
      <p:ext uri="{BB962C8B-B14F-4D97-AF65-F5344CB8AC3E}">
        <p14:creationId xmlns:p14="http://schemas.microsoft.com/office/powerpoint/2010/main" val="1554595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35</a:t>
            </a:fld>
            <a:endParaRPr lang="en-US"/>
          </a:p>
        </p:txBody>
      </p:sp>
    </p:spTree>
    <p:extLst>
      <p:ext uri="{BB962C8B-B14F-4D97-AF65-F5344CB8AC3E}">
        <p14:creationId xmlns:p14="http://schemas.microsoft.com/office/powerpoint/2010/main" val="778612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36</a:t>
            </a:fld>
            <a:endParaRPr lang="en-US"/>
          </a:p>
        </p:txBody>
      </p:sp>
    </p:spTree>
    <p:extLst>
      <p:ext uri="{BB962C8B-B14F-4D97-AF65-F5344CB8AC3E}">
        <p14:creationId xmlns:p14="http://schemas.microsoft.com/office/powerpoint/2010/main" val="4282875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37</a:t>
            </a:fld>
            <a:endParaRPr lang="en-US"/>
          </a:p>
        </p:txBody>
      </p:sp>
    </p:spTree>
    <p:extLst>
      <p:ext uri="{BB962C8B-B14F-4D97-AF65-F5344CB8AC3E}">
        <p14:creationId xmlns:p14="http://schemas.microsoft.com/office/powerpoint/2010/main" val="1255810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38</a:t>
            </a:fld>
            <a:endParaRPr lang="en-US"/>
          </a:p>
        </p:txBody>
      </p:sp>
    </p:spTree>
    <p:extLst>
      <p:ext uri="{BB962C8B-B14F-4D97-AF65-F5344CB8AC3E}">
        <p14:creationId xmlns:p14="http://schemas.microsoft.com/office/powerpoint/2010/main" val="371186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39</a:t>
            </a:fld>
            <a:endParaRPr lang="en-US"/>
          </a:p>
        </p:txBody>
      </p:sp>
    </p:spTree>
    <p:extLst>
      <p:ext uri="{BB962C8B-B14F-4D97-AF65-F5344CB8AC3E}">
        <p14:creationId xmlns:p14="http://schemas.microsoft.com/office/powerpoint/2010/main" val="365283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a:t>
            </a:fld>
            <a:endParaRPr lang="en-US"/>
          </a:p>
        </p:txBody>
      </p:sp>
    </p:spTree>
    <p:extLst>
      <p:ext uri="{BB962C8B-B14F-4D97-AF65-F5344CB8AC3E}">
        <p14:creationId xmlns:p14="http://schemas.microsoft.com/office/powerpoint/2010/main" val="2501102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40</a:t>
            </a:fld>
            <a:endParaRPr lang="en-US"/>
          </a:p>
        </p:txBody>
      </p:sp>
    </p:spTree>
    <p:extLst>
      <p:ext uri="{BB962C8B-B14F-4D97-AF65-F5344CB8AC3E}">
        <p14:creationId xmlns:p14="http://schemas.microsoft.com/office/powerpoint/2010/main" val="318140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41</a:t>
            </a:fld>
            <a:endParaRPr lang="en-US"/>
          </a:p>
        </p:txBody>
      </p:sp>
    </p:spTree>
    <p:extLst>
      <p:ext uri="{BB962C8B-B14F-4D97-AF65-F5344CB8AC3E}">
        <p14:creationId xmlns:p14="http://schemas.microsoft.com/office/powerpoint/2010/main" val="109209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42</a:t>
            </a:fld>
            <a:endParaRPr lang="en-US"/>
          </a:p>
        </p:txBody>
      </p:sp>
    </p:spTree>
    <p:extLst>
      <p:ext uri="{BB962C8B-B14F-4D97-AF65-F5344CB8AC3E}">
        <p14:creationId xmlns:p14="http://schemas.microsoft.com/office/powerpoint/2010/main" val="4289144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43</a:t>
            </a:fld>
            <a:endParaRPr lang="en-US"/>
          </a:p>
        </p:txBody>
      </p:sp>
    </p:spTree>
    <p:extLst>
      <p:ext uri="{BB962C8B-B14F-4D97-AF65-F5344CB8AC3E}">
        <p14:creationId xmlns:p14="http://schemas.microsoft.com/office/powerpoint/2010/main" val="3576978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44</a:t>
            </a:fld>
            <a:endParaRPr lang="en-US"/>
          </a:p>
        </p:txBody>
      </p:sp>
    </p:spTree>
    <p:extLst>
      <p:ext uri="{BB962C8B-B14F-4D97-AF65-F5344CB8AC3E}">
        <p14:creationId xmlns:p14="http://schemas.microsoft.com/office/powerpoint/2010/main" val="3688445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45</a:t>
            </a:fld>
            <a:endParaRPr lang="en-US"/>
          </a:p>
        </p:txBody>
      </p:sp>
    </p:spTree>
    <p:extLst>
      <p:ext uri="{BB962C8B-B14F-4D97-AF65-F5344CB8AC3E}">
        <p14:creationId xmlns:p14="http://schemas.microsoft.com/office/powerpoint/2010/main" val="194389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46</a:t>
            </a:fld>
            <a:endParaRPr lang="en-US"/>
          </a:p>
        </p:txBody>
      </p:sp>
    </p:spTree>
    <p:extLst>
      <p:ext uri="{BB962C8B-B14F-4D97-AF65-F5344CB8AC3E}">
        <p14:creationId xmlns:p14="http://schemas.microsoft.com/office/powerpoint/2010/main" val="2039654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47</a:t>
            </a:fld>
            <a:endParaRPr lang="en-US"/>
          </a:p>
        </p:txBody>
      </p:sp>
    </p:spTree>
    <p:extLst>
      <p:ext uri="{BB962C8B-B14F-4D97-AF65-F5344CB8AC3E}">
        <p14:creationId xmlns:p14="http://schemas.microsoft.com/office/powerpoint/2010/main" val="1955693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48</a:t>
            </a:fld>
            <a:endParaRPr lang="en-US"/>
          </a:p>
        </p:txBody>
      </p:sp>
    </p:spTree>
    <p:extLst>
      <p:ext uri="{BB962C8B-B14F-4D97-AF65-F5344CB8AC3E}">
        <p14:creationId xmlns:p14="http://schemas.microsoft.com/office/powerpoint/2010/main" val="682669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49</a:t>
            </a:fld>
            <a:endParaRPr lang="en-US"/>
          </a:p>
        </p:txBody>
      </p:sp>
    </p:spTree>
    <p:extLst>
      <p:ext uri="{BB962C8B-B14F-4D97-AF65-F5344CB8AC3E}">
        <p14:creationId xmlns:p14="http://schemas.microsoft.com/office/powerpoint/2010/main" val="314532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MACK</a:t>
            </a:r>
            <a:r>
              <a:rPr lang="en-US" dirty="0"/>
              <a:t>: A WATERPROOF RAINCOAT (pl. MACKS, also MAC/S)</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5</a:t>
            </a:fld>
            <a:endParaRPr lang="en-US"/>
          </a:p>
        </p:txBody>
      </p:sp>
    </p:spTree>
    <p:extLst>
      <p:ext uri="{BB962C8B-B14F-4D97-AF65-F5344CB8AC3E}">
        <p14:creationId xmlns:p14="http://schemas.microsoft.com/office/powerpoint/2010/main" val="1246904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50</a:t>
            </a:fld>
            <a:endParaRPr lang="en-US"/>
          </a:p>
        </p:txBody>
      </p:sp>
    </p:spTree>
    <p:extLst>
      <p:ext uri="{BB962C8B-B14F-4D97-AF65-F5344CB8AC3E}">
        <p14:creationId xmlns:p14="http://schemas.microsoft.com/office/powerpoint/2010/main" val="3570177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51</a:t>
            </a:fld>
            <a:endParaRPr lang="en-US"/>
          </a:p>
        </p:txBody>
      </p:sp>
    </p:spTree>
    <p:extLst>
      <p:ext uri="{BB962C8B-B14F-4D97-AF65-F5344CB8AC3E}">
        <p14:creationId xmlns:p14="http://schemas.microsoft.com/office/powerpoint/2010/main" val="1972034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52</a:t>
            </a:fld>
            <a:endParaRPr lang="en-US"/>
          </a:p>
        </p:txBody>
      </p:sp>
    </p:spTree>
    <p:extLst>
      <p:ext uri="{BB962C8B-B14F-4D97-AF65-F5344CB8AC3E}">
        <p14:creationId xmlns:p14="http://schemas.microsoft.com/office/powerpoint/2010/main" val="2117213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53</a:t>
            </a:fld>
            <a:endParaRPr lang="en-US"/>
          </a:p>
        </p:txBody>
      </p:sp>
    </p:spTree>
    <p:extLst>
      <p:ext uri="{BB962C8B-B14F-4D97-AF65-F5344CB8AC3E}">
        <p14:creationId xmlns:p14="http://schemas.microsoft.com/office/powerpoint/2010/main" val="3538343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54</a:t>
            </a:fld>
            <a:endParaRPr lang="en-US"/>
          </a:p>
        </p:txBody>
      </p:sp>
    </p:spTree>
    <p:extLst>
      <p:ext uri="{BB962C8B-B14F-4D97-AF65-F5344CB8AC3E}">
        <p14:creationId xmlns:p14="http://schemas.microsoft.com/office/powerpoint/2010/main" val="4140347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55</a:t>
            </a:fld>
            <a:endParaRPr lang="en-US"/>
          </a:p>
        </p:txBody>
      </p:sp>
    </p:spTree>
    <p:extLst>
      <p:ext uri="{BB962C8B-B14F-4D97-AF65-F5344CB8AC3E}">
        <p14:creationId xmlns:p14="http://schemas.microsoft.com/office/powerpoint/2010/main" val="2429566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56</a:t>
            </a:fld>
            <a:endParaRPr lang="en-US"/>
          </a:p>
        </p:txBody>
      </p:sp>
    </p:spTree>
    <p:extLst>
      <p:ext uri="{BB962C8B-B14F-4D97-AF65-F5344CB8AC3E}">
        <p14:creationId xmlns:p14="http://schemas.microsoft.com/office/powerpoint/2010/main" val="3921177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57</a:t>
            </a:fld>
            <a:endParaRPr lang="en-US"/>
          </a:p>
        </p:txBody>
      </p:sp>
    </p:spTree>
    <p:extLst>
      <p:ext uri="{BB962C8B-B14F-4D97-AF65-F5344CB8AC3E}">
        <p14:creationId xmlns:p14="http://schemas.microsoft.com/office/powerpoint/2010/main" val="2934462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58</a:t>
            </a:fld>
            <a:endParaRPr lang="en-US"/>
          </a:p>
        </p:txBody>
      </p:sp>
    </p:spTree>
    <p:extLst>
      <p:ext uri="{BB962C8B-B14F-4D97-AF65-F5344CB8AC3E}">
        <p14:creationId xmlns:p14="http://schemas.microsoft.com/office/powerpoint/2010/main" val="723819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59</a:t>
            </a:fld>
            <a:endParaRPr lang="en-US"/>
          </a:p>
        </p:txBody>
      </p:sp>
    </p:spTree>
    <p:extLst>
      <p:ext uri="{BB962C8B-B14F-4D97-AF65-F5344CB8AC3E}">
        <p14:creationId xmlns:p14="http://schemas.microsoft.com/office/powerpoint/2010/main" val="266786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a:t>
            </a:fld>
            <a:endParaRPr lang="en-US"/>
          </a:p>
        </p:txBody>
      </p:sp>
    </p:spTree>
    <p:extLst>
      <p:ext uri="{BB962C8B-B14F-4D97-AF65-F5344CB8AC3E}">
        <p14:creationId xmlns:p14="http://schemas.microsoft.com/office/powerpoint/2010/main" val="2656946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60</a:t>
            </a:fld>
            <a:endParaRPr lang="en-US"/>
          </a:p>
        </p:txBody>
      </p:sp>
    </p:spTree>
    <p:extLst>
      <p:ext uri="{BB962C8B-B14F-4D97-AF65-F5344CB8AC3E}">
        <p14:creationId xmlns:p14="http://schemas.microsoft.com/office/powerpoint/2010/main" val="1982640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61</a:t>
            </a:fld>
            <a:endParaRPr lang="en-US"/>
          </a:p>
        </p:txBody>
      </p:sp>
    </p:spTree>
    <p:extLst>
      <p:ext uri="{BB962C8B-B14F-4D97-AF65-F5344CB8AC3E}">
        <p14:creationId xmlns:p14="http://schemas.microsoft.com/office/powerpoint/2010/main" val="33459533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62</a:t>
            </a:fld>
            <a:endParaRPr lang="en-US"/>
          </a:p>
        </p:txBody>
      </p:sp>
    </p:spTree>
    <p:extLst>
      <p:ext uri="{BB962C8B-B14F-4D97-AF65-F5344CB8AC3E}">
        <p14:creationId xmlns:p14="http://schemas.microsoft.com/office/powerpoint/2010/main" val="3979155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63</a:t>
            </a:fld>
            <a:endParaRPr lang="en-US"/>
          </a:p>
        </p:txBody>
      </p:sp>
    </p:spTree>
    <p:extLst>
      <p:ext uri="{BB962C8B-B14F-4D97-AF65-F5344CB8AC3E}">
        <p14:creationId xmlns:p14="http://schemas.microsoft.com/office/powerpoint/2010/main" val="3148326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64</a:t>
            </a:fld>
            <a:endParaRPr lang="en-US"/>
          </a:p>
        </p:txBody>
      </p:sp>
    </p:spTree>
    <p:extLst>
      <p:ext uri="{BB962C8B-B14F-4D97-AF65-F5344CB8AC3E}">
        <p14:creationId xmlns:p14="http://schemas.microsoft.com/office/powerpoint/2010/main" val="28940918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65</a:t>
            </a:fld>
            <a:endParaRPr lang="en-US"/>
          </a:p>
        </p:txBody>
      </p:sp>
    </p:spTree>
    <p:extLst>
      <p:ext uri="{BB962C8B-B14F-4D97-AF65-F5344CB8AC3E}">
        <p14:creationId xmlns:p14="http://schemas.microsoft.com/office/powerpoint/2010/main" val="3225987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66</a:t>
            </a:fld>
            <a:endParaRPr lang="en-US"/>
          </a:p>
        </p:txBody>
      </p:sp>
    </p:spTree>
    <p:extLst>
      <p:ext uri="{BB962C8B-B14F-4D97-AF65-F5344CB8AC3E}">
        <p14:creationId xmlns:p14="http://schemas.microsoft.com/office/powerpoint/2010/main" val="1032502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67</a:t>
            </a:fld>
            <a:endParaRPr lang="en-US"/>
          </a:p>
        </p:txBody>
      </p:sp>
    </p:spTree>
    <p:extLst>
      <p:ext uri="{BB962C8B-B14F-4D97-AF65-F5344CB8AC3E}">
        <p14:creationId xmlns:p14="http://schemas.microsoft.com/office/powerpoint/2010/main" val="364349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68</a:t>
            </a:fld>
            <a:endParaRPr lang="en-US"/>
          </a:p>
        </p:txBody>
      </p:sp>
    </p:spTree>
    <p:extLst>
      <p:ext uri="{BB962C8B-B14F-4D97-AF65-F5344CB8AC3E}">
        <p14:creationId xmlns:p14="http://schemas.microsoft.com/office/powerpoint/2010/main" val="37352556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69</a:t>
            </a:fld>
            <a:endParaRPr lang="en-US"/>
          </a:p>
        </p:txBody>
      </p:sp>
    </p:spTree>
    <p:extLst>
      <p:ext uri="{BB962C8B-B14F-4D97-AF65-F5344CB8AC3E}">
        <p14:creationId xmlns:p14="http://schemas.microsoft.com/office/powerpoint/2010/main" val="342098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BORA: </a:t>
            </a:r>
            <a:r>
              <a:rPr lang="en-US" sz="1050" b="0" dirty="0"/>
              <a:t>A COLD WIND  </a:t>
            </a:r>
            <a:r>
              <a:rPr lang="en-US" sz="1050" b="1" dirty="0"/>
              <a:t>FORA</a:t>
            </a:r>
            <a:r>
              <a:rPr lang="en-US" sz="1050" b="0" dirty="0"/>
              <a:t>: one pl. of FORUM, A MEETING PLACE  </a:t>
            </a:r>
            <a:r>
              <a:rPr lang="en-US" sz="1050" b="1" dirty="0"/>
              <a:t>HORA</a:t>
            </a:r>
            <a:r>
              <a:rPr lang="en-US" sz="1050" b="0" dirty="0"/>
              <a:t>: AN ISRAELI DANCE  </a:t>
            </a:r>
          </a:p>
          <a:p>
            <a:r>
              <a:rPr lang="en-US" sz="1050" b="1" dirty="0"/>
              <a:t>KORA</a:t>
            </a:r>
            <a:r>
              <a:rPr lang="en-US" sz="1050" b="0" dirty="0"/>
              <a:t>: A STRINGED AFRICAN MUSICAL INSTRUMENT</a:t>
            </a:r>
          </a:p>
          <a:p>
            <a:r>
              <a:rPr lang="en-US" sz="1050" b="1" dirty="0"/>
              <a:t>MORA</a:t>
            </a:r>
            <a:r>
              <a:rPr lang="en-US" sz="1050" b="0" dirty="0"/>
              <a:t>: A UNIT OF METRICAL TIME IN PROSODY  </a:t>
            </a:r>
            <a:r>
              <a:rPr lang="en-US" sz="1050" b="1" dirty="0"/>
              <a:t>SORA</a:t>
            </a:r>
            <a:r>
              <a:rPr lang="en-US" sz="1050" b="0" dirty="0"/>
              <a:t>: A SPECIES OF BIRD  </a:t>
            </a:r>
          </a:p>
          <a:p>
            <a:r>
              <a:rPr lang="en-US" sz="1050" b="1" dirty="0"/>
              <a:t>TORA</a:t>
            </a:r>
            <a:r>
              <a:rPr lang="en-US" sz="1050" b="0" dirty="0"/>
              <a:t>: A LAW OR PRECEPT (TORAS, TORAH/S, TOROT, TOROTH)</a:t>
            </a:r>
            <a:endParaRPr lang="en-US" sz="1050" b="1" dirty="0"/>
          </a:p>
          <a:p>
            <a:r>
              <a:rPr lang="en-US" sz="1050" b="1" dirty="0"/>
              <a:t>FARO</a:t>
            </a:r>
            <a:r>
              <a:rPr lang="en-US" sz="1050" dirty="0"/>
              <a:t>: A CARD GAME           </a:t>
            </a:r>
            <a:r>
              <a:rPr lang="en-US" sz="1050" b="1" dirty="0"/>
              <a:t>TARO</a:t>
            </a:r>
            <a:r>
              <a:rPr lang="en-US" sz="1050" dirty="0"/>
              <a:t>: A TROPICAL PLANT                     </a:t>
            </a:r>
            <a:r>
              <a:rPr lang="en-US" sz="1050" b="1" dirty="0"/>
              <a:t>Shift + </a:t>
            </a:r>
            <a:r>
              <a:rPr lang="en-US" sz="1050" b="1" u="sng" dirty="0"/>
              <a:t>F5</a:t>
            </a:r>
            <a:r>
              <a:rPr lang="en-US" sz="1050" b="1" dirty="0"/>
              <a:t> </a:t>
            </a:r>
            <a:r>
              <a:rPr lang="en-US" sz="1050"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7</a:t>
            </a:fld>
            <a:endParaRPr lang="en-US"/>
          </a:p>
        </p:txBody>
      </p:sp>
    </p:spTree>
    <p:extLst>
      <p:ext uri="{BB962C8B-B14F-4D97-AF65-F5344CB8AC3E}">
        <p14:creationId xmlns:p14="http://schemas.microsoft.com/office/powerpoint/2010/main" val="3237997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70</a:t>
            </a:fld>
            <a:endParaRPr lang="en-US"/>
          </a:p>
        </p:txBody>
      </p:sp>
    </p:spTree>
    <p:extLst>
      <p:ext uri="{BB962C8B-B14F-4D97-AF65-F5344CB8AC3E}">
        <p14:creationId xmlns:p14="http://schemas.microsoft.com/office/powerpoint/2010/main" val="1019162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71</a:t>
            </a:fld>
            <a:endParaRPr lang="en-US"/>
          </a:p>
        </p:txBody>
      </p:sp>
    </p:spTree>
    <p:extLst>
      <p:ext uri="{BB962C8B-B14F-4D97-AF65-F5344CB8AC3E}">
        <p14:creationId xmlns:p14="http://schemas.microsoft.com/office/powerpoint/2010/main" val="5672753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72</a:t>
            </a:fld>
            <a:endParaRPr lang="en-US"/>
          </a:p>
        </p:txBody>
      </p:sp>
    </p:spTree>
    <p:extLst>
      <p:ext uri="{BB962C8B-B14F-4D97-AF65-F5344CB8AC3E}">
        <p14:creationId xmlns:p14="http://schemas.microsoft.com/office/powerpoint/2010/main" val="4150810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73</a:t>
            </a:fld>
            <a:endParaRPr lang="en-US"/>
          </a:p>
        </p:txBody>
      </p:sp>
    </p:spTree>
    <p:extLst>
      <p:ext uri="{BB962C8B-B14F-4D97-AF65-F5344CB8AC3E}">
        <p14:creationId xmlns:p14="http://schemas.microsoft.com/office/powerpoint/2010/main" val="7260245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74</a:t>
            </a:fld>
            <a:endParaRPr lang="en-US"/>
          </a:p>
        </p:txBody>
      </p:sp>
    </p:spTree>
    <p:extLst>
      <p:ext uri="{BB962C8B-B14F-4D97-AF65-F5344CB8AC3E}">
        <p14:creationId xmlns:p14="http://schemas.microsoft.com/office/powerpoint/2010/main" val="353818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GAMIN:  </a:t>
            </a:r>
            <a:r>
              <a:rPr lang="en-US" b="0" dirty="0"/>
              <a:t>AN URCHIN, A MISCHIEVOUS BOY  (pl. GAMINS)            </a:t>
            </a:r>
            <a:r>
              <a:rPr lang="en-US" b="1" dirty="0"/>
              <a:t>RAMIN</a:t>
            </a:r>
            <a:r>
              <a:rPr lang="en-US" b="0" dirty="0"/>
              <a:t>: A MALAYSIAN TREE (pl. RAMINS)</a:t>
            </a:r>
          </a:p>
          <a:p>
            <a:r>
              <a:rPr lang="en-US" b="1" dirty="0"/>
              <a:t>AMAIN</a:t>
            </a:r>
            <a:r>
              <a:rPr lang="en-US" dirty="0"/>
              <a:t>: adv. WITH FULL STRENGTH      </a:t>
            </a:r>
            <a:r>
              <a:rPr lang="en-US" b="0" i="0" dirty="0">
                <a:solidFill>
                  <a:srgbClr val="1A1F24"/>
                </a:solidFill>
                <a:effectLst/>
                <a:latin typeface="Open Sans" panose="020B0606030504020204" pitchFamily="34" charset="0"/>
              </a:rPr>
              <a:t>The horses galloped </a:t>
            </a:r>
            <a:r>
              <a:rPr lang="en-US" b="0" i="0" dirty="0" err="1">
                <a:solidFill>
                  <a:srgbClr val="1A1F24"/>
                </a:solidFill>
                <a:effectLst/>
                <a:latin typeface="Open Sans" panose="020B0606030504020204" pitchFamily="34" charset="0"/>
              </a:rPr>
              <a:t>amain</a:t>
            </a:r>
            <a:r>
              <a:rPr lang="en-US" b="0" i="0" dirty="0">
                <a:solidFill>
                  <a:srgbClr val="1A1F24"/>
                </a:solidFill>
                <a:effectLst/>
                <a:latin typeface="Open Sans" panose="020B0606030504020204" pitchFamily="34" charset="0"/>
              </a:rPr>
              <a:t> across the open plain.</a:t>
            </a:r>
          </a:p>
          <a:p>
            <a:r>
              <a:rPr lang="en-US" b="1" i="0" dirty="0">
                <a:solidFill>
                  <a:srgbClr val="1A1F24"/>
                </a:solidFill>
                <a:effectLst/>
                <a:latin typeface="Open Sans" panose="020B0606030504020204" pitchFamily="34" charset="0"/>
              </a:rPr>
              <a:t>Shift + </a:t>
            </a:r>
            <a:r>
              <a:rPr lang="en-US" b="1" i="0" u="sng" dirty="0">
                <a:solidFill>
                  <a:srgbClr val="1A1F24"/>
                </a:solidFill>
                <a:effectLst/>
                <a:latin typeface="Open Sans" panose="020B0606030504020204" pitchFamily="34" charset="0"/>
              </a:rPr>
              <a:t>F5</a:t>
            </a:r>
            <a:r>
              <a:rPr lang="en-US" b="1" i="0" dirty="0">
                <a:solidFill>
                  <a:srgbClr val="1A1F24"/>
                </a:solidFill>
                <a:effectLst/>
                <a:latin typeface="Open Sans" panose="020B0606030504020204" pitchFamily="34" charset="0"/>
              </a:rPr>
              <a:t> </a:t>
            </a:r>
            <a:r>
              <a:rPr lang="en-US" b="0" i="0" dirty="0">
                <a:solidFill>
                  <a:srgbClr val="1A1F24"/>
                </a:solidFill>
                <a:effectLst/>
                <a:latin typeface="Open Sans" panose="020B0606030504020204" pitchFamily="34" charset="0"/>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75</a:t>
            </a:fld>
            <a:endParaRPr lang="en-US"/>
          </a:p>
        </p:txBody>
      </p:sp>
    </p:spTree>
    <p:extLst>
      <p:ext uri="{BB962C8B-B14F-4D97-AF65-F5344CB8AC3E}">
        <p14:creationId xmlns:p14="http://schemas.microsoft.com/office/powerpoint/2010/main" val="1676550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76</a:t>
            </a:fld>
            <a:endParaRPr lang="en-US"/>
          </a:p>
        </p:txBody>
      </p:sp>
    </p:spTree>
    <p:extLst>
      <p:ext uri="{BB962C8B-B14F-4D97-AF65-F5344CB8AC3E}">
        <p14:creationId xmlns:p14="http://schemas.microsoft.com/office/powerpoint/2010/main" val="3978452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77</a:t>
            </a:fld>
            <a:endParaRPr lang="en-US"/>
          </a:p>
        </p:txBody>
      </p:sp>
    </p:spTree>
    <p:extLst>
      <p:ext uri="{BB962C8B-B14F-4D97-AF65-F5344CB8AC3E}">
        <p14:creationId xmlns:p14="http://schemas.microsoft.com/office/powerpoint/2010/main" val="127022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78</a:t>
            </a:fld>
            <a:endParaRPr lang="en-US"/>
          </a:p>
        </p:txBody>
      </p:sp>
    </p:spTree>
    <p:extLst>
      <p:ext uri="{BB962C8B-B14F-4D97-AF65-F5344CB8AC3E}">
        <p14:creationId xmlns:p14="http://schemas.microsoft.com/office/powerpoint/2010/main" val="8141741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79</a:t>
            </a:fld>
            <a:endParaRPr lang="en-US"/>
          </a:p>
        </p:txBody>
      </p:sp>
    </p:spTree>
    <p:extLst>
      <p:ext uri="{BB962C8B-B14F-4D97-AF65-F5344CB8AC3E}">
        <p14:creationId xmlns:p14="http://schemas.microsoft.com/office/powerpoint/2010/main" val="246062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a:t>
            </a:fld>
            <a:endParaRPr lang="en-US"/>
          </a:p>
        </p:txBody>
      </p:sp>
    </p:spTree>
    <p:extLst>
      <p:ext uri="{BB962C8B-B14F-4D97-AF65-F5344CB8AC3E}">
        <p14:creationId xmlns:p14="http://schemas.microsoft.com/office/powerpoint/2010/main" val="1285863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80</a:t>
            </a:fld>
            <a:endParaRPr lang="en-US"/>
          </a:p>
        </p:txBody>
      </p:sp>
    </p:spTree>
    <p:extLst>
      <p:ext uri="{BB962C8B-B14F-4D97-AF65-F5344CB8AC3E}">
        <p14:creationId xmlns:p14="http://schemas.microsoft.com/office/powerpoint/2010/main" val="319784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81</a:t>
            </a:fld>
            <a:endParaRPr lang="en-US"/>
          </a:p>
        </p:txBody>
      </p:sp>
    </p:spTree>
    <p:extLst>
      <p:ext uri="{BB962C8B-B14F-4D97-AF65-F5344CB8AC3E}">
        <p14:creationId xmlns:p14="http://schemas.microsoft.com/office/powerpoint/2010/main" val="448084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82</a:t>
            </a:fld>
            <a:endParaRPr lang="en-US"/>
          </a:p>
        </p:txBody>
      </p:sp>
    </p:spTree>
    <p:extLst>
      <p:ext uri="{BB962C8B-B14F-4D97-AF65-F5344CB8AC3E}">
        <p14:creationId xmlns:p14="http://schemas.microsoft.com/office/powerpoint/2010/main" val="35262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83</a:t>
            </a:fld>
            <a:endParaRPr lang="en-US"/>
          </a:p>
        </p:txBody>
      </p:sp>
    </p:spTree>
    <p:extLst>
      <p:ext uri="{BB962C8B-B14F-4D97-AF65-F5344CB8AC3E}">
        <p14:creationId xmlns:p14="http://schemas.microsoft.com/office/powerpoint/2010/main" val="1832032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84</a:t>
            </a:fld>
            <a:endParaRPr lang="en-US"/>
          </a:p>
        </p:txBody>
      </p:sp>
    </p:spTree>
    <p:extLst>
      <p:ext uri="{BB962C8B-B14F-4D97-AF65-F5344CB8AC3E}">
        <p14:creationId xmlns:p14="http://schemas.microsoft.com/office/powerpoint/2010/main" val="18447886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85</a:t>
            </a:fld>
            <a:endParaRPr lang="en-US"/>
          </a:p>
        </p:txBody>
      </p:sp>
    </p:spTree>
    <p:extLst>
      <p:ext uri="{BB962C8B-B14F-4D97-AF65-F5344CB8AC3E}">
        <p14:creationId xmlns:p14="http://schemas.microsoft.com/office/powerpoint/2010/main" val="2334080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86</a:t>
            </a:fld>
            <a:endParaRPr lang="en-US"/>
          </a:p>
        </p:txBody>
      </p:sp>
    </p:spTree>
    <p:extLst>
      <p:ext uri="{BB962C8B-B14F-4D97-AF65-F5344CB8AC3E}">
        <p14:creationId xmlns:p14="http://schemas.microsoft.com/office/powerpoint/2010/main" val="38577449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87</a:t>
            </a:fld>
            <a:endParaRPr lang="en-US"/>
          </a:p>
        </p:txBody>
      </p:sp>
    </p:spTree>
    <p:extLst>
      <p:ext uri="{BB962C8B-B14F-4D97-AF65-F5344CB8AC3E}">
        <p14:creationId xmlns:p14="http://schemas.microsoft.com/office/powerpoint/2010/main" val="203126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88</a:t>
            </a:fld>
            <a:endParaRPr lang="en-US"/>
          </a:p>
        </p:txBody>
      </p:sp>
    </p:spTree>
    <p:extLst>
      <p:ext uri="{BB962C8B-B14F-4D97-AF65-F5344CB8AC3E}">
        <p14:creationId xmlns:p14="http://schemas.microsoft.com/office/powerpoint/2010/main" val="2802585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1) n. THE GREEK LETTER</a:t>
            </a:r>
          </a:p>
          <a:p>
            <a:r>
              <a:rPr lang="en-US" dirty="0"/>
              <a:t>      2) v. TO JUMBLE OR DISORDER (PI, PIED, PIES, PIING, and PIEING!)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89</a:t>
            </a:fld>
            <a:endParaRPr lang="en-US"/>
          </a:p>
        </p:txBody>
      </p:sp>
    </p:spTree>
    <p:extLst>
      <p:ext uri="{BB962C8B-B14F-4D97-AF65-F5344CB8AC3E}">
        <p14:creationId xmlns:p14="http://schemas.microsoft.com/office/powerpoint/2010/main" val="117647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SATI: </a:t>
            </a:r>
            <a:r>
              <a:rPr lang="en-US" b="0" dirty="0"/>
              <a:t>A CREMATED HINDU WIDOW (pl. SATIS, also SUTTEE/S)</a:t>
            </a:r>
          </a:p>
          <a:p>
            <a:r>
              <a:rPr lang="en-US" b="1" dirty="0"/>
              <a:t>TASS</a:t>
            </a:r>
            <a:r>
              <a:rPr lang="en-US" b="0" dirty="0"/>
              <a:t>: A DRINKING CUP (pl. TASSES)</a:t>
            </a:r>
          </a:p>
          <a:p>
            <a:r>
              <a:rPr lang="en-US" b="1" dirty="0"/>
              <a:t>GATS</a:t>
            </a:r>
            <a:r>
              <a:rPr lang="en-US" b="0" dirty="0"/>
              <a:t>: pl. of GAT, A PISTOL</a:t>
            </a:r>
            <a:endParaRPr lang="en-US" b="1" dirty="0"/>
          </a:p>
          <a:p>
            <a:r>
              <a:rPr lang="en-US" b="1" dirty="0"/>
              <a:t>WATS</a:t>
            </a:r>
            <a:r>
              <a:rPr lang="en-US" dirty="0"/>
              <a:t>: pl. of </a:t>
            </a:r>
            <a:r>
              <a:rPr lang="en-US" u="sng" dirty="0"/>
              <a:t>WAT</a:t>
            </a:r>
            <a:r>
              <a:rPr lang="en-US" dirty="0"/>
              <a:t>, A HARE</a:t>
            </a:r>
          </a:p>
        </p:txBody>
      </p:sp>
      <p:sp>
        <p:nvSpPr>
          <p:cNvPr id="4" name="Slide Number Placeholder 3"/>
          <p:cNvSpPr>
            <a:spLocks noGrp="1"/>
          </p:cNvSpPr>
          <p:nvPr>
            <p:ph type="sldNum" sz="quarter" idx="5"/>
          </p:nvPr>
        </p:nvSpPr>
        <p:spPr/>
        <p:txBody>
          <a:bodyPr/>
          <a:lstStyle/>
          <a:p>
            <a:fld id="{5791AF02-DF17-4300-9DD9-AB4F5069CF07}" type="slidenum">
              <a:rPr lang="en-US" smtClean="0"/>
              <a:t>9</a:t>
            </a:fld>
            <a:endParaRPr lang="en-US"/>
          </a:p>
        </p:txBody>
      </p:sp>
    </p:spTree>
    <p:extLst>
      <p:ext uri="{BB962C8B-B14F-4D97-AF65-F5344CB8AC3E}">
        <p14:creationId xmlns:p14="http://schemas.microsoft.com/office/powerpoint/2010/main" val="34310980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90</a:t>
            </a:fld>
            <a:endParaRPr lang="en-US"/>
          </a:p>
        </p:txBody>
      </p:sp>
    </p:spTree>
    <p:extLst>
      <p:ext uri="{BB962C8B-B14F-4D97-AF65-F5344CB8AC3E}">
        <p14:creationId xmlns:p14="http://schemas.microsoft.com/office/powerpoint/2010/main" val="33889785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91</a:t>
            </a:fld>
            <a:endParaRPr lang="en-US"/>
          </a:p>
        </p:txBody>
      </p:sp>
    </p:spTree>
    <p:extLst>
      <p:ext uri="{BB962C8B-B14F-4D97-AF65-F5344CB8AC3E}">
        <p14:creationId xmlns:p14="http://schemas.microsoft.com/office/powerpoint/2010/main" val="864111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92</a:t>
            </a:fld>
            <a:endParaRPr lang="en-US"/>
          </a:p>
        </p:txBody>
      </p:sp>
    </p:spTree>
    <p:extLst>
      <p:ext uri="{BB962C8B-B14F-4D97-AF65-F5344CB8AC3E}">
        <p14:creationId xmlns:p14="http://schemas.microsoft.com/office/powerpoint/2010/main" val="3486235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93</a:t>
            </a:fld>
            <a:endParaRPr lang="en-US"/>
          </a:p>
        </p:txBody>
      </p:sp>
    </p:spTree>
    <p:extLst>
      <p:ext uri="{BB962C8B-B14F-4D97-AF65-F5344CB8AC3E}">
        <p14:creationId xmlns:p14="http://schemas.microsoft.com/office/powerpoint/2010/main" val="17063490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94</a:t>
            </a:fld>
            <a:endParaRPr lang="en-US"/>
          </a:p>
        </p:txBody>
      </p:sp>
    </p:spTree>
    <p:extLst>
      <p:ext uri="{BB962C8B-B14F-4D97-AF65-F5344CB8AC3E}">
        <p14:creationId xmlns:p14="http://schemas.microsoft.com/office/powerpoint/2010/main" val="3445836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95</a:t>
            </a:fld>
            <a:endParaRPr lang="en-US"/>
          </a:p>
        </p:txBody>
      </p:sp>
    </p:spTree>
    <p:extLst>
      <p:ext uri="{BB962C8B-B14F-4D97-AF65-F5344CB8AC3E}">
        <p14:creationId xmlns:p14="http://schemas.microsoft.com/office/powerpoint/2010/main" val="12922472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96</a:t>
            </a:fld>
            <a:endParaRPr lang="en-US"/>
          </a:p>
        </p:txBody>
      </p:sp>
    </p:spTree>
    <p:extLst>
      <p:ext uri="{BB962C8B-B14F-4D97-AF65-F5344CB8AC3E}">
        <p14:creationId xmlns:p14="http://schemas.microsoft.com/office/powerpoint/2010/main" val="17792062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97</a:t>
            </a:fld>
            <a:endParaRPr lang="en-US"/>
          </a:p>
        </p:txBody>
      </p:sp>
    </p:spTree>
    <p:extLst>
      <p:ext uri="{BB962C8B-B14F-4D97-AF65-F5344CB8AC3E}">
        <p14:creationId xmlns:p14="http://schemas.microsoft.com/office/powerpoint/2010/main" val="15656309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98</a:t>
            </a:fld>
            <a:endParaRPr lang="en-US"/>
          </a:p>
        </p:txBody>
      </p:sp>
    </p:spTree>
    <p:extLst>
      <p:ext uri="{BB962C8B-B14F-4D97-AF65-F5344CB8AC3E}">
        <p14:creationId xmlns:p14="http://schemas.microsoft.com/office/powerpoint/2010/main" val="3988045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AROID</a:t>
            </a:r>
            <a:r>
              <a:rPr lang="en-US" sz="1200" dirty="0">
                <a:latin typeface="Arial" panose="020B0604020202020204" pitchFamily="34" charset="0"/>
                <a:cs typeface="Arial" panose="020B0604020202020204" pitchFamily="34" charset="0"/>
              </a:rPr>
              <a:t>: n. A FLOWERING PLANT</a:t>
            </a:r>
          </a:p>
          <a:p>
            <a:r>
              <a:rPr lang="en-US" sz="1200" b="1" dirty="0">
                <a:latin typeface="Arial" panose="020B0604020202020204" pitchFamily="34" charset="0"/>
                <a:cs typeface="Arial" panose="020B0604020202020204" pitchFamily="34" charset="0"/>
              </a:rPr>
              <a:t>DROID</a:t>
            </a:r>
            <a:r>
              <a:rPr lang="en-US" sz="1200" dirty="0">
                <a:latin typeface="Arial" panose="020B0604020202020204" pitchFamily="34" charset="0"/>
                <a:cs typeface="Arial" panose="020B0604020202020204" pitchFamily="34" charset="0"/>
              </a:rPr>
              <a:t>: AN ANDROID, A SYNTHETIC MAN</a:t>
            </a:r>
          </a:p>
          <a:p>
            <a:r>
              <a:rPr lang="en-US" sz="1200" b="1" dirty="0">
                <a:latin typeface="Arial" panose="020B0604020202020204" pitchFamily="34" charset="0"/>
                <a:cs typeface="Arial" panose="020B0604020202020204" pitchFamily="34" charset="0"/>
              </a:rPr>
              <a:t>Shift + </a:t>
            </a:r>
            <a:r>
              <a:rPr lang="en-US" sz="1200" b="1" u="sng" dirty="0">
                <a:latin typeface="Arial" panose="020B0604020202020204" pitchFamily="34" charset="0"/>
                <a:cs typeface="Arial" panose="020B0604020202020204" pitchFamily="34" charset="0"/>
              </a:rPr>
              <a:t>F5</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99</a:t>
            </a:fld>
            <a:endParaRPr lang="en-US"/>
          </a:p>
        </p:txBody>
      </p:sp>
    </p:spTree>
    <p:extLst>
      <p:ext uri="{BB962C8B-B14F-4D97-AF65-F5344CB8AC3E}">
        <p14:creationId xmlns:p14="http://schemas.microsoft.com/office/powerpoint/2010/main" val="88739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ABAE-7252-14C5-04AB-C7D271037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36231-8FDE-F520-1463-C351A01B0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C9C75-360D-7DB3-6ADB-866C1631B47D}"/>
              </a:ext>
            </a:extLst>
          </p:cNvPr>
          <p:cNvSpPr>
            <a:spLocks noGrp="1"/>
          </p:cNvSpPr>
          <p:nvPr>
            <p:ph type="dt" sz="half" idx="10"/>
          </p:nvPr>
        </p:nvSpPr>
        <p:spPr/>
        <p:txBody>
          <a:bodyPr/>
          <a:lstStyle/>
          <a:p>
            <a:fld id="{402B4B23-BF79-4B09-BDDD-A56769000691}" type="datetime1">
              <a:rPr lang="en-US" smtClean="0"/>
              <a:t>8/30/24</a:t>
            </a:fld>
            <a:endParaRPr lang="en-US"/>
          </a:p>
        </p:txBody>
      </p:sp>
      <p:sp>
        <p:nvSpPr>
          <p:cNvPr id="5" name="Footer Placeholder 4">
            <a:extLst>
              <a:ext uri="{FF2B5EF4-FFF2-40B4-BE49-F238E27FC236}">
                <a16:creationId xmlns:a16="http://schemas.microsoft.com/office/drawing/2014/main" id="{5A19256A-2BCD-C092-1B60-E02B0BE7C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28CFE-91B6-2502-46FC-A1BEB628281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35340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0A46-B0E6-6F82-2E74-369B95E032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31BC7-472F-A6D2-9ADA-38EB31D6C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7894D-4CD8-9C3C-45E3-D838307F326F}"/>
              </a:ext>
            </a:extLst>
          </p:cNvPr>
          <p:cNvSpPr>
            <a:spLocks noGrp="1"/>
          </p:cNvSpPr>
          <p:nvPr>
            <p:ph type="dt" sz="half" idx="10"/>
          </p:nvPr>
        </p:nvSpPr>
        <p:spPr/>
        <p:txBody>
          <a:bodyPr/>
          <a:lstStyle/>
          <a:p>
            <a:fld id="{BD2F2DC1-C2C8-4215-8B92-61DC3AEC4FD8}" type="datetime1">
              <a:rPr lang="en-US" smtClean="0"/>
              <a:t>8/30/24</a:t>
            </a:fld>
            <a:endParaRPr lang="en-US"/>
          </a:p>
        </p:txBody>
      </p:sp>
      <p:sp>
        <p:nvSpPr>
          <p:cNvPr id="5" name="Footer Placeholder 4">
            <a:extLst>
              <a:ext uri="{FF2B5EF4-FFF2-40B4-BE49-F238E27FC236}">
                <a16:creationId xmlns:a16="http://schemas.microsoft.com/office/drawing/2014/main" id="{874E03F6-0FB3-B52D-1189-B1C333664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9C1E2-BB97-1C65-98D5-F59B6255D44F}"/>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41325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73532-CC2D-5D0A-189B-28A2B1F2E0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C0B1D-5874-900A-4F5E-216AC7D70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E205-773C-D02A-228C-B7EB246CE251}"/>
              </a:ext>
            </a:extLst>
          </p:cNvPr>
          <p:cNvSpPr>
            <a:spLocks noGrp="1"/>
          </p:cNvSpPr>
          <p:nvPr>
            <p:ph type="dt" sz="half" idx="10"/>
          </p:nvPr>
        </p:nvSpPr>
        <p:spPr/>
        <p:txBody>
          <a:bodyPr/>
          <a:lstStyle/>
          <a:p>
            <a:fld id="{F95B82E8-B0F6-4CCE-A5D9-D5F1CEBC26B4}" type="datetime1">
              <a:rPr lang="en-US" smtClean="0"/>
              <a:t>8/30/24</a:t>
            </a:fld>
            <a:endParaRPr lang="en-US"/>
          </a:p>
        </p:txBody>
      </p:sp>
      <p:sp>
        <p:nvSpPr>
          <p:cNvPr id="5" name="Footer Placeholder 4">
            <a:extLst>
              <a:ext uri="{FF2B5EF4-FFF2-40B4-BE49-F238E27FC236}">
                <a16:creationId xmlns:a16="http://schemas.microsoft.com/office/drawing/2014/main" id="{E6992A41-80DA-8440-22CE-E05A6FC82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7ED03-7A8E-D842-E91E-456F3B03F170}"/>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56277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8A9C-CEDD-EAFA-F9B5-037ADCB378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8B969-A6ED-90EF-BA34-451CB38F28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5C4EA-5F0A-8CA6-1E48-4EE0F3D9D75A}"/>
              </a:ext>
            </a:extLst>
          </p:cNvPr>
          <p:cNvSpPr>
            <a:spLocks noGrp="1"/>
          </p:cNvSpPr>
          <p:nvPr>
            <p:ph type="dt" sz="half" idx="10"/>
          </p:nvPr>
        </p:nvSpPr>
        <p:spPr/>
        <p:txBody>
          <a:bodyPr/>
          <a:lstStyle/>
          <a:p>
            <a:fld id="{1FC2C9D7-D803-46E9-BCCE-BF5982777CB2}" type="datetime1">
              <a:rPr lang="en-US" smtClean="0"/>
              <a:t>8/30/24</a:t>
            </a:fld>
            <a:endParaRPr lang="en-US"/>
          </a:p>
        </p:txBody>
      </p:sp>
      <p:sp>
        <p:nvSpPr>
          <p:cNvPr id="5" name="Footer Placeholder 4">
            <a:extLst>
              <a:ext uri="{FF2B5EF4-FFF2-40B4-BE49-F238E27FC236}">
                <a16:creationId xmlns:a16="http://schemas.microsoft.com/office/drawing/2014/main" id="{945D18B2-1B42-D4B9-20E5-4A7859E8C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4E6A8-0197-1721-4E4B-677480B8B4B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9294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36C1-6CCD-4A55-3CB5-FF242DE93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CBBA0-A3E1-2AA4-800A-41F188B65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813CB0-8215-88EC-C1CF-21DAD263D4AE}"/>
              </a:ext>
            </a:extLst>
          </p:cNvPr>
          <p:cNvSpPr>
            <a:spLocks noGrp="1"/>
          </p:cNvSpPr>
          <p:nvPr>
            <p:ph type="dt" sz="half" idx="10"/>
          </p:nvPr>
        </p:nvSpPr>
        <p:spPr/>
        <p:txBody>
          <a:bodyPr/>
          <a:lstStyle/>
          <a:p>
            <a:fld id="{57500FD2-DB35-4DF5-B935-91F4201921AC}" type="datetime1">
              <a:rPr lang="en-US" smtClean="0"/>
              <a:t>8/30/24</a:t>
            </a:fld>
            <a:endParaRPr lang="en-US"/>
          </a:p>
        </p:txBody>
      </p:sp>
      <p:sp>
        <p:nvSpPr>
          <p:cNvPr id="5" name="Footer Placeholder 4">
            <a:extLst>
              <a:ext uri="{FF2B5EF4-FFF2-40B4-BE49-F238E27FC236}">
                <a16:creationId xmlns:a16="http://schemas.microsoft.com/office/drawing/2014/main" id="{6FFFE966-4B9A-2F00-0114-88B5453B3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BCD52-A62E-7F44-B0AA-9B29FE136E1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51454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311C-E5B0-249A-3711-E6CB83687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B85A0-F9E0-9686-B641-C5FA309903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B8DC3-7300-FD22-AAFF-A03A29AE5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4A1B1F-E6FE-6502-CDEA-A14128FF848A}"/>
              </a:ext>
            </a:extLst>
          </p:cNvPr>
          <p:cNvSpPr>
            <a:spLocks noGrp="1"/>
          </p:cNvSpPr>
          <p:nvPr>
            <p:ph type="dt" sz="half" idx="10"/>
          </p:nvPr>
        </p:nvSpPr>
        <p:spPr/>
        <p:txBody>
          <a:bodyPr/>
          <a:lstStyle/>
          <a:p>
            <a:fld id="{DC3AD7C1-218A-4B78-A7C9-16590D769517}" type="datetime1">
              <a:rPr lang="en-US" smtClean="0"/>
              <a:t>8/30/24</a:t>
            </a:fld>
            <a:endParaRPr lang="en-US"/>
          </a:p>
        </p:txBody>
      </p:sp>
      <p:sp>
        <p:nvSpPr>
          <p:cNvPr id="6" name="Footer Placeholder 5">
            <a:extLst>
              <a:ext uri="{FF2B5EF4-FFF2-40B4-BE49-F238E27FC236}">
                <a16:creationId xmlns:a16="http://schemas.microsoft.com/office/drawing/2014/main" id="{1A180AE2-1441-0408-3D86-5AAAED353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AF26D-5CAA-7378-A401-33D112CC6D8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90580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0469-0D82-5020-35A6-80CEA1E05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B4F8C7-0FA1-F5CC-D65F-3146B70AF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CA3A7-58E3-3B35-18DC-261AC811F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E4368-A77E-92EE-DD10-32ACFEAC38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1F770-AE88-0FD8-24AB-59A6E6CF7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F564A-A3AE-9375-7100-211EB18EC173}"/>
              </a:ext>
            </a:extLst>
          </p:cNvPr>
          <p:cNvSpPr>
            <a:spLocks noGrp="1"/>
          </p:cNvSpPr>
          <p:nvPr>
            <p:ph type="dt" sz="half" idx="10"/>
          </p:nvPr>
        </p:nvSpPr>
        <p:spPr/>
        <p:txBody>
          <a:bodyPr/>
          <a:lstStyle/>
          <a:p>
            <a:fld id="{261BCB7F-00A4-4EF7-9ADE-9F4A4E13AF0B}" type="datetime1">
              <a:rPr lang="en-US" smtClean="0"/>
              <a:t>8/30/24</a:t>
            </a:fld>
            <a:endParaRPr lang="en-US"/>
          </a:p>
        </p:txBody>
      </p:sp>
      <p:sp>
        <p:nvSpPr>
          <p:cNvPr id="8" name="Footer Placeholder 7">
            <a:extLst>
              <a:ext uri="{FF2B5EF4-FFF2-40B4-BE49-F238E27FC236}">
                <a16:creationId xmlns:a16="http://schemas.microsoft.com/office/drawing/2014/main" id="{66698FDE-479D-804A-544A-90B4070870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463CBB-05E5-5C68-CEF1-A19B2EDFA4A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2192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806C-34AA-1B07-0B3A-49628D7409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A97B1-CE46-0E39-194B-1F630E17334F}"/>
              </a:ext>
            </a:extLst>
          </p:cNvPr>
          <p:cNvSpPr>
            <a:spLocks noGrp="1"/>
          </p:cNvSpPr>
          <p:nvPr>
            <p:ph type="dt" sz="half" idx="10"/>
          </p:nvPr>
        </p:nvSpPr>
        <p:spPr/>
        <p:txBody>
          <a:bodyPr/>
          <a:lstStyle/>
          <a:p>
            <a:fld id="{9B975530-CC7D-4561-8CF5-82665BCFE9DC}" type="datetime1">
              <a:rPr lang="en-US" smtClean="0"/>
              <a:t>8/30/24</a:t>
            </a:fld>
            <a:endParaRPr lang="en-US"/>
          </a:p>
        </p:txBody>
      </p:sp>
      <p:sp>
        <p:nvSpPr>
          <p:cNvPr id="4" name="Footer Placeholder 3">
            <a:extLst>
              <a:ext uri="{FF2B5EF4-FFF2-40B4-BE49-F238E27FC236}">
                <a16:creationId xmlns:a16="http://schemas.microsoft.com/office/drawing/2014/main" id="{37F299C7-62A5-4F41-E26A-E5F82524D0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9C055-36AB-9BEE-9F45-FBB6B46A7EAA}"/>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82401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95E712-73D6-A201-C916-C352FDAD56BC}"/>
              </a:ext>
            </a:extLst>
          </p:cNvPr>
          <p:cNvSpPr>
            <a:spLocks noGrp="1"/>
          </p:cNvSpPr>
          <p:nvPr>
            <p:ph type="dt" sz="half" idx="10"/>
          </p:nvPr>
        </p:nvSpPr>
        <p:spPr/>
        <p:txBody>
          <a:bodyPr/>
          <a:lstStyle/>
          <a:p>
            <a:fld id="{6EEDBFAF-9E4B-453B-928E-54681BD82D9B}" type="datetime1">
              <a:rPr lang="en-US" smtClean="0"/>
              <a:t>8/30/24</a:t>
            </a:fld>
            <a:endParaRPr lang="en-US"/>
          </a:p>
        </p:txBody>
      </p:sp>
      <p:sp>
        <p:nvSpPr>
          <p:cNvPr id="3" name="Footer Placeholder 2">
            <a:extLst>
              <a:ext uri="{FF2B5EF4-FFF2-40B4-BE49-F238E27FC236}">
                <a16:creationId xmlns:a16="http://schemas.microsoft.com/office/drawing/2014/main" id="{7824118A-5CEF-75A0-B802-02760C112E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2F71F-D54B-FDAC-93B0-ECA3F74696A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6533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C74F-29DE-0534-27C1-51AF9136E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0AE321-2707-5DF7-56FA-5155BB350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85FF1-F925-015E-5C0A-A5AA484AA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9F980-20BA-E9E7-B92A-E8CBAA9B04E5}"/>
              </a:ext>
            </a:extLst>
          </p:cNvPr>
          <p:cNvSpPr>
            <a:spLocks noGrp="1"/>
          </p:cNvSpPr>
          <p:nvPr>
            <p:ph type="dt" sz="half" idx="10"/>
          </p:nvPr>
        </p:nvSpPr>
        <p:spPr/>
        <p:txBody>
          <a:bodyPr/>
          <a:lstStyle/>
          <a:p>
            <a:fld id="{AC5DD7CD-AB74-4760-B874-51A9CFDCEB01}" type="datetime1">
              <a:rPr lang="en-US" smtClean="0"/>
              <a:t>8/30/24</a:t>
            </a:fld>
            <a:endParaRPr lang="en-US"/>
          </a:p>
        </p:txBody>
      </p:sp>
      <p:sp>
        <p:nvSpPr>
          <p:cNvPr id="6" name="Footer Placeholder 5">
            <a:extLst>
              <a:ext uri="{FF2B5EF4-FFF2-40B4-BE49-F238E27FC236}">
                <a16:creationId xmlns:a16="http://schemas.microsoft.com/office/drawing/2014/main" id="{4091324F-F8A7-8274-7789-26B8EF63D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1E887-ABF8-2ABF-DC09-E74C20AB3C4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86232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99B3-4336-6EF3-8C88-EA9B47726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16EDF2-A892-915A-DC3D-57369E632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9B926-376C-B418-3731-D3FACEA7F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81BF6-7B20-6CD7-67D8-936C168D2388}"/>
              </a:ext>
            </a:extLst>
          </p:cNvPr>
          <p:cNvSpPr>
            <a:spLocks noGrp="1"/>
          </p:cNvSpPr>
          <p:nvPr>
            <p:ph type="dt" sz="half" idx="10"/>
          </p:nvPr>
        </p:nvSpPr>
        <p:spPr/>
        <p:txBody>
          <a:bodyPr/>
          <a:lstStyle/>
          <a:p>
            <a:fld id="{DBE2C915-A81A-49B0-802F-685973E164B3}" type="datetime1">
              <a:rPr lang="en-US" smtClean="0"/>
              <a:t>8/30/24</a:t>
            </a:fld>
            <a:endParaRPr lang="en-US"/>
          </a:p>
        </p:txBody>
      </p:sp>
      <p:sp>
        <p:nvSpPr>
          <p:cNvPr id="6" name="Footer Placeholder 5">
            <a:extLst>
              <a:ext uri="{FF2B5EF4-FFF2-40B4-BE49-F238E27FC236}">
                <a16:creationId xmlns:a16="http://schemas.microsoft.com/office/drawing/2014/main" id="{624A2F27-7D0C-7896-393B-A397C163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C4261-8D57-F9B3-EBF3-4433ED898233}"/>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96726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EA14A-188D-3482-C18A-4845E2BA8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32B14-17DC-FF84-CA7E-13AB4A207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C05C-84B0-B2E6-8042-46BB36C9B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C36EF-85A5-46D7-A708-DA3E4552D3F3}" type="datetime1">
              <a:rPr lang="en-US" smtClean="0"/>
              <a:t>8/30/24</a:t>
            </a:fld>
            <a:endParaRPr lang="en-US"/>
          </a:p>
        </p:txBody>
      </p:sp>
      <p:sp>
        <p:nvSpPr>
          <p:cNvPr id="5" name="Footer Placeholder 4">
            <a:extLst>
              <a:ext uri="{FF2B5EF4-FFF2-40B4-BE49-F238E27FC236}">
                <a16:creationId xmlns:a16="http://schemas.microsoft.com/office/drawing/2014/main" id="{38616098-1C12-B4EE-09CB-96A3EE54C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4E766-1016-725B-8368-54682C4D8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E4569-F76F-4F5B-B0BB-D8EDE3E0F8A7}" type="slidenum">
              <a:rPr lang="en-US" smtClean="0"/>
              <a:t>‹#›</a:t>
            </a:fld>
            <a:endParaRPr lang="en-US"/>
          </a:p>
        </p:txBody>
      </p:sp>
    </p:spTree>
    <p:extLst>
      <p:ext uri="{BB962C8B-B14F-4D97-AF65-F5344CB8AC3E}">
        <p14:creationId xmlns:p14="http://schemas.microsoft.com/office/powerpoint/2010/main" val="43313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35.png"/><Relationship Id="rId7" Type="http://schemas.openxmlformats.org/officeDocument/2006/relationships/image" Target="../media/image137.png"/><Relationship Id="rId12" Type="http://schemas.microsoft.com/office/2007/relationships/hdphoto" Target="../media/hdphoto35.wdp"/><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microsoft.com/office/2007/relationships/hdphoto" Target="../media/hdphoto32.wdp"/><Relationship Id="rId11" Type="http://schemas.openxmlformats.org/officeDocument/2006/relationships/image" Target="../media/image139.png"/><Relationship Id="rId5" Type="http://schemas.openxmlformats.org/officeDocument/2006/relationships/image" Target="../media/image136.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13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0.gif"/><Relationship Id="rId7"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42.png"/><Relationship Id="rId5" Type="http://schemas.microsoft.com/office/2007/relationships/hdphoto" Target="../media/hdphoto36.wdp"/><Relationship Id="rId4" Type="http://schemas.openxmlformats.org/officeDocument/2006/relationships/image" Target="../media/image141.png"/><Relationship Id="rId9" Type="http://schemas.microsoft.com/office/2007/relationships/hdphoto" Target="../media/hdphoto1.wdp"/></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7.jpe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microsoft.com/office/2007/relationships/hdphoto" Target="../media/hdphoto37.wdp"/></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1.gif"/><Relationship Id="rId7" Type="http://schemas.microsoft.com/office/2007/relationships/hdphoto" Target="../media/hdphoto1.wdp"/><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3.png"/><Relationship Id="rId4" Type="http://schemas.openxmlformats.org/officeDocument/2006/relationships/image" Target="../media/image152.jpeg"/></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microsoft.com/office/2007/relationships/hdphoto" Target="../media/hdphoto38.wdp"/><Relationship Id="rId5" Type="http://schemas.openxmlformats.org/officeDocument/2006/relationships/image" Target="../media/image160.png"/><Relationship Id="rId4" Type="http://schemas.openxmlformats.org/officeDocument/2006/relationships/image" Target="../media/image15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2.gif"/><Relationship Id="rId5" Type="http://schemas.openxmlformats.org/officeDocument/2006/relationships/image" Target="../media/image87.png"/><Relationship Id="rId4" Type="http://schemas.openxmlformats.org/officeDocument/2006/relationships/notesSlide" Target="../notesSlides/notesSlide12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3.wdp"/><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14.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microsoft.com/office/2007/relationships/hdphoto" Target="../media/hdphoto18.wdp"/><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png"/><Relationship Id="rId4" Type="http://schemas.microsoft.com/office/2007/relationships/hdphoto" Target="../media/hdphoto17.wdp"/><Relationship Id="rId9" Type="http://schemas.microsoft.com/office/2007/relationships/hdphoto" Target="../media/hdphoto19.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75.jpe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3.png"/><Relationship Id="rId4" Type="http://schemas.microsoft.com/office/2007/relationships/hdphoto" Target="../media/hdphoto20.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media" Target="../media/media2.m4a"/><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63.xml"/><Relationship Id="rId11" Type="http://schemas.openxmlformats.org/officeDocument/2006/relationships/image" Target="../media/image87.png"/><Relationship Id="rId5" Type="http://schemas.openxmlformats.org/officeDocument/2006/relationships/slideLayout" Target="../slideLayouts/slideLayout7.xml"/><Relationship Id="rId10" Type="http://schemas.openxmlformats.org/officeDocument/2006/relationships/image" Target="../media/image86.jpeg"/><Relationship Id="rId4" Type="http://schemas.openxmlformats.org/officeDocument/2006/relationships/audio" Target="../media/media2.m4a"/><Relationship Id="rId9"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1.jpeg"/><Relationship Id="rId5" Type="http://schemas.microsoft.com/office/2007/relationships/hdphoto" Target="../media/hdphoto22.wdp"/><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4.jpeg"/><Relationship Id="rId5" Type="http://schemas.microsoft.com/office/2007/relationships/hdphoto" Target="../media/hdphoto23.wdp"/><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webp"/><Relationship Id="rId5" Type="http://schemas.microsoft.com/office/2007/relationships/hdphoto" Target="../media/hdphoto1.wdp"/><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1.png"/><Relationship Id="rId7"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103.png"/><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7" Type="http://schemas.microsoft.com/office/2007/relationships/hdphoto" Target="../media/hdphoto25.wdp"/><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120.png"/><Relationship Id="rId4" Type="http://schemas.microsoft.com/office/2007/relationships/hdphoto" Target="../media/hdphoto27.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4.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6.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125.png"/><Relationship Id="rId4" Type="http://schemas.openxmlformats.org/officeDocument/2006/relationships/image" Target="../media/image124.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7" Type="http://schemas.microsoft.com/office/2007/relationships/hdphoto" Target="../media/hdphoto30.wdp"/><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75AA-1BEE-599F-885C-6A6B7B6EA1FF}"/>
              </a:ext>
            </a:extLst>
          </p:cNvPr>
          <p:cNvSpPr>
            <a:spLocks noGrp="1"/>
          </p:cNvSpPr>
          <p:nvPr>
            <p:ph type="ctrTitle"/>
          </p:nvPr>
        </p:nvSpPr>
        <p:spPr/>
        <p:txBody>
          <a:bodyPr>
            <a:normAutofit/>
          </a:bodyPr>
          <a:lstStyle/>
          <a:p>
            <a:r>
              <a:rPr lang="en-US" sz="8800" b="1" dirty="0"/>
              <a:t>NEW 3’s and 4’s</a:t>
            </a:r>
          </a:p>
        </p:txBody>
      </p:sp>
      <p:sp>
        <p:nvSpPr>
          <p:cNvPr id="3" name="Subtitle 2">
            <a:extLst>
              <a:ext uri="{FF2B5EF4-FFF2-40B4-BE49-F238E27FC236}">
                <a16:creationId xmlns:a16="http://schemas.microsoft.com/office/drawing/2014/main" id="{83BCC10C-E63A-A9AD-0BB8-2B7C54EB109E}"/>
              </a:ext>
            </a:extLst>
          </p:cNvPr>
          <p:cNvSpPr>
            <a:spLocks noGrp="1"/>
          </p:cNvSpPr>
          <p:nvPr>
            <p:ph type="subTitle" idx="1"/>
          </p:nvPr>
        </p:nvSpPr>
        <p:spPr>
          <a:xfrm>
            <a:off x="1367246" y="3680415"/>
            <a:ext cx="9144000" cy="1655762"/>
          </a:xfrm>
        </p:spPr>
        <p:txBody>
          <a:bodyPr>
            <a:normAutofit/>
          </a:bodyPr>
          <a:lstStyle/>
          <a:p>
            <a:r>
              <a:rPr lang="en-US" dirty="0"/>
              <a:t>From NWL 2023, ready for play as of March 1, 2024</a:t>
            </a:r>
          </a:p>
          <a:p>
            <a:r>
              <a:rPr lang="en-US" dirty="0"/>
              <a:t>Sanctioned by the North American Scrabble Players Association</a:t>
            </a:r>
          </a:p>
        </p:txBody>
      </p:sp>
      <p:sp>
        <p:nvSpPr>
          <p:cNvPr id="4" name="Subtitle 2">
            <a:extLst>
              <a:ext uri="{FF2B5EF4-FFF2-40B4-BE49-F238E27FC236}">
                <a16:creationId xmlns:a16="http://schemas.microsoft.com/office/drawing/2014/main" id="{3C229DD2-DE82-BB3D-22DE-9478FF8F364A}"/>
              </a:ext>
            </a:extLst>
          </p:cNvPr>
          <p:cNvSpPr txBox="1">
            <a:spLocks/>
          </p:cNvSpPr>
          <p:nvPr/>
        </p:nvSpPr>
        <p:spPr>
          <a:xfrm>
            <a:off x="1367246" y="49736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BUT, this slideshow highlights the differences between NWL23 and WGPO’s new WOW24 word list!</a:t>
            </a:r>
          </a:p>
        </p:txBody>
      </p:sp>
    </p:spTree>
    <p:extLst>
      <p:ext uri="{BB962C8B-B14F-4D97-AF65-F5344CB8AC3E}">
        <p14:creationId xmlns:p14="http://schemas.microsoft.com/office/powerpoint/2010/main" val="200279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B E</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E341AA38-A7F4-B6A0-D8B7-D04480C0A18C}"/>
              </a:ext>
            </a:extLst>
          </p:cNvPr>
          <p:cNvSpPr>
            <a:spLocks noGrp="1"/>
          </p:cNvSpPr>
          <p:nvPr>
            <p:ph type="sldNum" sz="quarter" idx="12"/>
          </p:nvPr>
        </p:nvSpPr>
        <p:spPr/>
        <p:txBody>
          <a:bodyPr/>
          <a:lstStyle/>
          <a:p>
            <a:fld id="{5F9E4569-F76F-4F5B-B0BB-D8EDE3E0F8A7}" type="slidenum">
              <a:rPr lang="en-US" smtClean="0"/>
              <a:t>10</a:t>
            </a:fld>
            <a:endParaRPr lang="en-US"/>
          </a:p>
        </p:txBody>
      </p:sp>
      <p:sp>
        <p:nvSpPr>
          <p:cNvPr id="3" name="TextBox 2">
            <a:extLst>
              <a:ext uri="{FF2B5EF4-FFF2-40B4-BE49-F238E27FC236}">
                <a16:creationId xmlns:a16="http://schemas.microsoft.com/office/drawing/2014/main" id="{487FB21F-E2D5-31EF-F445-96EE619FCA0F}"/>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36461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P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37095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691458" y="199642"/>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ZAPS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SPAZ</a:t>
            </a:r>
          </a:p>
        </p:txBody>
      </p:sp>
      <p:sp>
        <p:nvSpPr>
          <p:cNvPr id="6" name="TextBox 5">
            <a:extLst>
              <a:ext uri="{FF2B5EF4-FFF2-40B4-BE49-F238E27FC236}">
                <a16:creationId xmlns:a16="http://schemas.microsoft.com/office/drawing/2014/main" id="{5518CAD4-CD6B-BC8B-E96E-7ACFFC5FD57E}"/>
              </a:ext>
            </a:extLst>
          </p:cNvPr>
          <p:cNvSpPr txBox="1"/>
          <p:nvPr/>
        </p:nvSpPr>
        <p:spPr>
          <a:xfrm>
            <a:off x="1393903" y="4804110"/>
            <a:ext cx="97015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SPAZ</a:t>
            </a:r>
            <a:r>
              <a:rPr lang="en-US" sz="4000" dirty="0">
                <a:latin typeface="Arial" panose="020B0604020202020204" pitchFamily="34" charset="0"/>
                <a:cs typeface="Arial" panose="020B0604020202020204" pitchFamily="34" charset="0"/>
              </a:rPr>
              <a:t>: n. ONE WHO LOSES CONTROL or v. TO LOSE CONTROL OF ONESELF</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76899"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ZAPS</a:t>
            </a:r>
            <a:r>
              <a:rPr lang="en-US" sz="3600" dirty="0">
                <a:latin typeface="Arial" panose="020B0604020202020204" pitchFamily="34" charset="0"/>
                <a:cs typeface="Arial" panose="020B0604020202020204" pitchFamily="34" charset="0"/>
              </a:rPr>
              <a:t>: v. TO KILL OR DESTROY INSTANTANEOUSLY</a:t>
            </a:r>
          </a:p>
        </p:txBody>
      </p:sp>
      <p:pic>
        <p:nvPicPr>
          <p:cNvPr id="7" name="Picture 6">
            <a:extLst>
              <a:ext uri="{FF2B5EF4-FFF2-40B4-BE49-F238E27FC236}">
                <a16:creationId xmlns:a16="http://schemas.microsoft.com/office/drawing/2014/main" id="{D07C4950-1F84-7331-2AEC-EFB828DDEEFF}"/>
              </a:ext>
            </a:extLst>
          </p:cNvPr>
          <p:cNvPicPr>
            <a:picLocks noChangeAspect="1"/>
          </p:cNvPicPr>
          <p:nvPr/>
        </p:nvPicPr>
        <p:blipFill>
          <a:blip r:embed="rId3"/>
          <a:stretch>
            <a:fillRect/>
          </a:stretch>
        </p:blipFill>
        <p:spPr>
          <a:xfrm>
            <a:off x="8426249" y="292788"/>
            <a:ext cx="2981325" cy="1533525"/>
          </a:xfrm>
          <a:prstGeom prst="rect">
            <a:avLst/>
          </a:prstGeom>
        </p:spPr>
      </p:pic>
      <p:pic>
        <p:nvPicPr>
          <p:cNvPr id="9" name="Picture 8">
            <a:extLst>
              <a:ext uri="{FF2B5EF4-FFF2-40B4-BE49-F238E27FC236}">
                <a16:creationId xmlns:a16="http://schemas.microsoft.com/office/drawing/2014/main" id="{2158FADD-BEFE-6C28-009D-0465DF50D7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3903" y="2865118"/>
            <a:ext cx="1613094" cy="2002948"/>
          </a:xfrm>
          <a:prstGeom prst="rect">
            <a:avLst/>
          </a:prstGeom>
        </p:spPr>
      </p:pic>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726FFC78-68CF-22D0-AFD6-A4FC74129801}"/>
              </a:ext>
            </a:extLst>
          </p:cNvPr>
          <p:cNvSpPr txBox="1"/>
          <p:nvPr/>
        </p:nvSpPr>
        <p:spPr>
          <a:xfrm>
            <a:off x="8172908" y="3596412"/>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Z</a:t>
            </a:r>
          </a:p>
        </p:txBody>
      </p:sp>
      <p:sp>
        <p:nvSpPr>
          <p:cNvPr id="12" name="TextBox 11">
            <a:extLst>
              <a:ext uri="{FF2B5EF4-FFF2-40B4-BE49-F238E27FC236}">
                <a16:creationId xmlns:a16="http://schemas.microsoft.com/office/drawing/2014/main" id="{A96D81FA-F017-01FA-D48A-599840C33DD3}"/>
              </a:ext>
            </a:extLst>
          </p:cNvPr>
          <p:cNvSpPr txBox="1"/>
          <p:nvPr/>
        </p:nvSpPr>
        <p:spPr>
          <a:xfrm>
            <a:off x="1025912" y="6099172"/>
            <a:ext cx="104375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(SPAZES, SPAZZES, SPAZZED, SPAZZING)</a:t>
            </a:r>
            <a:endParaRPr lang="en-US" sz="4000" dirty="0"/>
          </a:p>
        </p:txBody>
      </p:sp>
    </p:spTree>
    <p:extLst>
      <p:ext uri="{BB962C8B-B14F-4D97-AF65-F5344CB8AC3E}">
        <p14:creationId xmlns:p14="http://schemas.microsoft.com/office/powerpoint/2010/main" val="37516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N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71194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77984" y="5756185"/>
            <a:ext cx="9289309"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STAN</a:t>
            </a:r>
            <a:r>
              <a:rPr lang="en-US" sz="3600" dirty="0">
                <a:latin typeface="Arial" panose="020B0604020202020204" pitchFamily="34" charset="0"/>
                <a:cs typeface="Arial" panose="020B0604020202020204" pitchFamily="34" charset="0"/>
              </a:rPr>
              <a:t>: v. TO BE AN EXCESSIVELY DEVOTED FAN (STANNED, STANNING)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564117" y="4147867"/>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STAN</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ANTS</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TANS</a:t>
            </a:r>
          </a:p>
        </p:txBody>
      </p:sp>
      <p:sp>
        <p:nvSpPr>
          <p:cNvPr id="11" name="TextBox 10">
            <a:extLst>
              <a:ext uri="{FF2B5EF4-FFF2-40B4-BE49-F238E27FC236}">
                <a16:creationId xmlns:a16="http://schemas.microsoft.com/office/drawing/2014/main" id="{CEF333DF-DA3A-B3FA-9470-2007A41D8AB9}"/>
              </a:ext>
            </a:extLst>
          </p:cNvPr>
          <p:cNvSpPr txBox="1"/>
          <p:nvPr/>
        </p:nvSpPr>
        <p:spPr>
          <a:xfrm>
            <a:off x="3450332" y="260972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37847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609597"/>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Y</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729435" y="3659367"/>
            <a:ext cx="506682"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DEGKS</a:t>
            </a:r>
          </a:p>
        </p:txBody>
      </p:sp>
      <p:sp>
        <p:nvSpPr>
          <p:cNvPr id="21" name="TextBox 20">
            <a:extLst>
              <a:ext uri="{FF2B5EF4-FFF2-40B4-BE49-F238E27FC236}">
                <a16:creationId xmlns:a16="http://schemas.microsoft.com/office/drawing/2014/main" id="{93282FA9-F4CC-7CA2-9327-4A67F305C0A6}"/>
              </a:ext>
            </a:extLst>
          </p:cNvPr>
          <p:cNvSpPr txBox="1"/>
          <p:nvPr/>
        </p:nvSpPr>
        <p:spPr>
          <a:xfrm>
            <a:off x="11014365" y="1471408"/>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824E0C9-63FA-E5EE-549C-AE13E4B6E565}"/>
              </a:ext>
            </a:extLst>
          </p:cNvPr>
          <p:cNvSpPr txBox="1"/>
          <p:nvPr/>
        </p:nvSpPr>
        <p:spPr>
          <a:xfrm>
            <a:off x="10429046" y="564375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STANE</a:t>
            </a:r>
            <a:r>
              <a:rPr lang="en-US" sz="2400" dirty="0">
                <a:latin typeface="Arial" panose="020B0604020202020204" pitchFamily="34" charset="0"/>
                <a:cs typeface="Arial" panose="020B0604020202020204" pitchFamily="34" charset="0"/>
              </a:rPr>
              <a:t>: v. TO STONE</a:t>
            </a:r>
          </a:p>
        </p:txBody>
      </p:sp>
      <p:pic>
        <p:nvPicPr>
          <p:cNvPr id="23" name="Picture 22">
            <a:extLst>
              <a:ext uri="{FF2B5EF4-FFF2-40B4-BE49-F238E27FC236}">
                <a16:creationId xmlns:a16="http://schemas.microsoft.com/office/drawing/2014/main" id="{17645F9C-4368-F8B0-CB92-1CD6A0FE643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36" b="97268" l="9818" r="89818">
                        <a14:foregroundMark x1="33455" y1="97268" x2="35636" y2="69399"/>
                        <a14:foregroundMark x1="35636" y1="69399" x2="36000" y2="68306"/>
                      </a14:backgroundRemoval>
                    </a14:imgEffect>
                  </a14:imgLayer>
                </a14:imgProps>
              </a:ext>
              <a:ext uri="{28A0092B-C50C-407E-A947-70E740481C1C}">
                <a14:useLocalDpi xmlns:a14="http://schemas.microsoft.com/office/drawing/2010/main"/>
              </a:ext>
            </a:extLst>
          </a:blip>
          <a:stretch>
            <a:fillRect/>
          </a:stretch>
        </p:blipFill>
        <p:spPr>
          <a:xfrm>
            <a:off x="10102082" y="4034188"/>
            <a:ext cx="2503435" cy="1665922"/>
          </a:xfrm>
          <a:prstGeom prst="rect">
            <a:avLst/>
          </a:prstGeom>
        </p:spPr>
      </p:pic>
      <p:pic>
        <p:nvPicPr>
          <p:cNvPr id="24" name="Picture 23">
            <a:extLst>
              <a:ext uri="{FF2B5EF4-FFF2-40B4-BE49-F238E27FC236}">
                <a16:creationId xmlns:a16="http://schemas.microsoft.com/office/drawing/2014/main" id="{807C7686-B280-F3E2-8F55-02206C6B650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556" b="98750" l="10000" r="90000">
                        <a14:foregroundMark x1="50938" y1="4583" x2="49766" y2="42500"/>
                        <a14:foregroundMark x1="49766" y1="42500" x2="28047" y2="64444"/>
                        <a14:foregroundMark x1="28047" y1="64444" x2="19531" y2="84306"/>
                        <a14:foregroundMark x1="19531" y1="84306" x2="16641" y2="98750"/>
                        <a14:foregroundMark x1="21563" y1="95833" x2="50547" y2="96389"/>
                        <a14:foregroundMark x1="50547" y1="96389" x2="79453" y2="93472"/>
                        <a14:foregroundMark x1="79453" y1="93472" x2="81328" y2="86667"/>
                        <a14:foregroundMark x1="81328" y1="86667" x2="81406" y2="73194"/>
                        <a14:foregroundMark x1="81406" y1="73194" x2="79375" y2="62500"/>
                        <a14:foregroundMark x1="79375" y1="62500" x2="74844" y2="51944"/>
                        <a14:foregroundMark x1="74844" y1="51944" x2="64531" y2="39583"/>
                        <a14:foregroundMark x1="64531" y1="39583" x2="64219" y2="33194"/>
                        <a14:foregroundMark x1="49063" y1="3611" x2="55234" y2="8472"/>
                        <a14:foregroundMark x1="55234" y1="8472" x2="57734" y2="8472"/>
                        <a14:foregroundMark x1="59141" y1="5556" x2="56406" y2="12778"/>
                        <a14:foregroundMark x1="37188" y1="53333" x2="25391" y2="62222"/>
                        <a14:foregroundMark x1="25391" y1="62222" x2="24844" y2="64028"/>
                        <a14:foregroundMark x1="11641" y1="96250" x2="18125" y2="85417"/>
                        <a14:foregroundMark x1="18125" y1="85417" x2="18359" y2="84028"/>
                        <a14:foregroundMark x1="79688" y1="97083" x2="80234" y2="85972"/>
                        <a14:foregroundMark x1="81875" y1="90833" x2="81797" y2="97917"/>
                        <a14:foregroundMark x1="81797" y1="97917" x2="81797" y2="97917"/>
                        <a14:foregroundMark x1="72969" y1="47778" x2="79063" y2="56806"/>
                        <a14:foregroundMark x1="79453" y1="55833" x2="71094" y2="46806"/>
                        <a14:foregroundMark x1="67578" y1="48889" x2="67422" y2="55833"/>
                        <a14:foregroundMark x1="81797" y1="95417" x2="82656" y2="92361"/>
                        <a14:foregroundMark x1="82422" y1="96389" x2="82656" y2="96806"/>
                        <a14:backgroundMark x1="85234" y1="64583" x2="85000" y2="76806"/>
                        <a14:backgroundMark x1="84609" y1="66944" x2="84844" y2="71389"/>
                      </a14:backgroundRemoval>
                    </a14:imgEffect>
                  </a14:imgLayer>
                </a14:imgProps>
              </a:ext>
              <a:ext uri="{28A0092B-C50C-407E-A947-70E740481C1C}">
                <a14:useLocalDpi xmlns:a14="http://schemas.microsoft.com/office/drawing/2010/main"/>
              </a:ext>
            </a:extLst>
          </a:blip>
          <a:stretch>
            <a:fillRect/>
          </a:stretch>
        </p:blipFill>
        <p:spPr>
          <a:xfrm>
            <a:off x="874902" y="3656240"/>
            <a:ext cx="3131955" cy="1761725"/>
          </a:xfrm>
          <a:prstGeom prst="rect">
            <a:avLst/>
          </a:prstGeom>
        </p:spPr>
      </p:pic>
      <p:pic>
        <p:nvPicPr>
          <p:cNvPr id="25" name="Picture 24">
            <a:extLst>
              <a:ext uri="{FF2B5EF4-FFF2-40B4-BE49-F238E27FC236}">
                <a16:creationId xmlns:a16="http://schemas.microsoft.com/office/drawing/2014/main" id="{5CD7C322-6267-B896-7A6C-5CB08153B2D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905" b="98095" l="10000" r="90000">
                        <a14:foregroundMark x1="47429" y1="24762" x2="48429" y2="55238"/>
                        <a14:foregroundMark x1="48429" y1="55238" x2="48429" y2="55238"/>
                        <a14:foregroundMark x1="50571" y1="56952" x2="35857" y2="89905"/>
                        <a14:foregroundMark x1="35857" y1="89905" x2="71429" y2="94667"/>
                        <a14:foregroundMark x1="80838" y1="93722" x2="84714" y2="93333"/>
                        <a14:foregroundMark x1="71429" y1="94667" x2="73157" y2="94493"/>
                        <a14:foregroundMark x1="84714" y1="93333" x2="81786" y2="88846"/>
                        <a14:foregroundMark x1="66242" y1="55982" x2="54857" y2="54667"/>
                        <a14:foregroundMark x1="54857" y1="54667" x2="51000" y2="43238"/>
                        <a14:foregroundMark x1="51000" y1="43238" x2="47429" y2="17714"/>
                        <a14:foregroundMark x1="47429" y1="17714" x2="37714" y2="19619"/>
                        <a14:foregroundMark x1="37714" y1="19619" x2="37143" y2="20952"/>
                        <a14:foregroundMark x1="50571" y1="18857" x2="54714" y2="29524"/>
                        <a14:foregroundMark x1="49571" y1="13524" x2="55143" y2="28952"/>
                        <a14:foregroundMark x1="55143" y1="28952" x2="55143" y2="28952"/>
                        <a14:foregroundMark x1="50286" y1="15619" x2="55429" y2="29333"/>
                        <a14:foregroundMark x1="55429" y1="29333" x2="53286" y2="18286"/>
                        <a14:foregroundMark x1="53286" y1="18286" x2="52286" y2="16190"/>
                        <a14:foregroundMark x1="58429" y1="76952" x2="36286" y2="77143"/>
                        <a14:foregroundMark x1="36286" y1="77143" x2="28571" y2="82095"/>
                        <a14:foregroundMark x1="28571" y1="82095" x2="32571" y2="93714"/>
                        <a14:foregroundMark x1="32571" y1="93714" x2="51857" y2="94857"/>
                        <a14:foregroundMark x1="51857" y1="94857" x2="58429" y2="93524"/>
                        <a14:foregroundMark x1="47857" y1="93524" x2="22143" y2="95619"/>
                        <a14:foregroundMark x1="22143" y1="95619" x2="27143" y2="78095"/>
                        <a14:foregroundMark x1="27143" y1="78095" x2="34000" y2="71238"/>
                        <a14:foregroundMark x1="34000" y1="71238" x2="39286" y2="70095"/>
                        <a14:foregroundMark x1="26286" y1="76571" x2="18571" y2="88381"/>
                        <a14:foregroundMark x1="18571" y1="88381" x2="16714" y2="96762"/>
                        <a14:foregroundMark x1="11143" y1="97905" x2="29857" y2="90286"/>
                        <a14:foregroundMark x1="29857" y1="90286" x2="30857" y2="90286"/>
                        <a14:foregroundMark x1="28429" y1="96000" x2="38571" y2="98095"/>
                        <a14:foregroundMark x1="56143" y1="82095" x2="52857" y2="63810"/>
                        <a14:foregroundMark x1="57286" y1="58286" x2="55857" y2="70476"/>
                        <a14:foregroundMark x1="55857" y1="70476" x2="55857" y2="70476"/>
                        <a14:backgroundMark x1="31857" y1="26857" x2="33571" y2="53905"/>
                        <a14:backgroundMark x1="33571" y1="53905" x2="8714" y2="81333"/>
                        <a14:backgroundMark x1="68000" y1="54286" x2="85286" y2="80381"/>
                        <a14:backgroundMark x1="79000" y1="83810" x2="76000" y2="99238"/>
                        <a14:backgroundMark x1="71571" y1="70476" x2="79714" y2="84000"/>
                        <a14:backgroundMark x1="79714" y1="84000" x2="79714" y2="84000"/>
                      </a14:backgroundRemoval>
                    </a14:imgEffect>
                  </a14:imgLayer>
                </a14:imgProps>
              </a:ext>
              <a:ext uri="{28A0092B-C50C-407E-A947-70E740481C1C}">
                <a14:useLocalDpi xmlns:a14="http://schemas.microsoft.com/office/drawing/2010/main"/>
              </a:ext>
            </a:extLst>
          </a:blip>
          <a:stretch>
            <a:fillRect/>
          </a:stretch>
        </p:blipFill>
        <p:spPr>
          <a:xfrm>
            <a:off x="-250506" y="3322806"/>
            <a:ext cx="2836952" cy="2127714"/>
          </a:xfrm>
          <a:prstGeom prst="rect">
            <a:avLst/>
          </a:prstGeom>
        </p:spPr>
      </p:pic>
      <p:pic>
        <p:nvPicPr>
          <p:cNvPr id="26" name="Picture 25">
            <a:extLst>
              <a:ext uri="{FF2B5EF4-FFF2-40B4-BE49-F238E27FC236}">
                <a16:creationId xmlns:a16="http://schemas.microsoft.com/office/drawing/2014/main" id="{E91CBA7B-F538-6060-4BFC-01D78F73E78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7083" l="10000" r="90000">
                        <a14:foregroundMark x1="42109" y1="42639" x2="53672" y2="37778"/>
                        <a14:foregroundMark x1="53672" y1="37778" x2="55078" y2="48750"/>
                        <a14:foregroundMark x1="55078" y1="48750" x2="67188" y2="65000"/>
                        <a14:foregroundMark x1="67188" y1="65000" x2="73047" y2="89444"/>
                        <a14:foregroundMark x1="73047" y1="89444" x2="43203" y2="97083"/>
                        <a14:foregroundMark x1="43203" y1="97083" x2="39453" y2="91389"/>
                        <a14:foregroundMark x1="39453" y1="91389" x2="36406" y2="68611"/>
                        <a14:foregroundMark x1="36406" y1="68611" x2="30078" y2="79861"/>
                        <a14:foregroundMark x1="30078" y1="79861" x2="28828" y2="89167"/>
                        <a14:foregroundMark x1="28828" y1="89167" x2="24766" y2="97083"/>
                        <a14:foregroundMark x1="24766" y1="97083" x2="41641" y2="78333"/>
                        <a14:foregroundMark x1="41641" y1="78333" x2="48125" y2="55139"/>
                        <a14:foregroundMark x1="48125" y1="55139" x2="47344" y2="33333"/>
                        <a14:foregroundMark x1="47344" y1="33333" x2="44844" y2="23889"/>
                        <a14:foregroundMark x1="44844" y1="23889" x2="51875" y2="22778"/>
                        <a14:foregroundMark x1="51875" y1="22778" x2="55625" y2="19028"/>
                        <a14:foregroundMark x1="55625" y1="19028" x2="48047" y2="24444"/>
                        <a14:foregroundMark x1="48047" y1="24444" x2="39844" y2="25833"/>
                        <a14:foregroundMark x1="38672" y1="24861" x2="38672" y2="24861"/>
                        <a14:foregroundMark x1="53516" y1="18056" x2="53516" y2="18056"/>
                        <a14:foregroundMark x1="55391" y1="18056" x2="55391" y2="18056"/>
                        <a14:foregroundMark x1="55469" y1="29722" x2="57109" y2="35278"/>
                        <a14:foregroundMark x1="57344" y1="27361" x2="56406" y2="35278"/>
                        <a14:backgroundMark x1="66094" y1="35139" x2="75000" y2="15556"/>
                        <a14:backgroundMark x1="60391" y1="14861" x2="60703" y2="40972"/>
                        <a14:backgroundMark x1="68516" y1="47778" x2="86406" y2="65972"/>
                      </a14:backgroundRemoval>
                    </a14:imgEffect>
                  </a14:imgLayer>
                </a14:imgProps>
              </a:ext>
              <a:ext uri="{28A0092B-C50C-407E-A947-70E740481C1C}">
                <a14:useLocalDpi xmlns:a14="http://schemas.microsoft.com/office/drawing/2010/main"/>
              </a:ext>
            </a:extLst>
          </a:blip>
          <a:stretch>
            <a:fillRect/>
          </a:stretch>
        </p:blipFill>
        <p:spPr>
          <a:xfrm>
            <a:off x="27688" y="3540386"/>
            <a:ext cx="3536169" cy="1989095"/>
          </a:xfrm>
          <a:prstGeom prst="rect">
            <a:avLst/>
          </a:prstGeom>
        </p:spPr>
      </p:pic>
      <p:pic>
        <p:nvPicPr>
          <p:cNvPr id="5" name="Picture 4">
            <a:extLst>
              <a:ext uri="{FF2B5EF4-FFF2-40B4-BE49-F238E27FC236}">
                <a16:creationId xmlns:a16="http://schemas.microsoft.com/office/drawing/2014/main" id="{7A35023C-3F7F-5510-BA0A-B4BCC6C38E8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4466" b="95694" l="4545" r="89474">
                        <a14:foregroundMark x1="7656" y1="13397" x2="37560" y2="14195"/>
                        <a14:foregroundMark x1="37560" y1="14195" x2="77990" y2="14195"/>
                        <a14:foregroundMark x1="77990" y1="14195" x2="79426" y2="13876"/>
                        <a14:foregroundMark x1="9091" y1="7018" x2="78469" y2="11643"/>
                        <a14:foregroundMark x1="11483" y1="7974" x2="26555" y2="7496"/>
                        <a14:foregroundMark x1="26555" y1="7496" x2="79665" y2="8612"/>
                        <a14:foregroundMark x1="79665" y1="8612" x2="84928" y2="16427"/>
                        <a14:foregroundMark x1="84928" y1="16427" x2="17464" y2="20574"/>
                        <a14:foregroundMark x1="17464" y1="20574" x2="9330" y2="9091"/>
                        <a14:foregroundMark x1="9330" y1="9091" x2="28230" y2="7815"/>
                        <a14:foregroundMark x1="28230" y1="7815" x2="72967" y2="8772"/>
                        <a14:foregroundMark x1="10766" y1="14035" x2="16268" y2="22329"/>
                        <a14:foregroundMark x1="16268" y1="22329" x2="23684" y2="22648"/>
                        <a14:foregroundMark x1="8612" y1="19139" x2="22249" y2="14673"/>
                        <a14:foregroundMark x1="10766" y1="21531" x2="16986" y2="16108"/>
                        <a14:foregroundMark x1="32775" y1="21212" x2="57177" y2="20734"/>
                        <a14:foregroundMark x1="57177" y1="20734" x2="72010" y2="21531"/>
                        <a14:foregroundMark x1="72010" y1="21531" x2="83014" y2="18979"/>
                        <a14:foregroundMark x1="6459" y1="6220" x2="44498" y2="7496"/>
                        <a14:foregroundMark x1="44498" y1="7496" x2="57177" y2="7337"/>
                        <a14:foregroundMark x1="57177" y1="7337" x2="71053" y2="7656"/>
                        <a14:foregroundMark x1="71053" y1="7656" x2="8612" y2="5742"/>
                        <a14:foregroundMark x1="44737" y1="8931" x2="68182" y2="7656"/>
                        <a14:foregroundMark x1="68182" y1="7656" x2="77751" y2="5104"/>
                        <a14:foregroundMark x1="19856" y1="5104" x2="63397" y2="7815"/>
                        <a14:foregroundMark x1="63397" y1="7815" x2="72488" y2="6699"/>
                        <a14:foregroundMark x1="52871" y1="6220" x2="65789" y2="5263"/>
                        <a14:foregroundMark x1="65789" y1="5263" x2="69617" y2="5263"/>
                        <a14:foregroundMark x1="33493" y1="5742" x2="50000" y2="6061"/>
                        <a14:foregroundMark x1="50000" y1="6061" x2="53828" y2="6061"/>
                        <a14:foregroundMark x1="36364" y1="6220" x2="56699" y2="5742"/>
                        <a14:foregroundMark x1="56699" y1="5742" x2="60526" y2="5742"/>
                        <a14:foregroundMark x1="33493" y1="4625" x2="59809" y2="6220"/>
                        <a14:foregroundMark x1="69856" y1="6061" x2="78469" y2="5742"/>
                        <a14:foregroundMark x1="85167" y1="16108" x2="82536" y2="7018"/>
                        <a14:foregroundMark x1="82536" y1="7018" x2="77033" y2="5742"/>
                        <a14:foregroundMark x1="79665" y1="6539" x2="83254" y2="13397"/>
                        <a14:foregroundMark x1="83254" y1="13397" x2="82775" y2="13557"/>
                        <a14:foregroundMark x1="78230" y1="7018" x2="82775" y2="12759"/>
                        <a14:foregroundMark x1="88995" y1="14195" x2="83493" y2="4944"/>
                        <a14:foregroundMark x1="83493" y1="4944" x2="82775" y2="4785"/>
                        <a14:foregroundMark x1="4785" y1="52472" x2="31100" y2="48644"/>
                        <a14:foregroundMark x1="65550" y1="95853" x2="65550" y2="95853"/>
                        <a14:backgroundMark x1="37081" y1="29187" x2="69378" y2="28230"/>
                      </a14:backgroundRemoval>
                    </a14:imgEffect>
                  </a14:imgLayer>
                </a14:imgProps>
              </a:ext>
              <a:ext uri="{28A0092B-C50C-407E-A947-70E740481C1C}">
                <a14:useLocalDpi xmlns:a14="http://schemas.microsoft.com/office/drawing/2010/main"/>
              </a:ext>
            </a:extLst>
          </a:blip>
          <a:srcRect/>
          <a:stretch/>
        </p:blipFill>
        <p:spPr>
          <a:xfrm>
            <a:off x="11173992" y="2645710"/>
            <a:ext cx="866297" cy="1298790"/>
          </a:xfrm>
          <a:prstGeom prst="rect">
            <a:avLst/>
          </a:prstGeom>
        </p:spPr>
      </p:pic>
      <p:sp>
        <p:nvSpPr>
          <p:cNvPr id="6" name="TextBox 5">
            <a:extLst>
              <a:ext uri="{FF2B5EF4-FFF2-40B4-BE49-F238E27FC236}">
                <a16:creationId xmlns:a16="http://schemas.microsoft.com/office/drawing/2014/main" id="{EC4AFB20-9F3B-52CA-B1A3-695FA42DF5DC}"/>
              </a:ext>
            </a:extLst>
          </p:cNvPr>
          <p:cNvSpPr txBox="1"/>
          <p:nvPr/>
        </p:nvSpPr>
        <p:spPr>
          <a:xfrm>
            <a:off x="9552016" y="305113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TANSY</a:t>
            </a:r>
            <a:r>
              <a:rPr lang="en-US" sz="2400" dirty="0">
                <a:latin typeface="Arial" panose="020B0604020202020204" pitchFamily="34" charset="0"/>
                <a:cs typeface="Arial" panose="020B0604020202020204" pitchFamily="34" charset="0"/>
              </a:rPr>
              <a:t>: n. AN HERB</a:t>
            </a:r>
          </a:p>
        </p:txBody>
      </p:sp>
      <p:sp>
        <p:nvSpPr>
          <p:cNvPr id="12" name="TextBox 11">
            <a:extLst>
              <a:ext uri="{FF2B5EF4-FFF2-40B4-BE49-F238E27FC236}">
                <a16:creationId xmlns:a16="http://schemas.microsoft.com/office/drawing/2014/main" id="{FBFB8A9C-7CF0-5B42-E366-F91722BD9ECA}"/>
              </a:ext>
            </a:extLst>
          </p:cNvPr>
          <p:cNvSpPr txBox="1"/>
          <p:nvPr/>
        </p:nvSpPr>
        <p:spPr>
          <a:xfrm>
            <a:off x="6685807" y="161663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8747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35" presetClass="emph" presetSubtype="0" repeatCount="indefinite" fill="hold" grpId="1" nodeType="withEffect">
                                  <p:stCondLst>
                                    <p:cond delay="5000"/>
                                  </p:stCondLst>
                                  <p:childTnLst>
                                    <p:anim calcmode="discrete" valueType="str">
                                      <p:cBhvr>
                                        <p:cTn id="20" dur="5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emph" presetSubtype="0" repeatCount="indefinite" fill="hold" grpId="1" nodeType="withEffect">
                                  <p:stCondLst>
                                    <p:cond delay="5000"/>
                                  </p:stCondLst>
                                  <p:childTnLst>
                                    <p:anim calcmode="discrete" valueType="str">
                                      <p:cBhvr>
                                        <p:cTn id="32" dur="5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8" grpId="0"/>
      <p:bldP spid="15" grpId="0"/>
      <p:bldP spid="17" grpId="0"/>
      <p:bldP spid="17" grpId="1"/>
      <p:bldP spid="20" grpId="0"/>
      <p:bldP spid="21" grpId="0"/>
      <p:bldP spid="22" grpId="0"/>
      <p:bldP spid="6" grpId="0"/>
      <p:bldP spid="12" grpId="0"/>
      <p:bldP spid="12"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m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224412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950385" y="5563239"/>
            <a:ext cx="11968976"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STIM</a:t>
            </a:r>
            <a:r>
              <a:rPr lang="en-US" sz="3600" dirty="0">
                <a:latin typeface="Arial" panose="020B0604020202020204" pitchFamily="34" charset="0"/>
                <a:cs typeface="Arial" panose="020B0604020202020204" pitchFamily="34" charset="0"/>
              </a:rPr>
              <a:t>: v. TO PERFORM A REPETITIVE ACTION TO REMAIN CALM (STIMS, STIMMED, STIMMING/S)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039793"/>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Stim</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mist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smit</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10312" y="275353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42592" y="2014292"/>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4890826" y="1349170"/>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38657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EH</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899950" y="3721999"/>
            <a:ext cx="506682"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ESY</a:t>
            </a:r>
          </a:p>
        </p:txBody>
      </p:sp>
      <p:sp>
        <p:nvSpPr>
          <p:cNvPr id="22" name="TextBox 21">
            <a:extLst>
              <a:ext uri="{FF2B5EF4-FFF2-40B4-BE49-F238E27FC236}">
                <a16:creationId xmlns:a16="http://schemas.microsoft.com/office/drawing/2014/main" id="{B824E0C9-63FA-E5EE-549C-AE13E4B6E565}"/>
              </a:ext>
            </a:extLst>
          </p:cNvPr>
          <p:cNvSpPr txBox="1"/>
          <p:nvPr/>
        </p:nvSpPr>
        <p:spPr>
          <a:xfrm>
            <a:off x="9994668" y="4423880"/>
            <a:ext cx="2037498"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STIME</a:t>
            </a:r>
            <a:r>
              <a:rPr lang="en-US" sz="2400" dirty="0">
                <a:latin typeface="Arial" panose="020B0604020202020204" pitchFamily="34" charset="0"/>
                <a:cs typeface="Arial" panose="020B0604020202020204" pitchFamily="34" charset="0"/>
              </a:rPr>
              <a:t>: n. A GLIMPSE (pl. STIMES)</a:t>
            </a:r>
          </a:p>
        </p:txBody>
      </p:sp>
      <p:pic>
        <p:nvPicPr>
          <p:cNvPr id="13" name="Picture 12">
            <a:extLst>
              <a:ext uri="{FF2B5EF4-FFF2-40B4-BE49-F238E27FC236}">
                <a16:creationId xmlns:a16="http://schemas.microsoft.com/office/drawing/2014/main" id="{F07BB9D2-F91E-5F94-B92E-2F98656929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75" y="3784658"/>
            <a:ext cx="2962963" cy="1665923"/>
          </a:xfrm>
          <a:prstGeom prst="rect">
            <a:avLst/>
          </a:prstGeom>
        </p:spPr>
      </p:pic>
      <p:pic>
        <p:nvPicPr>
          <p:cNvPr id="5" name="Picture 4">
            <a:extLst>
              <a:ext uri="{FF2B5EF4-FFF2-40B4-BE49-F238E27FC236}">
                <a16:creationId xmlns:a16="http://schemas.microsoft.com/office/drawing/2014/main" id="{1C9A983F-6CFC-9E57-66E4-104BACBC3FB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2" b="92795" l="9784" r="89907">
                        <a14:foregroundMark x1="37075" y1="17795" x2="36560" y2="29467"/>
                        <a14:foregroundMark x1="32544" y1="16859" x2="48095" y2="18948"/>
                        <a14:foregroundMark x1="48095" y1="18948" x2="57981" y2="24568"/>
                        <a14:foregroundMark x1="57981" y1="24568" x2="57981" y2="24568"/>
                        <a14:foregroundMark x1="42430" y1="17795" x2="55716" y2="20605"/>
                        <a14:foregroundMark x1="51802" y1="17795" x2="35118" y2="16859"/>
                        <a14:foregroundMark x1="35118" y1="16859" x2="35118" y2="16859"/>
                        <a14:foregroundMark x1="40165" y1="16210" x2="39650" y2="22983"/>
                        <a14:foregroundMark x1="35942" y1="17435" x2="41298" y2="16427"/>
                        <a14:foregroundMark x1="33368" y1="16859" x2="40474" y2="16066"/>
                        <a14:foregroundMark x1="60247" y1="90706" x2="47580" y2="85735"/>
                        <a14:foregroundMark x1="47580" y1="85735" x2="47580" y2="85735"/>
                        <a14:foregroundMark x1="40165" y1="92867" x2="30999" y2="84438"/>
                        <a14:foregroundMark x1="30999" y1="84438" x2="31102" y2="83718"/>
                        <a14:foregroundMark x1="42430" y1="16643" x2="47889" y2="16210"/>
                        <a14:foregroundMark x1="36560" y1="15418" x2="44490" y2="15058"/>
                        <a14:backgroundMark x1="50669" y1="94452" x2="54583" y2="95245"/>
                        <a14:backgroundMark x1="25747" y1="95821" x2="29145" y2="96398"/>
                        <a14:backgroundMark x1="25747" y1="94020" x2="29454" y2="96614"/>
                        <a14:backgroundMark x1="33986" y1="34438" x2="33986" y2="34438"/>
                      </a14:backgroundRemoval>
                    </a14:imgEffect>
                  </a14:imgLayer>
                </a14:imgProps>
              </a:ext>
              <a:ext uri="{28A0092B-C50C-407E-A947-70E740481C1C}">
                <a14:useLocalDpi xmlns:a14="http://schemas.microsoft.com/office/drawing/2010/main"/>
              </a:ext>
            </a:extLst>
          </a:blip>
          <a:srcRect/>
          <a:stretch/>
        </p:blipFill>
        <p:spPr>
          <a:xfrm>
            <a:off x="9144886" y="3537380"/>
            <a:ext cx="1442421" cy="2061836"/>
          </a:xfrm>
          <a:prstGeom prst="rect">
            <a:avLst/>
          </a:prstGeom>
        </p:spPr>
      </p:pic>
      <p:sp>
        <p:nvSpPr>
          <p:cNvPr id="6" name="TextBox 5">
            <a:extLst>
              <a:ext uri="{FF2B5EF4-FFF2-40B4-BE49-F238E27FC236}">
                <a16:creationId xmlns:a16="http://schemas.microsoft.com/office/drawing/2014/main" id="{99BA38DE-3FE1-DEC7-D280-C6E527C3DF29}"/>
              </a:ext>
            </a:extLst>
          </p:cNvPr>
          <p:cNvSpPr txBox="1"/>
          <p:nvPr/>
        </p:nvSpPr>
        <p:spPr>
          <a:xfrm>
            <a:off x="9798353" y="681895"/>
            <a:ext cx="2317691"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SMIT</a:t>
            </a:r>
            <a:r>
              <a:rPr lang="en-US" sz="2400" dirty="0">
                <a:latin typeface="Arial" panose="020B0604020202020204" pitchFamily="34" charset="0"/>
                <a:cs typeface="Arial" panose="020B0604020202020204" pitchFamily="34" charset="0"/>
              </a:rPr>
              <a:t>: past tense SMITE</a:t>
            </a:r>
          </a:p>
        </p:txBody>
      </p:sp>
      <p:pic>
        <p:nvPicPr>
          <p:cNvPr id="12" name="Picture 11">
            <a:extLst>
              <a:ext uri="{FF2B5EF4-FFF2-40B4-BE49-F238E27FC236}">
                <a16:creationId xmlns:a16="http://schemas.microsoft.com/office/drawing/2014/main" id="{0D4413D8-FFB4-5AC1-121F-D4B4866F3AF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43231" y="109384"/>
            <a:ext cx="802540" cy="1432046"/>
          </a:xfrm>
          <a:prstGeom prst="rect">
            <a:avLst/>
          </a:prstGeom>
        </p:spPr>
      </p:pic>
      <p:pic>
        <p:nvPicPr>
          <p:cNvPr id="18" name="Picture 17">
            <a:extLst>
              <a:ext uri="{FF2B5EF4-FFF2-40B4-BE49-F238E27FC236}">
                <a16:creationId xmlns:a16="http://schemas.microsoft.com/office/drawing/2014/main" id="{C42DBA08-EA5A-E82A-FF6D-299A8F2023D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36828" y="107797"/>
            <a:ext cx="208943" cy="618832"/>
          </a:xfrm>
          <a:prstGeom prst="rect">
            <a:avLst/>
          </a:prstGeom>
        </p:spPr>
      </p:pic>
      <p:pic>
        <p:nvPicPr>
          <p:cNvPr id="19" name="Picture 18">
            <a:extLst>
              <a:ext uri="{FF2B5EF4-FFF2-40B4-BE49-F238E27FC236}">
                <a16:creationId xmlns:a16="http://schemas.microsoft.com/office/drawing/2014/main" id="{B7700BBD-9F7C-4D89-CF80-CC1E3C28FEF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091" b="89773" l="8642" r="88889"/>
                    </a14:imgEffect>
                  </a14:imgLayer>
                </a14:imgProps>
              </a:ext>
              <a:ext uri="{28A0092B-C50C-407E-A947-70E740481C1C}">
                <a14:useLocalDpi xmlns:a14="http://schemas.microsoft.com/office/drawing/2010/main"/>
              </a:ext>
            </a:extLst>
          </a:blip>
          <a:srcRect/>
          <a:stretch/>
        </p:blipFill>
        <p:spPr>
          <a:xfrm>
            <a:off x="8406632" y="4977878"/>
            <a:ext cx="591966" cy="646331"/>
          </a:xfrm>
          <a:prstGeom prst="rect">
            <a:avLst/>
          </a:prstGeom>
        </p:spPr>
      </p:pic>
    </p:spTree>
    <p:extLst>
      <p:ext uri="{BB962C8B-B14F-4D97-AF65-F5344CB8AC3E}">
        <p14:creationId xmlns:p14="http://schemas.microsoft.com/office/powerpoint/2010/main" val="8179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P spid="16" grpId="0"/>
      <p:bldP spid="17" grpId="0"/>
      <p:bldP spid="20" grpId="0"/>
      <p:bldP spid="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T </a:t>
            </a:r>
            <a:r>
              <a:rPr lang="en-US" sz="7200" dirty="0" err="1">
                <a:latin typeface="Scramble" panose="020B0603050302020204" pitchFamily="34" charset="0"/>
              </a:rPr>
              <a:t>T</a:t>
            </a:r>
            <a:r>
              <a:rPr lang="en-US" sz="7200" dirty="0">
                <a:latin typeface="Scramble" panose="020B0603050302020204" pitchFamily="34" charset="0"/>
              </a:rPr>
              <a:t>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13874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WATT</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TWAT</a:t>
            </a:r>
          </a:p>
        </p:txBody>
      </p:sp>
      <p:sp>
        <p:nvSpPr>
          <p:cNvPr id="6" name="TextBox 5">
            <a:extLst>
              <a:ext uri="{FF2B5EF4-FFF2-40B4-BE49-F238E27FC236}">
                <a16:creationId xmlns:a16="http://schemas.microsoft.com/office/drawing/2014/main" id="{5518CAD4-CD6B-BC8B-E96E-7ACFFC5FD57E}"/>
              </a:ext>
            </a:extLst>
          </p:cNvPr>
          <p:cNvSpPr txBox="1"/>
          <p:nvPr/>
        </p:nvSpPr>
        <p:spPr>
          <a:xfrm>
            <a:off x="885401" y="4748511"/>
            <a:ext cx="1100772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TWAT</a:t>
            </a:r>
            <a:r>
              <a:rPr lang="en-US" sz="4000" dirty="0">
                <a:latin typeface="Arial" panose="020B0604020202020204" pitchFamily="34" charset="0"/>
                <a:cs typeface="Arial" panose="020B0604020202020204" pitchFamily="34" charset="0"/>
              </a:rPr>
              <a:t>: n. A STUPID OR ANNOYING PERSON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107</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2765510"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WATT</a:t>
            </a:r>
            <a:r>
              <a:rPr lang="en-US" sz="3600" dirty="0">
                <a:latin typeface="Arial" panose="020B0604020202020204" pitchFamily="34" charset="0"/>
                <a:cs typeface="Arial" panose="020B0604020202020204" pitchFamily="34" charset="0"/>
              </a:rPr>
              <a:t>: n. A UNIT OF POWER</a:t>
            </a:r>
          </a:p>
        </p:txBody>
      </p:sp>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5AA7E82-B452-DF63-BB73-1BFECFAE2675}"/>
              </a:ext>
            </a:extLst>
          </p:cNvPr>
          <p:cNvSpPr txBox="1"/>
          <p:nvPr/>
        </p:nvSpPr>
        <p:spPr>
          <a:xfrm>
            <a:off x="3664925" y="79980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6FDAA04C-6B51-0C2F-44C9-C0DF9BDB0A0E}"/>
              </a:ext>
            </a:extLst>
          </p:cNvPr>
          <p:cNvSpPr txBox="1"/>
          <p:nvPr/>
        </p:nvSpPr>
        <p:spPr>
          <a:xfrm>
            <a:off x="3761570" y="349467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230304" y="945449"/>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2DE23392-12E1-AEF1-0026-B75818DCD01D}"/>
              </a:ext>
            </a:extLst>
          </p:cNvPr>
          <p:cNvSpPr txBox="1"/>
          <p:nvPr/>
        </p:nvSpPr>
        <p:spPr>
          <a:xfrm>
            <a:off x="8271194" y="361802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7" name="Picture 16">
            <a:extLst>
              <a:ext uri="{FF2B5EF4-FFF2-40B4-BE49-F238E27FC236}">
                <a16:creationId xmlns:a16="http://schemas.microsoft.com/office/drawing/2014/main" id="{8C126FD5-9FE1-D5E3-6DD0-A95BA2BAE18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771" b="99219" l="0" r="100000">
                        <a14:foregroundMark x1="49903" y1="6771" x2="55340" y2="24219"/>
                        <a14:foregroundMark x1="25437" y1="97135" x2="37476" y2="82292"/>
                        <a14:foregroundMark x1="37476" y1="82292" x2="42524" y2="81510"/>
                        <a14:foregroundMark x1="82913" y1="99089" x2="59029" y2="99219"/>
                        <a14:foregroundMark x1="59029" y1="99219" x2="59029" y2="99219"/>
                        <a14:backgroundMark x1="99612" y1="52995" x2="99612" y2="72917"/>
                        <a14:backgroundMark x1="99612" y1="73047" x2="99806" y2="73177"/>
                        <a14:backgroundMark x1="85825" y1="60807" x2="98252" y2="80339"/>
                        <a14:backgroundMark x1="98252" y1="80339" x2="99806" y2="80990"/>
                        <a14:backgroundMark x1="79029" y1="70052" x2="88544" y2="82943"/>
                        <a14:backgroundMark x1="88544" y1="82943" x2="93981" y2="84375"/>
                      </a14:backgroundRemoval>
                    </a14:imgEffect>
                  </a14:imgLayer>
                </a14:imgProps>
              </a:ext>
              <a:ext uri="{28A0092B-C50C-407E-A947-70E740481C1C}">
                <a14:useLocalDpi xmlns:a14="http://schemas.microsoft.com/office/drawing/2010/main"/>
              </a:ext>
            </a:extLst>
          </a:blip>
          <a:srcRect/>
          <a:stretch/>
        </p:blipFill>
        <p:spPr>
          <a:xfrm>
            <a:off x="592926" y="-72190"/>
            <a:ext cx="2113315" cy="3152421"/>
          </a:xfrm>
          <a:prstGeom prst="rect">
            <a:avLst/>
          </a:prstGeom>
        </p:spPr>
      </p:pic>
      <p:pic>
        <p:nvPicPr>
          <p:cNvPr id="18" name="Picture 17">
            <a:extLst>
              <a:ext uri="{FF2B5EF4-FFF2-40B4-BE49-F238E27FC236}">
                <a16:creationId xmlns:a16="http://schemas.microsoft.com/office/drawing/2014/main" id="{7DDA0B4F-4A00-C8A6-7BEF-776873C18B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9830" y="3118602"/>
            <a:ext cx="1185552" cy="1185552"/>
          </a:xfrm>
          <a:prstGeom prst="rect">
            <a:avLst/>
          </a:prstGeom>
        </p:spPr>
      </p:pic>
      <p:pic>
        <p:nvPicPr>
          <p:cNvPr id="19" name="Picture 18">
            <a:extLst>
              <a:ext uri="{FF2B5EF4-FFF2-40B4-BE49-F238E27FC236}">
                <a16:creationId xmlns:a16="http://schemas.microsoft.com/office/drawing/2014/main" id="{EF7C59E7-D0D0-23B0-C6A8-15FA63C65F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02936" y="5456397"/>
            <a:ext cx="2145357" cy="1218966"/>
          </a:xfrm>
          <a:prstGeom prst="rect">
            <a:avLst/>
          </a:prstGeom>
        </p:spPr>
      </p:pic>
      <p:sp>
        <p:nvSpPr>
          <p:cNvPr id="7" name="TextBox 6">
            <a:extLst>
              <a:ext uri="{FF2B5EF4-FFF2-40B4-BE49-F238E27FC236}">
                <a16:creationId xmlns:a16="http://schemas.microsoft.com/office/drawing/2014/main" id="{93CA76A2-21E3-0722-5F98-F411B629D657}"/>
              </a:ext>
            </a:extLst>
          </p:cNvPr>
          <p:cNvSpPr txBox="1"/>
          <p:nvPr/>
        </p:nvSpPr>
        <p:spPr>
          <a:xfrm>
            <a:off x="9523878" y="3307210"/>
            <a:ext cx="220474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WAT</a:t>
            </a:r>
            <a:r>
              <a:rPr lang="en-US" sz="2400" dirty="0">
                <a:latin typeface="Arial" panose="020B0604020202020204" pitchFamily="34" charset="0"/>
                <a:cs typeface="Arial" panose="020B0604020202020204" pitchFamily="34" charset="0"/>
              </a:rPr>
              <a:t>: A HARE</a:t>
            </a:r>
          </a:p>
        </p:txBody>
      </p:sp>
      <p:pic>
        <p:nvPicPr>
          <p:cNvPr id="20" name="Picture 19">
            <a:extLst>
              <a:ext uri="{FF2B5EF4-FFF2-40B4-BE49-F238E27FC236}">
                <a16:creationId xmlns:a16="http://schemas.microsoft.com/office/drawing/2014/main" id="{1EB44BBA-C650-AF7E-8722-6161F3CE5F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82762" y="1242288"/>
            <a:ext cx="1340659" cy="1994267"/>
          </a:xfrm>
          <a:prstGeom prst="rect">
            <a:avLst/>
          </a:prstGeom>
        </p:spPr>
      </p:pic>
    </p:spTree>
    <p:extLst>
      <p:ext uri="{BB962C8B-B14F-4D97-AF65-F5344CB8AC3E}">
        <p14:creationId xmlns:p14="http://schemas.microsoft.com/office/powerpoint/2010/main" val="5179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P spid="15" grpId="0"/>
      <p:bldP spid="16"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V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8339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VAXX</a:t>
            </a:r>
          </a:p>
        </p:txBody>
      </p:sp>
      <p:sp>
        <p:nvSpPr>
          <p:cNvPr id="3" name="TextBox 2">
            <a:extLst>
              <a:ext uri="{FF2B5EF4-FFF2-40B4-BE49-F238E27FC236}">
                <a16:creationId xmlns:a16="http://schemas.microsoft.com/office/drawing/2014/main" id="{95C73594-470F-B823-C8D4-840B6CFED91A}"/>
              </a:ext>
            </a:extLst>
          </p:cNvPr>
          <p:cNvSpPr txBox="1"/>
          <p:nvPr/>
        </p:nvSpPr>
        <p:spPr>
          <a:xfrm>
            <a:off x="1375538" y="1935165"/>
            <a:ext cx="922927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VAXX</a:t>
            </a:r>
            <a:r>
              <a:rPr lang="en-US" sz="4000" dirty="0">
                <a:latin typeface="Arial" panose="020B0604020202020204" pitchFamily="34" charset="0"/>
                <a:cs typeface="Arial" panose="020B0604020202020204" pitchFamily="34" charset="0"/>
              </a:rPr>
              <a:t>: v. TO VACCINATE    	(VAXXED, VAXXES, VAXXING) </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109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21152" y="529873"/>
            <a:ext cx="965241"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88B66988-66CE-A156-F409-5F65D53879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8661" y="3496008"/>
            <a:ext cx="5380146" cy="3007303"/>
          </a:xfrm>
          <a:prstGeom prst="rect">
            <a:avLst/>
          </a:prstGeom>
        </p:spPr>
      </p:pic>
      <p:sp>
        <p:nvSpPr>
          <p:cNvPr id="7" name="TextBox 6">
            <a:extLst>
              <a:ext uri="{FF2B5EF4-FFF2-40B4-BE49-F238E27FC236}">
                <a16:creationId xmlns:a16="http://schemas.microsoft.com/office/drawing/2014/main" id="{B4B48FA3-1610-1879-B299-82872F562588}"/>
              </a:ext>
            </a:extLst>
          </p:cNvPr>
          <p:cNvSpPr txBox="1"/>
          <p:nvPr/>
        </p:nvSpPr>
        <p:spPr>
          <a:xfrm>
            <a:off x="10096500" y="4131328"/>
            <a:ext cx="2182851" cy="255454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also</a:t>
            </a:r>
          </a:p>
          <a:p>
            <a:r>
              <a:rPr lang="en-US" sz="3200" dirty="0">
                <a:latin typeface="Arial" panose="020B0604020202020204" pitchFamily="34" charset="0"/>
                <a:cs typeface="Arial" panose="020B0604020202020204" pitchFamily="34" charset="0"/>
              </a:rPr>
              <a:t>VAX VAXED VAXES VAXING</a:t>
            </a:r>
            <a:endParaRPr lang="en-US" sz="3200" dirty="0"/>
          </a:p>
        </p:txBody>
      </p:sp>
    </p:spTree>
    <p:extLst>
      <p:ext uri="{BB962C8B-B14F-4D97-AF65-F5344CB8AC3E}">
        <p14:creationId xmlns:p14="http://schemas.microsoft.com/office/powerpoint/2010/main" val="10466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BAE</a:t>
            </a:r>
          </a:p>
        </p:txBody>
      </p:sp>
      <p:sp>
        <p:nvSpPr>
          <p:cNvPr id="3" name="TextBox 2">
            <a:extLst>
              <a:ext uri="{FF2B5EF4-FFF2-40B4-BE49-F238E27FC236}">
                <a16:creationId xmlns:a16="http://schemas.microsoft.com/office/drawing/2014/main" id="{889EDA08-9395-3369-21B6-ED7E82E3AD0B}"/>
              </a:ext>
            </a:extLst>
          </p:cNvPr>
          <p:cNvSpPr txBox="1"/>
          <p:nvPr/>
        </p:nvSpPr>
        <p:spPr>
          <a:xfrm>
            <a:off x="3343516" y="3760912"/>
            <a:ext cx="716737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n. SWEETHEART</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11</a:t>
            </a:fld>
            <a:endParaRPr lang="en-US"/>
          </a:p>
        </p:txBody>
      </p:sp>
      <p:sp>
        <p:nvSpPr>
          <p:cNvPr id="5" name="TextBox 4">
            <a:extLst>
              <a:ext uri="{FF2B5EF4-FFF2-40B4-BE49-F238E27FC236}">
                <a16:creationId xmlns:a16="http://schemas.microsoft.com/office/drawing/2014/main" id="{A3F1437A-0F21-CA07-1A2C-FFB7DC6FB227}"/>
              </a:ext>
            </a:extLst>
          </p:cNvPr>
          <p:cNvSpPr txBox="1"/>
          <p:nvPr/>
        </p:nvSpPr>
        <p:spPr>
          <a:xfrm>
            <a:off x="7539441" y="246417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3B690599-0DFC-F382-B74A-D9A33DAE78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4611" y="780118"/>
            <a:ext cx="1641229" cy="2745884"/>
          </a:xfrm>
          <a:prstGeom prst="rect">
            <a:avLst/>
          </a:prstGeom>
        </p:spPr>
      </p:pic>
      <p:pic>
        <p:nvPicPr>
          <p:cNvPr id="7" name="Picture 6">
            <a:extLst>
              <a:ext uri="{FF2B5EF4-FFF2-40B4-BE49-F238E27FC236}">
                <a16:creationId xmlns:a16="http://schemas.microsoft.com/office/drawing/2014/main" id="{F4F5A841-587F-5C17-5B44-799F337788F0}"/>
              </a:ext>
            </a:extLst>
          </p:cNvPr>
          <p:cNvPicPr>
            <a:picLocks noChangeAspect="1"/>
          </p:cNvPicPr>
          <p:nvPr/>
        </p:nvPicPr>
        <p:blipFill>
          <a:blip r:embed="rId4"/>
          <a:stretch>
            <a:fillRect/>
          </a:stretch>
        </p:blipFill>
        <p:spPr>
          <a:xfrm>
            <a:off x="8527381" y="1263448"/>
            <a:ext cx="2247900" cy="2028825"/>
          </a:xfrm>
          <a:prstGeom prst="rect">
            <a:avLst/>
          </a:prstGeom>
        </p:spPr>
      </p:pic>
      <p:pic>
        <p:nvPicPr>
          <p:cNvPr id="8" name="Picture 7">
            <a:extLst>
              <a:ext uri="{FF2B5EF4-FFF2-40B4-BE49-F238E27FC236}">
                <a16:creationId xmlns:a16="http://schemas.microsoft.com/office/drawing/2014/main" id="{9413F6DA-41AB-5193-97E1-02C7AB9FC0A4}"/>
              </a:ext>
            </a:extLst>
          </p:cNvPr>
          <p:cNvPicPr>
            <a:picLocks noChangeAspect="1"/>
          </p:cNvPicPr>
          <p:nvPr/>
        </p:nvPicPr>
        <p:blipFill>
          <a:blip r:embed="rId5"/>
          <a:stretch>
            <a:fillRect/>
          </a:stretch>
        </p:blipFill>
        <p:spPr>
          <a:xfrm>
            <a:off x="4961899" y="182548"/>
            <a:ext cx="2143125" cy="2143125"/>
          </a:xfrm>
          <a:prstGeom prst="rect">
            <a:avLst/>
          </a:prstGeom>
        </p:spPr>
      </p:pic>
      <p:pic>
        <p:nvPicPr>
          <p:cNvPr id="9" name="Picture 8">
            <a:extLst>
              <a:ext uri="{FF2B5EF4-FFF2-40B4-BE49-F238E27FC236}">
                <a16:creationId xmlns:a16="http://schemas.microsoft.com/office/drawing/2014/main" id="{250D28DF-4DBC-5430-CCB4-54F164C78F6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5018447" y="4591574"/>
            <a:ext cx="2155105" cy="2155105"/>
          </a:xfrm>
          <a:prstGeom prst="rect">
            <a:avLst/>
          </a:prstGeom>
        </p:spPr>
      </p:pic>
      <p:sp>
        <p:nvSpPr>
          <p:cNvPr id="10" name="TextBox 9">
            <a:extLst>
              <a:ext uri="{FF2B5EF4-FFF2-40B4-BE49-F238E27FC236}">
                <a16:creationId xmlns:a16="http://schemas.microsoft.com/office/drawing/2014/main" id="{7F465570-7BEB-FE90-AB5F-D462D6F3A759}"/>
              </a:ext>
            </a:extLst>
          </p:cNvPr>
          <p:cNvSpPr txBox="1"/>
          <p:nvPr/>
        </p:nvSpPr>
        <p:spPr>
          <a:xfrm>
            <a:off x="4172494" y="238920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5AA328C8-3302-5B67-E07A-E9F64F18F66E}"/>
              </a:ext>
            </a:extLst>
          </p:cNvPr>
          <p:cNvSpPr txBox="1"/>
          <p:nvPr/>
        </p:nvSpPr>
        <p:spPr>
          <a:xfrm>
            <a:off x="7182521" y="236717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B242747A-58BA-97E6-17AD-69FF0B130DA2}"/>
              </a:ext>
            </a:extLst>
          </p:cNvPr>
          <p:cNvSpPr txBox="1"/>
          <p:nvPr/>
        </p:nvSpPr>
        <p:spPr>
          <a:xfrm rot="20535024">
            <a:off x="6744314" y="703311"/>
            <a:ext cx="1215092" cy="1323439"/>
          </a:xfrm>
          <a:prstGeom prst="rect">
            <a:avLst/>
          </a:prstGeom>
          <a:noFill/>
        </p:spPr>
        <p:txBody>
          <a:bodyPr wrap="square" rtlCol="0">
            <a:spAutoFit/>
          </a:bodyPr>
          <a:lstStyle/>
          <a:p>
            <a:r>
              <a:rPr lang="en-US" sz="7800" b="1" dirty="0">
                <a:effectLst>
                  <a:outerShdw blurRad="38100" dist="38100" dir="2700000" algn="tl">
                    <a:srgbClr val="000000">
                      <a:alpha val="43137"/>
                    </a:srgbClr>
                  </a:outerShdw>
                </a:effectLst>
                <a:latin typeface="Arial Black" panose="020B0A04020102020204" pitchFamily="34" charset="0"/>
              </a:rPr>
              <a:t>S</a:t>
            </a:r>
          </a:p>
        </p:txBody>
      </p:sp>
    </p:spTree>
    <p:extLst>
      <p:ext uri="{BB962C8B-B14F-4D97-AF65-F5344CB8AC3E}">
        <p14:creationId xmlns:p14="http://schemas.microsoft.com/office/powerpoint/2010/main" val="30448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L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382164" y="4917686"/>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6584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PLEW</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WELP</a:t>
            </a:r>
          </a:p>
        </p:txBody>
      </p:sp>
      <p:sp>
        <p:nvSpPr>
          <p:cNvPr id="6" name="TextBox 5">
            <a:extLst>
              <a:ext uri="{FF2B5EF4-FFF2-40B4-BE49-F238E27FC236}">
                <a16:creationId xmlns:a16="http://schemas.microsoft.com/office/drawing/2014/main" id="{5518CAD4-CD6B-BC8B-E96E-7ACFFC5FD57E}"/>
              </a:ext>
            </a:extLst>
          </p:cNvPr>
          <p:cNvSpPr txBox="1"/>
          <p:nvPr/>
        </p:nvSpPr>
        <p:spPr>
          <a:xfrm>
            <a:off x="0" y="4748511"/>
            <a:ext cx="121920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WELP</a:t>
            </a:r>
            <a:r>
              <a:rPr lang="en-US" sz="3600" dirty="0">
                <a:latin typeface="Arial" panose="020B0604020202020204" pitchFamily="34" charset="0"/>
                <a:cs typeface="Arial" panose="020B0604020202020204" pitchFamily="34" charset="0"/>
              </a:rPr>
              <a:t>: interj. USED TO EXPRESS DISAPPOINTMENT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144651" y="2028018"/>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PLEW: </a:t>
            </a:r>
            <a:r>
              <a:rPr lang="en-US" sz="3600" dirty="0">
                <a:latin typeface="Arial" panose="020B0604020202020204" pitchFamily="34" charset="0"/>
                <a:cs typeface="Arial" panose="020B0604020202020204" pitchFamily="34" charset="0"/>
              </a:rPr>
              <a:t>n. A BEAVER SKIN</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62FC680B-1DE7-60ED-826C-B94515BB24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30" y="216830"/>
            <a:ext cx="2710508" cy="2715940"/>
          </a:xfrm>
          <a:prstGeom prst="rect">
            <a:avLst/>
          </a:prstGeom>
        </p:spPr>
      </p:pic>
      <p:pic>
        <p:nvPicPr>
          <p:cNvPr id="9" name="Picture 8">
            <a:extLst>
              <a:ext uri="{FF2B5EF4-FFF2-40B4-BE49-F238E27FC236}">
                <a16:creationId xmlns:a16="http://schemas.microsoft.com/office/drawing/2014/main" id="{3392BD0E-C35B-6DA6-A79F-D10D666268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1832" y="2609741"/>
            <a:ext cx="3178098" cy="2081766"/>
          </a:xfrm>
          <a:prstGeom prst="rect">
            <a:avLst/>
          </a:prstGeom>
        </p:spPr>
      </p:pic>
      <p:sp>
        <p:nvSpPr>
          <p:cNvPr id="10" name="TextBox 9">
            <a:extLst>
              <a:ext uri="{FF2B5EF4-FFF2-40B4-BE49-F238E27FC236}">
                <a16:creationId xmlns:a16="http://schemas.microsoft.com/office/drawing/2014/main" id="{852E8E28-93F5-AA33-5A77-9C7C2358C7CE}"/>
              </a:ext>
            </a:extLst>
          </p:cNvPr>
          <p:cNvSpPr txBox="1"/>
          <p:nvPr/>
        </p:nvSpPr>
        <p:spPr>
          <a:xfrm>
            <a:off x="1603920" y="5377152"/>
            <a:ext cx="121920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not a verb, not a noun, so no rear –S hook!</a:t>
            </a:r>
          </a:p>
        </p:txBody>
      </p:sp>
    </p:spTree>
    <p:extLst>
      <p:ext uri="{BB962C8B-B14F-4D97-AF65-F5344CB8AC3E}">
        <p14:creationId xmlns:p14="http://schemas.microsoft.com/office/powerpoint/2010/main" val="15211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J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32194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YAjE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3" name="TextBox 2">
            <a:extLst>
              <a:ext uri="{FF2B5EF4-FFF2-40B4-BE49-F238E27FC236}">
                <a16:creationId xmlns:a16="http://schemas.microsoft.com/office/drawing/2014/main" id="{95C73594-470F-B823-C8D4-840B6CFED91A}"/>
              </a:ext>
            </a:extLst>
          </p:cNvPr>
          <p:cNvSpPr txBox="1"/>
          <p:nvPr/>
        </p:nvSpPr>
        <p:spPr>
          <a:xfrm>
            <a:off x="2546415" y="1908376"/>
            <a:ext cx="784652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YAJE</a:t>
            </a:r>
            <a:r>
              <a:rPr lang="en-US" sz="4000" dirty="0">
                <a:latin typeface="Arial" panose="020B0604020202020204" pitchFamily="34" charset="0"/>
                <a:cs typeface="Arial" panose="020B0604020202020204" pitchFamily="34" charset="0"/>
              </a:rPr>
              <a:t>: n. A TROPICAL VINE OF THE AMAZON (also YAGE/S)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113</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9"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D7998A9F-5FE9-19CB-716E-B73E879E9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523" y="3347769"/>
            <a:ext cx="2463955" cy="3285273"/>
          </a:xfrm>
          <a:prstGeom prst="rect">
            <a:avLst/>
          </a:prstGeom>
        </p:spPr>
      </p:pic>
    </p:spTree>
    <p:extLst>
      <p:ext uri="{BB962C8B-B14F-4D97-AF65-F5344CB8AC3E}">
        <p14:creationId xmlns:p14="http://schemas.microsoft.com/office/powerpoint/2010/main" val="7360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T Y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426669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TYEE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YEET</a:t>
            </a:r>
          </a:p>
        </p:txBody>
      </p:sp>
      <p:sp>
        <p:nvSpPr>
          <p:cNvPr id="6" name="TextBox 5">
            <a:extLst>
              <a:ext uri="{FF2B5EF4-FFF2-40B4-BE49-F238E27FC236}">
                <a16:creationId xmlns:a16="http://schemas.microsoft.com/office/drawing/2014/main" id="{5518CAD4-CD6B-BC8B-E96E-7ACFFC5FD57E}"/>
              </a:ext>
            </a:extLst>
          </p:cNvPr>
          <p:cNvSpPr txBox="1"/>
          <p:nvPr/>
        </p:nvSpPr>
        <p:spPr>
          <a:xfrm>
            <a:off x="3618990" y="4637045"/>
            <a:ext cx="4730531"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YEET</a:t>
            </a:r>
            <a:r>
              <a:rPr lang="en-US" sz="3200" dirty="0">
                <a:latin typeface="Arial" panose="020B0604020202020204" pitchFamily="34" charset="0"/>
                <a:cs typeface="Arial" panose="020B0604020202020204" pitchFamily="34" charset="0"/>
              </a:rPr>
              <a:t>: v. TO THROW RECKLESSLY (YEETED, YEETING)</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115</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618990" y="1938183"/>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TYEE: </a:t>
            </a:r>
            <a:r>
              <a:rPr lang="en-US" sz="3600" dirty="0">
                <a:latin typeface="Arial" panose="020B0604020202020204" pitchFamily="34" charset="0"/>
                <a:cs typeface="Arial" panose="020B0604020202020204" pitchFamily="34" charset="0"/>
              </a:rPr>
              <a:t>n. FOOD FISH</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BB189190-3B26-A017-BBA9-32E078656B59}"/>
              </a:ext>
            </a:extLst>
          </p:cNvPr>
          <p:cNvSpPr txBox="1"/>
          <p:nvPr/>
        </p:nvSpPr>
        <p:spPr>
          <a:xfrm>
            <a:off x="8081625" y="3584568"/>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709763DE-184E-B0E0-FEFF-5572A1C0B883}"/>
              </a:ext>
            </a:extLst>
          </p:cNvPr>
          <p:cNvSpPr txBox="1"/>
          <p:nvPr/>
        </p:nvSpPr>
        <p:spPr>
          <a:xfrm>
            <a:off x="7721152" y="819801"/>
            <a:ext cx="96524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8" name="Picture 17">
            <a:extLst>
              <a:ext uri="{FF2B5EF4-FFF2-40B4-BE49-F238E27FC236}">
                <a16:creationId xmlns:a16="http://schemas.microsoft.com/office/drawing/2014/main" id="{8454F605-F8FB-4BD5-79CA-E37AAEF27B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9435" y="3776139"/>
            <a:ext cx="2937427" cy="2100260"/>
          </a:xfrm>
          <a:prstGeom prst="rect">
            <a:avLst/>
          </a:prstGeom>
        </p:spPr>
      </p:pic>
      <p:sp>
        <p:nvSpPr>
          <p:cNvPr id="9" name="TextBox 8">
            <a:extLst>
              <a:ext uri="{FF2B5EF4-FFF2-40B4-BE49-F238E27FC236}">
                <a16:creationId xmlns:a16="http://schemas.microsoft.com/office/drawing/2014/main" id="{3C7342CC-47CA-274C-544E-D5C6A16508DA}"/>
              </a:ext>
            </a:extLst>
          </p:cNvPr>
          <p:cNvSpPr txBox="1"/>
          <p:nvPr/>
        </p:nvSpPr>
        <p:spPr>
          <a:xfrm>
            <a:off x="325047" y="2026025"/>
            <a:ext cx="2635531"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TYE</a:t>
            </a:r>
            <a:r>
              <a:rPr lang="en-US" sz="2000" dirty="0">
                <a:latin typeface="Arial" panose="020B0604020202020204" pitchFamily="34" charset="0"/>
                <a:cs typeface="Arial" panose="020B0604020202020204" pitchFamily="34" charset="0"/>
              </a:rPr>
              <a:t>: n. A CHAIN ON A SHIP (pl. TYES)</a:t>
            </a:r>
          </a:p>
        </p:txBody>
      </p:sp>
      <p:pic>
        <p:nvPicPr>
          <p:cNvPr id="14" name="Picture 13">
            <a:extLst>
              <a:ext uri="{FF2B5EF4-FFF2-40B4-BE49-F238E27FC236}">
                <a16:creationId xmlns:a16="http://schemas.microsoft.com/office/drawing/2014/main" id="{E1411587-2142-8B6E-380C-16E3FBE369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005" y="628104"/>
            <a:ext cx="2202793" cy="1429052"/>
          </a:xfrm>
          <a:prstGeom prst="rect">
            <a:avLst/>
          </a:prstGeom>
        </p:spPr>
      </p:pic>
      <p:pic>
        <p:nvPicPr>
          <p:cNvPr id="17" name="Picture 16">
            <a:extLst>
              <a:ext uri="{FF2B5EF4-FFF2-40B4-BE49-F238E27FC236}">
                <a16:creationId xmlns:a16="http://schemas.microsoft.com/office/drawing/2014/main" id="{A9303493-22F3-B24D-BB17-ABDB3B9EF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6493" y="262769"/>
            <a:ext cx="2267882" cy="1604527"/>
          </a:xfrm>
          <a:prstGeom prst="rect">
            <a:avLst/>
          </a:prstGeom>
        </p:spPr>
      </p:pic>
      <p:sp>
        <p:nvSpPr>
          <p:cNvPr id="19" name="TextBox 18">
            <a:extLst>
              <a:ext uri="{FF2B5EF4-FFF2-40B4-BE49-F238E27FC236}">
                <a16:creationId xmlns:a16="http://schemas.microsoft.com/office/drawing/2014/main" id="{445A4FA7-3702-E1DB-54C7-A7D69B14CCF5}"/>
              </a:ext>
            </a:extLst>
          </p:cNvPr>
          <p:cNvSpPr txBox="1"/>
          <p:nvPr/>
        </p:nvSpPr>
        <p:spPr>
          <a:xfrm>
            <a:off x="9455963" y="221183"/>
            <a:ext cx="1764369" cy="584775"/>
          </a:xfrm>
          <a:prstGeom prst="rect">
            <a:avLst/>
          </a:prstGeom>
          <a:noFill/>
        </p:spPr>
        <p:txBody>
          <a:bodyPr wrap="square" rtlCol="0">
            <a:spAutoFit/>
          </a:bodyPr>
          <a:lstStyle/>
          <a:p>
            <a:r>
              <a:rPr lang="en-US" sz="3200" b="1" dirty="0">
                <a:solidFill>
                  <a:srgbClr val="B86937"/>
                </a:solidFill>
              </a:rPr>
              <a:t>TYEE</a:t>
            </a:r>
          </a:p>
        </p:txBody>
      </p:sp>
      <p:pic>
        <p:nvPicPr>
          <p:cNvPr id="7" name="Picture 6">
            <a:extLst>
              <a:ext uri="{FF2B5EF4-FFF2-40B4-BE49-F238E27FC236}">
                <a16:creationId xmlns:a16="http://schemas.microsoft.com/office/drawing/2014/main" id="{57060659-1F9E-F1AA-2D2B-60C81E01068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2702468" y="4634503"/>
            <a:ext cx="591966" cy="646331"/>
          </a:xfrm>
          <a:prstGeom prst="rect">
            <a:avLst/>
          </a:prstGeom>
        </p:spPr>
      </p:pic>
    </p:spTree>
    <p:extLst>
      <p:ext uri="{BB962C8B-B14F-4D97-AF65-F5344CB8AC3E}">
        <p14:creationId xmlns:p14="http://schemas.microsoft.com/office/powerpoint/2010/main" val="36356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P spid="12"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N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pic>
        <p:nvPicPr>
          <p:cNvPr id="4" name="Picture 3">
            <a:extLst>
              <a:ext uri="{FF2B5EF4-FFF2-40B4-BE49-F238E27FC236}">
                <a16:creationId xmlns:a16="http://schemas.microsoft.com/office/drawing/2014/main" id="{934EAC8D-8626-A8D8-4107-C5286A5F6771}"/>
              </a:ext>
            </a:extLst>
          </p:cNvPr>
          <p:cNvPicPr>
            <a:picLocks noChangeAspect="1"/>
          </p:cNvPicPr>
          <p:nvPr/>
        </p:nvPicPr>
        <p:blipFill>
          <a:blip r:embed="rId3"/>
          <a:stretch>
            <a:fillRect/>
          </a:stretch>
        </p:blipFill>
        <p:spPr>
          <a:xfrm>
            <a:off x="4904742" y="5519413"/>
            <a:ext cx="1981200" cy="1181100"/>
          </a:xfrm>
          <a:prstGeom prst="rect">
            <a:avLst/>
          </a:prstGeom>
        </p:spPr>
      </p:pic>
      <p:cxnSp>
        <p:nvCxnSpPr>
          <p:cNvPr id="5" name="Straight Connector 4">
            <a:extLst>
              <a:ext uri="{FF2B5EF4-FFF2-40B4-BE49-F238E27FC236}">
                <a16:creationId xmlns:a16="http://schemas.microsoft.com/office/drawing/2014/main" id="{5F1AB7EC-8116-C8C0-DC18-61ADEE2ABCB6}"/>
              </a:ext>
            </a:extLst>
          </p:cNvPr>
          <p:cNvCxnSpPr>
            <a:cxnSpLocks/>
          </p:cNvCxnSpPr>
          <p:nvPr/>
        </p:nvCxnSpPr>
        <p:spPr>
          <a:xfrm flipH="1">
            <a:off x="4904742" y="5233851"/>
            <a:ext cx="20882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3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ZENS</a:t>
            </a:r>
          </a:p>
        </p:txBody>
      </p:sp>
      <p:sp>
        <p:nvSpPr>
          <p:cNvPr id="3" name="TextBox 2">
            <a:extLst>
              <a:ext uri="{FF2B5EF4-FFF2-40B4-BE49-F238E27FC236}">
                <a16:creationId xmlns:a16="http://schemas.microsoft.com/office/drawing/2014/main" id="{95C73594-470F-B823-C8D4-840B6CFED91A}"/>
              </a:ext>
            </a:extLst>
          </p:cNvPr>
          <p:cNvSpPr txBox="1"/>
          <p:nvPr/>
        </p:nvSpPr>
        <p:spPr>
          <a:xfrm>
            <a:off x="907776" y="1881587"/>
            <a:ext cx="11990895"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ZENS</a:t>
            </a:r>
            <a:r>
              <a:rPr lang="en-US" sz="3600" dirty="0">
                <a:latin typeface="Arial" panose="020B0604020202020204" pitchFamily="34" charset="0"/>
                <a:cs typeface="Arial" panose="020B0604020202020204" pitchFamily="34" charset="0"/>
              </a:rPr>
              <a:t>: NWL23 pl. OF </a:t>
            </a:r>
            <a:r>
              <a:rPr lang="en-US" sz="3600" u="sng" dirty="0">
                <a:latin typeface="Arial" panose="020B0604020202020204" pitchFamily="34" charset="0"/>
                <a:cs typeface="Arial" panose="020B0604020202020204" pitchFamily="34" charset="0"/>
              </a:rPr>
              <a:t>ZEN</a:t>
            </a:r>
            <a:r>
              <a:rPr lang="en-US" sz="3600" dirty="0">
                <a:latin typeface="Arial" panose="020B0604020202020204" pitchFamily="34" charset="0"/>
                <a:cs typeface="Arial" panose="020B0604020202020204" pitchFamily="34" charset="0"/>
              </a:rPr>
              <a:t>,  A MENTAL CALMNESS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117</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10001" y="50292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AD8ABF5A-D381-122B-DB58-C1F8667EF5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768" y="3204573"/>
            <a:ext cx="3036396" cy="2587797"/>
          </a:xfrm>
          <a:prstGeom prst="rect">
            <a:avLst/>
          </a:prstGeom>
        </p:spPr>
      </p:pic>
      <p:pic>
        <p:nvPicPr>
          <p:cNvPr id="7" name="Picture 6">
            <a:extLst>
              <a:ext uri="{FF2B5EF4-FFF2-40B4-BE49-F238E27FC236}">
                <a16:creationId xmlns:a16="http://schemas.microsoft.com/office/drawing/2014/main" id="{7D6A5982-A889-0ED5-383E-B139868C74E1}"/>
              </a:ext>
            </a:extLst>
          </p:cNvPr>
          <p:cNvPicPr>
            <a:picLocks noChangeAspect="1"/>
          </p:cNvPicPr>
          <p:nvPr/>
        </p:nvPicPr>
        <p:blipFill>
          <a:blip r:embed="rId4"/>
          <a:stretch>
            <a:fillRect/>
          </a:stretch>
        </p:blipFill>
        <p:spPr>
          <a:xfrm>
            <a:off x="3627509" y="2872968"/>
            <a:ext cx="5829300" cy="3400425"/>
          </a:xfrm>
          <a:prstGeom prst="rect">
            <a:avLst/>
          </a:prstGeom>
        </p:spPr>
      </p:pic>
      <p:pic>
        <p:nvPicPr>
          <p:cNvPr id="8" name="Picture 7">
            <a:extLst>
              <a:ext uri="{FF2B5EF4-FFF2-40B4-BE49-F238E27FC236}">
                <a16:creationId xmlns:a16="http://schemas.microsoft.com/office/drawing/2014/main" id="{78BB20DE-F77A-7154-B4FF-4541C9DCD8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05174" y="3353991"/>
            <a:ext cx="2226322" cy="2438379"/>
          </a:xfrm>
          <a:prstGeom prst="rect">
            <a:avLst/>
          </a:prstGeom>
        </p:spPr>
      </p:pic>
      <p:pic>
        <p:nvPicPr>
          <p:cNvPr id="5" name="Picture 4">
            <a:extLst>
              <a:ext uri="{FF2B5EF4-FFF2-40B4-BE49-F238E27FC236}">
                <a16:creationId xmlns:a16="http://schemas.microsoft.com/office/drawing/2014/main" id="{40C8BF8A-BEDC-8C0A-73FE-C944D75FC9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224" y="62343"/>
            <a:ext cx="1194401" cy="712047"/>
          </a:xfrm>
          <a:prstGeom prst="rect">
            <a:avLst/>
          </a:prstGeom>
        </p:spPr>
      </p:pic>
      <p:cxnSp>
        <p:nvCxnSpPr>
          <p:cNvPr id="10" name="Straight Connector 9">
            <a:extLst>
              <a:ext uri="{FF2B5EF4-FFF2-40B4-BE49-F238E27FC236}">
                <a16:creationId xmlns:a16="http://schemas.microsoft.com/office/drawing/2014/main" id="{67E3458C-F51B-661C-73B1-78139351AA46}"/>
              </a:ext>
            </a:extLst>
          </p:cNvPr>
          <p:cNvCxnSpPr>
            <a:cxnSpLocks/>
          </p:cNvCxnSpPr>
          <p:nvPr/>
        </p:nvCxnSpPr>
        <p:spPr>
          <a:xfrm>
            <a:off x="7066943" y="954504"/>
            <a:ext cx="643058" cy="537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4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U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12909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ZUKE</a:t>
            </a:r>
          </a:p>
        </p:txBody>
      </p:sp>
      <p:sp>
        <p:nvSpPr>
          <p:cNvPr id="3" name="TextBox 2">
            <a:extLst>
              <a:ext uri="{FF2B5EF4-FFF2-40B4-BE49-F238E27FC236}">
                <a16:creationId xmlns:a16="http://schemas.microsoft.com/office/drawing/2014/main" id="{95C73594-470F-B823-C8D4-840B6CFED91A}"/>
              </a:ext>
            </a:extLst>
          </p:cNvPr>
          <p:cNvSpPr txBox="1"/>
          <p:nvPr/>
        </p:nvSpPr>
        <p:spPr>
          <a:xfrm>
            <a:off x="2078065" y="1888586"/>
            <a:ext cx="1033324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ZUKE</a:t>
            </a:r>
            <a:r>
              <a:rPr lang="en-US" sz="4000" dirty="0">
                <a:latin typeface="Arial" panose="020B0604020202020204" pitchFamily="34" charset="0"/>
                <a:cs typeface="Arial" panose="020B0604020202020204" pitchFamily="34" charset="0"/>
              </a:rPr>
              <a:t>: n. SHORT FOR ZUCCHINI</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100294" y="786353"/>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031E141-259B-BCBF-0193-F918C6080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2535" y="3023138"/>
            <a:ext cx="4914178" cy="3289656"/>
          </a:xfrm>
          <a:prstGeom prst="rect">
            <a:avLst/>
          </a:prstGeom>
        </p:spPr>
      </p:pic>
      <p:sp>
        <p:nvSpPr>
          <p:cNvPr id="8" name="Rectangle 7">
            <a:extLst>
              <a:ext uri="{FF2B5EF4-FFF2-40B4-BE49-F238E27FC236}">
                <a16:creationId xmlns:a16="http://schemas.microsoft.com/office/drawing/2014/main" id="{B3EA8C2E-2198-0DB8-2D1F-E35C072C1BAE}"/>
              </a:ext>
            </a:extLst>
          </p:cNvPr>
          <p:cNvSpPr/>
          <p:nvPr/>
        </p:nvSpPr>
        <p:spPr>
          <a:xfrm>
            <a:off x="3792535" y="2976251"/>
            <a:ext cx="4914178" cy="3336543"/>
          </a:xfrm>
          <a:prstGeom prst="rect">
            <a:avLst/>
          </a:prstGeom>
          <a:solidFill>
            <a:srgbClr val="D0C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5A1C00-3C81-3BD3-B551-EBC108C8F419}"/>
              </a:ext>
            </a:extLst>
          </p:cNvPr>
          <p:cNvPicPr>
            <a:picLocks noChangeAspect="1"/>
          </p:cNvPicPr>
          <p:nvPr/>
        </p:nvPicPr>
        <p:blipFill>
          <a:blip r:embed="rId4"/>
          <a:stretch>
            <a:fillRect/>
          </a:stretch>
        </p:blipFill>
        <p:spPr>
          <a:xfrm>
            <a:off x="4683513" y="2771544"/>
            <a:ext cx="3077736" cy="3843342"/>
          </a:xfrm>
          <a:prstGeom prst="rect">
            <a:avLst/>
          </a:prstGeom>
        </p:spPr>
      </p:pic>
      <p:sp>
        <p:nvSpPr>
          <p:cNvPr id="5" name="TextBox 4">
            <a:extLst>
              <a:ext uri="{FF2B5EF4-FFF2-40B4-BE49-F238E27FC236}">
                <a16:creationId xmlns:a16="http://schemas.microsoft.com/office/drawing/2014/main" id="{0D502080-E2EA-21FC-16EB-76D538C6EA24}"/>
              </a:ext>
            </a:extLst>
          </p:cNvPr>
          <p:cNvSpPr txBox="1"/>
          <p:nvPr/>
        </p:nvSpPr>
        <p:spPr>
          <a:xfrm>
            <a:off x="3713011" y="59209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B8F832C2-23A5-742D-EEF9-6C914534014B}"/>
              </a:ext>
            </a:extLst>
          </p:cNvPr>
          <p:cNvSpPr txBox="1"/>
          <p:nvPr/>
        </p:nvSpPr>
        <p:spPr>
          <a:xfrm>
            <a:off x="152929" y="4261436"/>
            <a:ext cx="28579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UKE</a:t>
            </a:r>
            <a:r>
              <a:rPr lang="en-US" sz="2400" dirty="0">
                <a:latin typeface="Arial" panose="020B0604020202020204" pitchFamily="34" charset="0"/>
                <a:cs typeface="Arial" panose="020B0604020202020204" pitchFamily="34" charset="0"/>
              </a:rPr>
              <a:t>: UKELELE</a:t>
            </a:r>
          </a:p>
        </p:txBody>
      </p:sp>
      <p:pic>
        <p:nvPicPr>
          <p:cNvPr id="12" name="Picture 11">
            <a:extLst>
              <a:ext uri="{FF2B5EF4-FFF2-40B4-BE49-F238E27FC236}">
                <a16:creationId xmlns:a16="http://schemas.microsoft.com/office/drawing/2014/main" id="{63EF2524-6DE0-5E9F-31E2-767201F0088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621" b="98189" l="9889" r="89833">
                        <a14:foregroundMark x1="49582" y1="3760" x2="49304" y2="17270"/>
                        <a14:foregroundMark x1="43175" y1="6546" x2="43175" y2="6546"/>
                        <a14:foregroundMark x1="43175" y1="9471" x2="43175" y2="9471"/>
                        <a14:foregroundMark x1="55710" y1="6407" x2="55710" y2="6407"/>
                        <a14:foregroundMark x1="56407" y1="8914" x2="56407" y2="8914"/>
                        <a14:foregroundMark x1="56128" y1="8635" x2="55571" y2="4735"/>
                        <a14:foregroundMark x1="44986" y1="5432" x2="44429" y2="8914"/>
                        <a14:foregroundMark x1="44011" y1="5850" x2="44150" y2="8914"/>
                        <a14:foregroundMark x1="43454" y1="5710" x2="44011" y2="7382"/>
                        <a14:foregroundMark x1="43593" y1="5432" x2="44986" y2="7382"/>
                        <a14:foregroundMark x1="50696" y1="98189" x2="52507" y2="65738"/>
                        <a14:foregroundMark x1="33148" y1="52786" x2="38162" y2="56685"/>
                      </a14:backgroundRemoval>
                    </a14:imgEffect>
                  </a14:imgLayer>
                </a14:imgProps>
              </a:ext>
              <a:ext uri="{28A0092B-C50C-407E-A947-70E740481C1C}">
                <a14:useLocalDpi xmlns:a14="http://schemas.microsoft.com/office/drawing/2010/main"/>
              </a:ext>
            </a:extLst>
          </a:blip>
          <a:stretch>
            <a:fillRect/>
          </a:stretch>
        </p:blipFill>
        <p:spPr>
          <a:xfrm rot="5400000">
            <a:off x="352944" y="2792538"/>
            <a:ext cx="1996068" cy="1996068"/>
          </a:xfrm>
          <a:prstGeom prst="rect">
            <a:avLst/>
          </a:prstGeom>
        </p:spPr>
      </p:pic>
    </p:spTree>
    <p:extLst>
      <p:ext uri="{BB962C8B-B14F-4D97-AF65-F5344CB8AC3E}">
        <p14:creationId xmlns:p14="http://schemas.microsoft.com/office/powerpoint/2010/main" val="7132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D O X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0423A58-A40C-F0AD-0563-4CEF5B0321AC}"/>
              </a:ext>
            </a:extLst>
          </p:cNvPr>
          <p:cNvSpPr>
            <a:spLocks noGrp="1"/>
          </p:cNvSpPr>
          <p:nvPr>
            <p:ph type="sldNum" sz="quarter" idx="12"/>
          </p:nvPr>
        </p:nvSpPr>
        <p:spPr/>
        <p:txBody>
          <a:bodyPr/>
          <a:lstStyle/>
          <a:p>
            <a:fld id="{5F9E4569-F76F-4F5B-B0BB-D8EDE3E0F8A7}" type="slidenum">
              <a:rPr lang="en-US" smtClean="0"/>
              <a:t>12</a:t>
            </a:fld>
            <a:endParaRPr lang="en-US"/>
          </a:p>
        </p:txBody>
      </p:sp>
      <p:sp>
        <p:nvSpPr>
          <p:cNvPr id="3" name="TextBox 2">
            <a:extLst>
              <a:ext uri="{FF2B5EF4-FFF2-40B4-BE49-F238E27FC236}">
                <a16:creationId xmlns:a16="http://schemas.microsoft.com/office/drawing/2014/main" id="{E8E7E5A3-8336-B6C8-DC57-B72E3F4DCF76}"/>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8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2FB88-8980-D754-8DFC-1ED39220D4BB}"/>
              </a:ext>
            </a:extLst>
          </p:cNvPr>
          <p:cNvSpPr>
            <a:spLocks noGrp="1"/>
          </p:cNvSpPr>
          <p:nvPr>
            <p:ph type="sldNum" sz="quarter" idx="12"/>
          </p:nvPr>
        </p:nvSpPr>
        <p:spPr/>
        <p:txBody>
          <a:bodyPr/>
          <a:lstStyle/>
          <a:p>
            <a:fld id="{5F9E4569-F76F-4F5B-B0BB-D8EDE3E0F8A7}" type="slidenum">
              <a:rPr lang="en-US" smtClean="0"/>
              <a:t>120</a:t>
            </a:fld>
            <a:endParaRPr lang="en-US"/>
          </a:p>
        </p:txBody>
      </p:sp>
      <p:sp>
        <p:nvSpPr>
          <p:cNvPr id="3" name="TextBox 2">
            <a:extLst>
              <a:ext uri="{FF2B5EF4-FFF2-40B4-BE49-F238E27FC236}">
                <a16:creationId xmlns:a16="http://schemas.microsoft.com/office/drawing/2014/main" id="{2C6C9FA2-25CD-642B-56CD-CE4884EE8B7A}"/>
              </a:ext>
            </a:extLst>
          </p:cNvPr>
          <p:cNvSpPr txBox="1"/>
          <p:nvPr/>
        </p:nvSpPr>
        <p:spPr>
          <a:xfrm>
            <a:off x="1133397" y="2819206"/>
            <a:ext cx="103332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That’s it for the NWL23 new 3’s and 4’s!</a:t>
            </a:r>
          </a:p>
        </p:txBody>
      </p:sp>
    </p:spTree>
    <p:extLst>
      <p:ext uri="{BB962C8B-B14F-4D97-AF65-F5344CB8AC3E}">
        <p14:creationId xmlns:p14="http://schemas.microsoft.com/office/powerpoint/2010/main" val="39848809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5B5F-9AE7-9A4B-E8DB-05D8534681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1625" y="1247480"/>
            <a:ext cx="9048750" cy="2809061"/>
          </a:xfrm>
          <a:prstGeom prst="rect">
            <a:avLst/>
          </a:prstGeom>
        </p:spPr>
      </p:pic>
      <p:sp>
        <p:nvSpPr>
          <p:cNvPr id="2" name="Slide Number Placeholder 1">
            <a:extLst>
              <a:ext uri="{FF2B5EF4-FFF2-40B4-BE49-F238E27FC236}">
                <a16:creationId xmlns:a16="http://schemas.microsoft.com/office/drawing/2014/main" id="{B9D49CB2-0F6D-BD18-5C64-815B73DB7AA8}"/>
              </a:ext>
            </a:extLst>
          </p:cNvPr>
          <p:cNvSpPr>
            <a:spLocks noGrp="1"/>
          </p:cNvSpPr>
          <p:nvPr>
            <p:ph type="sldNum" sz="quarter" idx="12"/>
          </p:nvPr>
        </p:nvSpPr>
        <p:spPr/>
        <p:txBody>
          <a:bodyPr/>
          <a:lstStyle/>
          <a:p>
            <a:fld id="{5F9E4569-F76F-4F5B-B0BB-D8EDE3E0F8A7}" type="slidenum">
              <a:rPr lang="en-US" smtClean="0"/>
              <a:t>121</a:t>
            </a:fld>
            <a:endParaRPr lang="en-US"/>
          </a:p>
        </p:txBody>
      </p:sp>
      <p:sp>
        <p:nvSpPr>
          <p:cNvPr id="4" name="Subtitle 2">
            <a:extLst>
              <a:ext uri="{FF2B5EF4-FFF2-40B4-BE49-F238E27FC236}">
                <a16:creationId xmlns:a16="http://schemas.microsoft.com/office/drawing/2014/main" id="{0CB88F14-0B94-66AE-5FA9-6E36A9EC7431}"/>
              </a:ext>
            </a:extLst>
          </p:cNvPr>
          <p:cNvSpPr txBox="1">
            <a:spLocks/>
          </p:cNvSpPr>
          <p:nvPr/>
        </p:nvSpPr>
        <p:spPr>
          <a:xfrm>
            <a:off x="1880202" y="623524"/>
            <a:ext cx="10311797"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800" dirty="0"/>
              <a:t>Check out the slide show for the new FIVES:</a:t>
            </a:r>
          </a:p>
        </p:txBody>
      </p:sp>
      <p:sp>
        <p:nvSpPr>
          <p:cNvPr id="5" name="Subtitle 2">
            <a:extLst>
              <a:ext uri="{FF2B5EF4-FFF2-40B4-BE49-F238E27FC236}">
                <a16:creationId xmlns:a16="http://schemas.microsoft.com/office/drawing/2014/main" id="{3C4C5324-9569-CDB8-4C77-0C3EDC02AFE1}"/>
              </a:ext>
            </a:extLst>
          </p:cNvPr>
          <p:cNvSpPr txBox="1">
            <a:spLocks/>
          </p:cNvSpPr>
          <p:nvPr/>
        </p:nvSpPr>
        <p:spPr>
          <a:xfrm>
            <a:off x="1098097" y="4368519"/>
            <a:ext cx="9995805"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it will concentrate on the truly “new fives” and not just plurals and conjugations of new 3’s and 4’s like DOXES &amp; ZUKES</a:t>
            </a:r>
          </a:p>
        </p:txBody>
      </p:sp>
      <p:sp>
        <p:nvSpPr>
          <p:cNvPr id="6" name="TextBox 5">
            <a:extLst>
              <a:ext uri="{FF2B5EF4-FFF2-40B4-BE49-F238E27FC236}">
                <a16:creationId xmlns:a16="http://schemas.microsoft.com/office/drawing/2014/main" id="{68D99510-4054-DFA8-AC85-4FC338BA8422}"/>
              </a:ext>
            </a:extLst>
          </p:cNvPr>
          <p:cNvSpPr txBox="1"/>
          <p:nvPr/>
        </p:nvSpPr>
        <p:spPr>
          <a:xfrm>
            <a:off x="2148289" y="5695720"/>
            <a:ext cx="7480453" cy="369332"/>
          </a:xfrm>
          <a:prstGeom prst="rect">
            <a:avLst/>
          </a:prstGeom>
          <a:noFill/>
        </p:spPr>
        <p:txBody>
          <a:bodyPr wrap="square" rtlCol="0">
            <a:spAutoFit/>
          </a:bodyPr>
          <a:lstStyle/>
          <a:p>
            <a:r>
              <a:rPr lang="en-US" dirty="0"/>
              <a:t>Problems? Errors? Questions? Email Bill at williamrsnoddy@gmail.com</a:t>
            </a:r>
          </a:p>
        </p:txBody>
      </p:sp>
    </p:spTree>
    <p:extLst>
      <p:ext uri="{BB962C8B-B14F-4D97-AF65-F5344CB8AC3E}">
        <p14:creationId xmlns:p14="http://schemas.microsoft.com/office/powerpoint/2010/main" val="20234178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69C11-86A1-0E26-D9FF-B354CDFE7855}"/>
              </a:ext>
            </a:extLst>
          </p:cNvPr>
          <p:cNvSpPr>
            <a:spLocks noGrp="1"/>
          </p:cNvSpPr>
          <p:nvPr>
            <p:ph type="sldNum" sz="quarter" idx="12"/>
          </p:nvPr>
        </p:nvSpPr>
        <p:spPr/>
        <p:txBody>
          <a:bodyPr/>
          <a:lstStyle/>
          <a:p>
            <a:fld id="{5F9E4569-F76F-4F5B-B0BB-D8EDE3E0F8A7}" type="slidenum">
              <a:rPr lang="en-US" smtClean="0"/>
              <a:t>122</a:t>
            </a:fld>
            <a:endParaRPr lang="en-US"/>
          </a:p>
        </p:txBody>
      </p:sp>
      <p:pic>
        <p:nvPicPr>
          <p:cNvPr id="3" name="Recorded Sound">
            <a:hlinkClick r:id="" action="ppaction://media"/>
            <a:extLst>
              <a:ext uri="{FF2B5EF4-FFF2-40B4-BE49-F238E27FC236}">
                <a16:creationId xmlns:a16="http://schemas.microsoft.com/office/drawing/2014/main" id="{1B231228-708E-DF98-94ED-E90B834BB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6829" y="6356350"/>
            <a:ext cx="406400" cy="406400"/>
          </a:xfrm>
          <a:prstGeom prst="rect">
            <a:avLst/>
          </a:prstGeom>
        </p:spPr>
      </p:pic>
      <p:pic>
        <p:nvPicPr>
          <p:cNvPr id="5" name="Picture 4">
            <a:extLst>
              <a:ext uri="{FF2B5EF4-FFF2-40B4-BE49-F238E27FC236}">
                <a16:creationId xmlns:a16="http://schemas.microsoft.com/office/drawing/2014/main" id="{F01620B8-77A6-B499-F29E-8666E5C106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24275" y="1685925"/>
            <a:ext cx="4743450" cy="3486150"/>
          </a:xfrm>
          <a:prstGeom prst="rect">
            <a:avLst/>
          </a:prstGeom>
        </p:spPr>
      </p:pic>
      <p:pic>
        <p:nvPicPr>
          <p:cNvPr id="6" name="Picture 5">
            <a:extLst>
              <a:ext uri="{FF2B5EF4-FFF2-40B4-BE49-F238E27FC236}">
                <a16:creationId xmlns:a16="http://schemas.microsoft.com/office/drawing/2014/main" id="{9CBD5E29-8851-1F18-642C-6BADC86AFE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5086" y="1685925"/>
            <a:ext cx="4961827" cy="3721370"/>
          </a:xfrm>
          <a:prstGeom prst="rect">
            <a:avLst/>
          </a:prstGeom>
        </p:spPr>
      </p:pic>
    </p:spTree>
    <p:extLst>
      <p:ext uri="{BB962C8B-B14F-4D97-AF65-F5344CB8AC3E}">
        <p14:creationId xmlns:p14="http://schemas.microsoft.com/office/powerpoint/2010/main" val="9299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 fill="hold"/>
                                        <p:tgtEl>
                                          <p:spTgt spid="3"/>
                                        </p:tgtEl>
                                      </p:cBhvr>
                                    </p:cmd>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AA5F0-C85B-E629-78F3-FDA74167DB19}"/>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a:t>
            </a:r>
          </a:p>
        </p:txBody>
      </p:sp>
      <p:sp>
        <p:nvSpPr>
          <p:cNvPr id="3" name="TextBox 2">
            <a:extLst>
              <a:ext uri="{FF2B5EF4-FFF2-40B4-BE49-F238E27FC236}">
                <a16:creationId xmlns:a16="http://schemas.microsoft.com/office/drawing/2014/main" id="{6880F289-31EA-83C8-40C6-72AD37A6A069}"/>
              </a:ext>
            </a:extLst>
          </p:cNvPr>
          <p:cNvSpPr txBox="1"/>
          <p:nvPr/>
        </p:nvSpPr>
        <p:spPr>
          <a:xfrm>
            <a:off x="208751" y="3453155"/>
            <a:ext cx="11879765"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DOX</a:t>
            </a:r>
            <a:r>
              <a:rPr lang="en-US" sz="3200" dirty="0">
                <a:latin typeface="Arial" panose="020B0604020202020204" pitchFamily="34" charset="0"/>
                <a:cs typeface="Arial" panose="020B0604020202020204" pitchFamily="34" charset="0"/>
              </a:rPr>
              <a:t>: v. TO ATTACK BY PUBLISHING PRIVATE INFORMATION (DOXES, DOXED, DOXING and DOXING</a:t>
            </a:r>
            <a:r>
              <a:rPr lang="en-US" sz="3200" u="sng" dirty="0">
                <a:latin typeface="Arial" panose="020B0604020202020204" pitchFamily="34" charset="0"/>
                <a:cs typeface="Arial" panose="020B0604020202020204" pitchFamily="34" charset="0"/>
              </a:rPr>
              <a:t>S</a:t>
            </a:r>
            <a:r>
              <a:rPr lang="en-US" sz="32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CC97BB55-7D09-AE2C-6925-E211164B7E38}"/>
              </a:ext>
            </a:extLst>
          </p:cNvPr>
          <p:cNvSpPr>
            <a:spLocks noGrp="1"/>
          </p:cNvSpPr>
          <p:nvPr>
            <p:ph type="sldNum" sz="quarter" idx="12"/>
          </p:nvPr>
        </p:nvSpPr>
        <p:spPr/>
        <p:txBody>
          <a:bodyPr/>
          <a:lstStyle/>
          <a:p>
            <a:fld id="{5F9E4569-F76F-4F5B-B0BB-D8EDE3E0F8A7}" type="slidenum">
              <a:rPr lang="en-US" smtClean="0"/>
              <a:t>13</a:t>
            </a:fld>
            <a:endParaRPr lang="en-US"/>
          </a:p>
        </p:txBody>
      </p:sp>
      <p:pic>
        <p:nvPicPr>
          <p:cNvPr id="5" name="Picture 4">
            <a:extLst>
              <a:ext uri="{FF2B5EF4-FFF2-40B4-BE49-F238E27FC236}">
                <a16:creationId xmlns:a16="http://schemas.microsoft.com/office/drawing/2014/main" id="{A8B6AFC2-2A69-BD3F-454C-5FE7E43CED83}"/>
              </a:ext>
            </a:extLst>
          </p:cNvPr>
          <p:cNvPicPr>
            <a:picLocks noChangeAspect="1"/>
          </p:cNvPicPr>
          <p:nvPr/>
        </p:nvPicPr>
        <p:blipFill>
          <a:blip r:embed="rId3"/>
          <a:stretch>
            <a:fillRect/>
          </a:stretch>
        </p:blipFill>
        <p:spPr>
          <a:xfrm>
            <a:off x="4467472" y="4892814"/>
            <a:ext cx="3362325" cy="1362075"/>
          </a:xfrm>
          <a:prstGeom prst="rect">
            <a:avLst/>
          </a:prstGeom>
        </p:spPr>
      </p:pic>
      <p:pic>
        <p:nvPicPr>
          <p:cNvPr id="6" name="Picture 5">
            <a:extLst>
              <a:ext uri="{FF2B5EF4-FFF2-40B4-BE49-F238E27FC236}">
                <a16:creationId xmlns:a16="http://schemas.microsoft.com/office/drawing/2014/main" id="{177A8574-F7C8-8B15-E1D0-0333349DB81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pic>
        <p:nvPicPr>
          <p:cNvPr id="7" name="Picture 6">
            <a:extLst>
              <a:ext uri="{FF2B5EF4-FFF2-40B4-BE49-F238E27FC236}">
                <a16:creationId xmlns:a16="http://schemas.microsoft.com/office/drawing/2014/main" id="{155EF79B-E3B1-75CA-ADD0-AF9BD12F87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778" y="4641522"/>
            <a:ext cx="3119930" cy="2079953"/>
          </a:xfrm>
          <a:prstGeom prst="rect">
            <a:avLst/>
          </a:prstGeom>
        </p:spPr>
      </p:pic>
      <p:pic>
        <p:nvPicPr>
          <p:cNvPr id="8" name="Picture 7">
            <a:extLst>
              <a:ext uri="{FF2B5EF4-FFF2-40B4-BE49-F238E27FC236}">
                <a16:creationId xmlns:a16="http://schemas.microsoft.com/office/drawing/2014/main" id="{CE91E229-C1D3-45A4-F438-9917BB4E47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001" y="741116"/>
            <a:ext cx="2299707" cy="2659353"/>
          </a:xfrm>
          <a:prstGeom prst="rect">
            <a:avLst/>
          </a:prstGeom>
        </p:spPr>
      </p:pic>
      <p:sp>
        <p:nvSpPr>
          <p:cNvPr id="9" name="TextBox 8">
            <a:extLst>
              <a:ext uri="{FF2B5EF4-FFF2-40B4-BE49-F238E27FC236}">
                <a16:creationId xmlns:a16="http://schemas.microsoft.com/office/drawing/2014/main" id="{2232E67F-2200-8F05-DFF1-EFC2FF5E558C}"/>
              </a:ext>
            </a:extLst>
          </p:cNvPr>
          <p:cNvSpPr txBox="1"/>
          <p:nvPr/>
        </p:nvSpPr>
        <p:spPr>
          <a:xfrm>
            <a:off x="7519768" y="2390696"/>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XY</a:t>
            </a:r>
          </a:p>
        </p:txBody>
      </p:sp>
      <p:pic>
        <p:nvPicPr>
          <p:cNvPr id="10" name="Picture 9">
            <a:extLst>
              <a:ext uri="{FF2B5EF4-FFF2-40B4-BE49-F238E27FC236}">
                <a16:creationId xmlns:a16="http://schemas.microsoft.com/office/drawing/2014/main" id="{CC91AA67-AD35-3440-5D42-ACB2F4069CD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29797" y="4892813"/>
            <a:ext cx="1203518" cy="1362075"/>
          </a:xfrm>
          <a:prstGeom prst="rect">
            <a:avLst/>
          </a:prstGeom>
        </p:spPr>
      </p:pic>
      <p:sp>
        <p:nvSpPr>
          <p:cNvPr id="11" name="TextBox 10">
            <a:extLst>
              <a:ext uri="{FF2B5EF4-FFF2-40B4-BE49-F238E27FC236}">
                <a16:creationId xmlns:a16="http://schemas.microsoft.com/office/drawing/2014/main" id="{8D920F74-F165-FDC0-9C96-E9A3E3B87789}"/>
              </a:ext>
            </a:extLst>
          </p:cNvPr>
          <p:cNvSpPr txBox="1"/>
          <p:nvPr/>
        </p:nvSpPr>
        <p:spPr>
          <a:xfrm>
            <a:off x="4594320" y="5865428"/>
            <a:ext cx="6357578"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(DOXX, DOXXES, DOXXED, DOXXING/</a:t>
            </a:r>
            <a:r>
              <a:rPr lang="en-US" sz="1800" b="1" dirty="0">
                <a:latin typeface="Arial" panose="020B0604020202020204" pitchFamily="34" charset="0"/>
                <a:cs typeface="Arial" panose="020B0604020202020204" pitchFamily="34" charset="0"/>
              </a:rPr>
              <a:t>S</a:t>
            </a:r>
            <a:r>
              <a:rPr lang="en-US" sz="1800" dirty="0">
                <a:latin typeface="Arial" panose="020B0604020202020204" pitchFamily="34" charset="0"/>
                <a:cs typeface="Arial" panose="020B0604020202020204" pitchFamily="34" charset="0"/>
              </a:rPr>
              <a:t>)</a:t>
            </a:r>
            <a:endParaRPr lang="en-US" dirty="0"/>
          </a:p>
        </p:txBody>
      </p:sp>
      <p:pic>
        <p:nvPicPr>
          <p:cNvPr id="12" name="Picture 11">
            <a:extLst>
              <a:ext uri="{FF2B5EF4-FFF2-40B4-BE49-F238E27FC236}">
                <a16:creationId xmlns:a16="http://schemas.microsoft.com/office/drawing/2014/main" id="{86E18893-4EEF-EE88-E1FB-E5D1338E972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2835"/>
          <a:stretch/>
        </p:blipFill>
        <p:spPr>
          <a:xfrm>
            <a:off x="9079778" y="439393"/>
            <a:ext cx="2599875" cy="2040020"/>
          </a:xfrm>
          <a:prstGeom prst="rect">
            <a:avLst/>
          </a:prstGeom>
        </p:spPr>
      </p:pic>
      <p:sp>
        <p:nvSpPr>
          <p:cNvPr id="13" name="TextBox 12">
            <a:extLst>
              <a:ext uri="{FF2B5EF4-FFF2-40B4-BE49-F238E27FC236}">
                <a16:creationId xmlns:a16="http://schemas.microsoft.com/office/drawing/2014/main" id="{9D1BA97D-1B41-0E0B-E06E-A13F59C638F6}"/>
              </a:ext>
            </a:extLst>
          </p:cNvPr>
          <p:cNvSpPr txBox="1"/>
          <p:nvPr/>
        </p:nvSpPr>
        <p:spPr>
          <a:xfrm>
            <a:off x="8903742" y="2556505"/>
            <a:ext cx="3117274" cy="369332"/>
          </a:xfrm>
          <a:prstGeom prst="rect">
            <a:avLst/>
          </a:prstGeom>
          <a:noFill/>
        </p:spPr>
        <p:txBody>
          <a:bodyPr wrap="square" rtlCol="0">
            <a:spAutoFit/>
          </a:bodyPr>
          <a:lstStyle/>
          <a:p>
            <a:r>
              <a:rPr lang="en-US" b="1" dirty="0"/>
              <a:t>DOXY</a:t>
            </a:r>
            <a:r>
              <a:rPr lang="en-US" dirty="0"/>
              <a:t>: DOCTRINE (pl. DOXIES)</a:t>
            </a:r>
          </a:p>
        </p:txBody>
      </p:sp>
      <p:sp>
        <p:nvSpPr>
          <p:cNvPr id="14" name="TextBox 13">
            <a:extLst>
              <a:ext uri="{FF2B5EF4-FFF2-40B4-BE49-F238E27FC236}">
                <a16:creationId xmlns:a16="http://schemas.microsoft.com/office/drawing/2014/main" id="{62543B85-98E9-3F45-24E7-1F4F3D207357}"/>
              </a:ext>
            </a:extLst>
          </p:cNvPr>
          <p:cNvSpPr txBox="1"/>
          <p:nvPr/>
        </p:nvSpPr>
        <p:spPr>
          <a:xfrm>
            <a:off x="9592125" y="992572"/>
            <a:ext cx="2599875" cy="584775"/>
          </a:xfrm>
          <a:prstGeom prst="rect">
            <a:avLst/>
          </a:prstGeom>
          <a:noFill/>
        </p:spPr>
        <p:txBody>
          <a:bodyPr wrap="square" rtlCol="0">
            <a:spAutoFit/>
          </a:bodyPr>
          <a:lstStyle/>
          <a:p>
            <a:r>
              <a:rPr lang="en-US" sz="1600" b="1" dirty="0">
                <a:solidFill>
                  <a:srgbClr val="EFBF96"/>
                </a:solidFill>
              </a:rPr>
              <a:t>                THE MONROE    	DOCTRINE</a:t>
            </a:r>
          </a:p>
        </p:txBody>
      </p:sp>
      <p:sp>
        <p:nvSpPr>
          <p:cNvPr id="15" name="TextBox 14">
            <a:extLst>
              <a:ext uri="{FF2B5EF4-FFF2-40B4-BE49-F238E27FC236}">
                <a16:creationId xmlns:a16="http://schemas.microsoft.com/office/drawing/2014/main" id="{C67C9148-74C3-0D10-1F39-894AE6FBC7E5}"/>
              </a:ext>
            </a:extLst>
          </p:cNvPr>
          <p:cNvSpPr txBox="1"/>
          <p:nvPr/>
        </p:nvSpPr>
        <p:spPr>
          <a:xfrm>
            <a:off x="4148957" y="232567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DF7C3599-5095-04B3-42C5-0F4832E10BC0}"/>
              </a:ext>
            </a:extLst>
          </p:cNvPr>
          <p:cNvSpPr txBox="1"/>
          <p:nvPr/>
        </p:nvSpPr>
        <p:spPr>
          <a:xfrm>
            <a:off x="7180333" y="237073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980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M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AA4759AF-D493-ADAF-03E1-4D274FF3F2A0}"/>
              </a:ext>
            </a:extLst>
          </p:cNvPr>
          <p:cNvSpPr>
            <a:spLocks noGrp="1"/>
          </p:cNvSpPr>
          <p:nvPr>
            <p:ph type="sldNum" sz="quarter" idx="12"/>
          </p:nvPr>
        </p:nvSpPr>
        <p:spPr/>
        <p:txBody>
          <a:bodyPr/>
          <a:lstStyle/>
          <a:p>
            <a:fld id="{5F9E4569-F76F-4F5B-B0BB-D8EDE3E0F8A7}" type="slidenum">
              <a:rPr lang="en-US" smtClean="0"/>
              <a:t>14</a:t>
            </a:fld>
            <a:endParaRPr lang="en-US"/>
          </a:p>
        </p:txBody>
      </p:sp>
      <p:sp>
        <p:nvSpPr>
          <p:cNvPr id="3" name="TextBox 2">
            <a:extLst>
              <a:ext uri="{FF2B5EF4-FFF2-40B4-BE49-F238E27FC236}">
                <a16:creationId xmlns:a16="http://schemas.microsoft.com/office/drawing/2014/main" id="{35FDB83A-4D11-BA8E-42CB-E3384ABBF52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891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8E4B2-59A2-AAFE-A2DC-8845FE9E3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752" y="3114639"/>
            <a:ext cx="5262493" cy="3511070"/>
          </a:xfrm>
          <a:prstGeom prst="rect">
            <a:avLst/>
          </a:prstGeom>
        </p:spPr>
      </p:pic>
      <p:sp>
        <p:nvSpPr>
          <p:cNvPr id="2" name="TextBox 1">
            <a:extLst>
              <a:ext uri="{FF2B5EF4-FFF2-40B4-BE49-F238E27FC236}">
                <a16:creationId xmlns:a16="http://schemas.microsoft.com/office/drawing/2014/main" id="{EE6969AC-A5B3-9D19-AD28-E4CFD3051610}"/>
              </a:ext>
            </a:extLst>
          </p:cNvPr>
          <p:cNvSpPr txBox="1"/>
          <p:nvPr/>
        </p:nvSpPr>
        <p:spPr>
          <a:xfrm>
            <a:off x="4362203" y="1087890"/>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a:t>
            </a:r>
          </a:p>
        </p:txBody>
      </p:sp>
      <p:sp>
        <p:nvSpPr>
          <p:cNvPr id="3" name="TextBox 2">
            <a:extLst>
              <a:ext uri="{FF2B5EF4-FFF2-40B4-BE49-F238E27FC236}">
                <a16:creationId xmlns:a16="http://schemas.microsoft.com/office/drawing/2014/main" id="{98918F98-7740-61E2-C939-43E4DBECE4E3}"/>
              </a:ext>
            </a:extLst>
          </p:cNvPr>
          <p:cNvSpPr txBox="1"/>
          <p:nvPr/>
        </p:nvSpPr>
        <p:spPr>
          <a:xfrm>
            <a:off x="4234761" y="2418265"/>
            <a:ext cx="420671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FAM</a:t>
            </a:r>
            <a:r>
              <a:rPr lang="en-US" sz="4000" dirty="0">
                <a:latin typeface="Arial" panose="020B0604020202020204" pitchFamily="34" charset="0"/>
                <a:cs typeface="Arial" panose="020B0604020202020204" pitchFamily="34" charset="0"/>
              </a:rPr>
              <a:t>: n. FAMILY</a:t>
            </a:r>
          </a:p>
        </p:txBody>
      </p:sp>
      <p:sp>
        <p:nvSpPr>
          <p:cNvPr id="4" name="Slide Number Placeholder 3">
            <a:extLst>
              <a:ext uri="{FF2B5EF4-FFF2-40B4-BE49-F238E27FC236}">
                <a16:creationId xmlns:a16="http://schemas.microsoft.com/office/drawing/2014/main" id="{5F2075DF-7523-B3E3-B0CB-6531A6A9440C}"/>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15</a:t>
            </a:fld>
            <a:endParaRPr lang="en-US"/>
          </a:p>
        </p:txBody>
      </p:sp>
      <p:sp>
        <p:nvSpPr>
          <p:cNvPr id="5" name="TextBox 4">
            <a:extLst>
              <a:ext uri="{FF2B5EF4-FFF2-40B4-BE49-F238E27FC236}">
                <a16:creationId xmlns:a16="http://schemas.microsoft.com/office/drawing/2014/main" id="{75D99DD0-833F-6095-08C6-1EED6F09C2DB}"/>
              </a:ext>
            </a:extLst>
          </p:cNvPr>
          <p:cNvSpPr txBox="1"/>
          <p:nvPr/>
        </p:nvSpPr>
        <p:spPr>
          <a:xfrm>
            <a:off x="7519768" y="1152913"/>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pic>
        <p:nvPicPr>
          <p:cNvPr id="6" name="Picture 5">
            <a:extLst>
              <a:ext uri="{FF2B5EF4-FFF2-40B4-BE49-F238E27FC236}">
                <a16:creationId xmlns:a16="http://schemas.microsoft.com/office/drawing/2014/main" id="{43EB0EFE-58E5-413E-7023-4B7C5281C0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4751" y="3114639"/>
            <a:ext cx="5262493" cy="3499558"/>
          </a:xfrm>
          <a:prstGeom prst="rect">
            <a:avLst/>
          </a:prstGeom>
        </p:spPr>
      </p:pic>
      <p:sp>
        <p:nvSpPr>
          <p:cNvPr id="8" name="TextBox 7">
            <a:extLst>
              <a:ext uri="{FF2B5EF4-FFF2-40B4-BE49-F238E27FC236}">
                <a16:creationId xmlns:a16="http://schemas.microsoft.com/office/drawing/2014/main" id="{E798AEA6-4CE5-659B-AEA8-F6601876AADB}"/>
              </a:ext>
            </a:extLst>
          </p:cNvPr>
          <p:cNvSpPr txBox="1"/>
          <p:nvPr/>
        </p:nvSpPr>
        <p:spPr>
          <a:xfrm>
            <a:off x="7180333" y="114140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79BFC35C-BC15-EBA6-6B29-E9D3DACFA015}"/>
              </a:ext>
            </a:extLst>
          </p:cNvPr>
          <p:cNvSpPr txBox="1"/>
          <p:nvPr/>
        </p:nvSpPr>
        <p:spPr>
          <a:xfrm>
            <a:off x="4165550" y="115524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78349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450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B42263C-2CC7-A403-835D-129712DE6FF0}"/>
              </a:ext>
            </a:extLst>
          </p:cNvPr>
          <p:cNvSpPr>
            <a:spLocks noGrp="1"/>
          </p:cNvSpPr>
          <p:nvPr>
            <p:ph type="sldNum" sz="quarter" idx="12"/>
          </p:nvPr>
        </p:nvSpPr>
        <p:spPr/>
        <p:txBody>
          <a:bodyPr/>
          <a:lstStyle/>
          <a:p>
            <a:fld id="{5F9E4569-F76F-4F5B-B0BB-D8EDE3E0F8A7}" type="slidenum">
              <a:rPr lang="en-US" smtClean="0"/>
              <a:t>16</a:t>
            </a:fld>
            <a:endParaRPr lang="en-US"/>
          </a:p>
        </p:txBody>
      </p:sp>
      <p:sp>
        <p:nvSpPr>
          <p:cNvPr id="3" name="TextBox 2">
            <a:extLst>
              <a:ext uri="{FF2B5EF4-FFF2-40B4-BE49-F238E27FC236}">
                <a16:creationId xmlns:a16="http://schemas.microsoft.com/office/drawing/2014/main" id="{238BF637-4509-FC84-894F-4DCBC7BA5BF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9426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57F17-1AF7-80C2-4394-7B824A2F32C7}"/>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a:t>
            </a:r>
          </a:p>
        </p:txBody>
      </p:sp>
      <p:sp>
        <p:nvSpPr>
          <p:cNvPr id="3" name="TextBox 2">
            <a:extLst>
              <a:ext uri="{FF2B5EF4-FFF2-40B4-BE49-F238E27FC236}">
                <a16:creationId xmlns:a16="http://schemas.microsoft.com/office/drawing/2014/main" id="{16F6235C-804E-D98B-25CD-330A81081341}"/>
              </a:ext>
            </a:extLst>
          </p:cNvPr>
          <p:cNvSpPr txBox="1"/>
          <p:nvPr/>
        </p:nvSpPr>
        <p:spPr>
          <a:xfrm>
            <a:off x="3607391" y="3773592"/>
            <a:ext cx="57373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FAV</a:t>
            </a:r>
            <a:r>
              <a:rPr lang="en-US" sz="4000" dirty="0">
                <a:latin typeface="Arial" panose="020B0604020202020204" pitchFamily="34" charset="0"/>
                <a:cs typeface="Arial" panose="020B0604020202020204" pitchFamily="34" charset="0"/>
              </a:rPr>
              <a:t>: n. A FAVORITE</a:t>
            </a:r>
          </a:p>
        </p:txBody>
      </p:sp>
      <p:sp>
        <p:nvSpPr>
          <p:cNvPr id="4" name="Slide Number Placeholder 3">
            <a:extLst>
              <a:ext uri="{FF2B5EF4-FFF2-40B4-BE49-F238E27FC236}">
                <a16:creationId xmlns:a16="http://schemas.microsoft.com/office/drawing/2014/main" id="{FCD8B467-824D-6642-7C99-A4D87C196A10}"/>
              </a:ext>
            </a:extLst>
          </p:cNvPr>
          <p:cNvSpPr>
            <a:spLocks noGrp="1"/>
          </p:cNvSpPr>
          <p:nvPr>
            <p:ph type="sldNum" sz="quarter" idx="12"/>
          </p:nvPr>
        </p:nvSpPr>
        <p:spPr>
          <a:xfrm>
            <a:off x="9448800" y="6475219"/>
            <a:ext cx="2743200" cy="365125"/>
          </a:xfrm>
        </p:spPr>
        <p:txBody>
          <a:bodyPr/>
          <a:lstStyle/>
          <a:p>
            <a:fld id="{5F9E4569-F76F-4F5B-B0BB-D8EDE3E0F8A7}" type="slidenum">
              <a:rPr lang="en-US" smtClean="0"/>
              <a:t>17</a:t>
            </a:fld>
            <a:endParaRPr lang="en-US"/>
          </a:p>
        </p:txBody>
      </p:sp>
      <p:sp>
        <p:nvSpPr>
          <p:cNvPr id="5" name="TextBox 4">
            <a:extLst>
              <a:ext uri="{FF2B5EF4-FFF2-40B4-BE49-F238E27FC236}">
                <a16:creationId xmlns:a16="http://schemas.microsoft.com/office/drawing/2014/main" id="{945828CA-BB1C-A917-DF46-1A15B5F6FE93}"/>
              </a:ext>
            </a:extLst>
          </p:cNvPr>
          <p:cNvSpPr txBox="1"/>
          <p:nvPr/>
        </p:nvSpPr>
        <p:spPr>
          <a:xfrm>
            <a:off x="7664734" y="2048674"/>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AES</a:t>
            </a:r>
          </a:p>
        </p:txBody>
      </p:sp>
      <p:pic>
        <p:nvPicPr>
          <p:cNvPr id="7" name="Picture 6">
            <a:extLst>
              <a:ext uri="{FF2B5EF4-FFF2-40B4-BE49-F238E27FC236}">
                <a16:creationId xmlns:a16="http://schemas.microsoft.com/office/drawing/2014/main" id="{A217A648-DBBE-54A5-DCFD-2B3149C131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9255" y="4422612"/>
            <a:ext cx="2298863" cy="2298863"/>
          </a:xfrm>
          <a:prstGeom prst="rect">
            <a:avLst/>
          </a:prstGeom>
        </p:spPr>
      </p:pic>
      <p:pic>
        <p:nvPicPr>
          <p:cNvPr id="8" name="Picture 7">
            <a:extLst>
              <a:ext uri="{FF2B5EF4-FFF2-40B4-BE49-F238E27FC236}">
                <a16:creationId xmlns:a16="http://schemas.microsoft.com/office/drawing/2014/main" id="{80ED14C5-0C44-A6AE-E5CB-FA29FD5D67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77093" y="1891195"/>
            <a:ext cx="1915416" cy="1634807"/>
          </a:xfrm>
          <a:prstGeom prst="rect">
            <a:avLst/>
          </a:prstGeom>
        </p:spPr>
      </p:pic>
      <p:pic>
        <p:nvPicPr>
          <p:cNvPr id="6" name="Picture 5">
            <a:extLst>
              <a:ext uri="{FF2B5EF4-FFF2-40B4-BE49-F238E27FC236}">
                <a16:creationId xmlns:a16="http://schemas.microsoft.com/office/drawing/2014/main" id="{1EA4D23C-C3DA-6C22-835B-CAC2B1EEF59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6244" r="95368">
                        <a14:foregroundMark x1="8359" y1="60303" x2="54582" y2="40101"/>
                        <a14:foregroundMark x1="54582" y1="40101" x2="73313" y2="38384"/>
                        <a14:foregroundMark x1="73313" y1="38384" x2="93454" y2="41616"/>
                        <a14:foregroundMark x1="41793" y1="30808" x2="59718" y2="27677"/>
                        <a14:foregroundMark x1="59718" y1="27677" x2="45921" y2="19798"/>
                        <a14:foregroundMark x1="45921" y1="19798" x2="35347" y2="35354"/>
                        <a14:foregroundMark x1="35347" y1="35354" x2="43505" y2="58283"/>
                        <a14:foregroundMark x1="43505" y1="58283" x2="53172" y2="71414"/>
                        <a14:foregroundMark x1="53172" y1="71414" x2="54683" y2="82626"/>
                        <a14:foregroundMark x1="78449" y1="67778" x2="51863" y2="69899"/>
                        <a14:foregroundMark x1="51863" y1="69899" x2="51863" y2="69899"/>
                        <a14:foregroundMark x1="32326" y1="71414" x2="51964" y2="77778"/>
                        <a14:foregroundMark x1="51964" y1="77778" x2="57100" y2="75859"/>
                        <a14:foregroundMark x1="55488" y1="48990" x2="47331" y2="54141"/>
                        <a14:foregroundMark x1="58107" y1="42424" x2="63142" y2="42121"/>
                        <a14:foregroundMark x1="71400" y1="27980" x2="49849" y2="21919"/>
                        <a14:foregroundMark x1="49849" y1="21919" x2="36757" y2="25354"/>
                        <a14:foregroundMark x1="36757" y1="25354" x2="24270" y2="34646"/>
                        <a14:foregroundMark x1="24270" y1="34646" x2="21148" y2="41818"/>
                        <a14:foregroundMark x1="41591" y1="37677" x2="47432" y2="23232"/>
                        <a14:foregroundMark x1="30715" y1="70808" x2="49345" y2="76465"/>
                        <a14:foregroundMark x1="49345" y1="76465" x2="61329" y2="76263"/>
                        <a14:foregroundMark x1="61329" y1="76263" x2="69789" y2="69899"/>
                        <a14:foregroundMark x1="35347" y1="74747" x2="52266" y2="75960"/>
                        <a14:foregroundMark x1="52266" y1="75960" x2="58610" y2="72727"/>
                        <a14:foregroundMark x1="66868" y1="65051" x2="66868" y2="65051"/>
                        <a14:foregroundMark x1="95468" y1="52222" x2="95468" y2="52222"/>
                        <a14:foregroundMark x1="15811" y1="67475" x2="32528" y2="62929"/>
                        <a14:foregroundMark x1="32528" y1="62929" x2="80765" y2="34141"/>
                        <a14:foregroundMark x1="22155" y1="63535" x2="34844" y2="47576"/>
                        <a14:foregroundMark x1="34844" y1="47576" x2="34844" y2="47576"/>
                        <a14:foregroundMark x1="73112" y1="50606" x2="81772" y2="61111"/>
                        <a14:foregroundMark x1="81772" y1="61111" x2="78046" y2="59293"/>
                        <a14:foregroundMark x1="6244" y1="48384" x2="9869" y2="54040"/>
                      </a14:backgroundRemoval>
                    </a14:imgEffect>
                  </a14:imgLayer>
                </a14:imgProps>
              </a:ext>
              <a:ext uri="{28A0092B-C50C-407E-A947-70E740481C1C}">
                <a14:useLocalDpi xmlns:a14="http://schemas.microsoft.com/office/drawing/2010/main"/>
              </a:ext>
            </a:extLst>
          </a:blip>
          <a:srcRect/>
          <a:stretch/>
        </p:blipFill>
        <p:spPr>
          <a:xfrm rot="2502817">
            <a:off x="10476859" y="1039374"/>
            <a:ext cx="1179550" cy="1176114"/>
          </a:xfrm>
          <a:prstGeom prst="rect">
            <a:avLst/>
          </a:prstGeom>
        </p:spPr>
      </p:pic>
      <p:sp>
        <p:nvSpPr>
          <p:cNvPr id="9" name="TextBox 8">
            <a:extLst>
              <a:ext uri="{FF2B5EF4-FFF2-40B4-BE49-F238E27FC236}">
                <a16:creationId xmlns:a16="http://schemas.microsoft.com/office/drawing/2014/main" id="{80B017FC-0CE0-FBFA-2941-8AC412AF961A}"/>
              </a:ext>
            </a:extLst>
          </p:cNvPr>
          <p:cNvSpPr txBox="1"/>
          <p:nvPr/>
        </p:nvSpPr>
        <p:spPr>
          <a:xfrm>
            <a:off x="7237021" y="235465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386474CB-55EF-C731-1E13-9B977F37BDD7}"/>
              </a:ext>
            </a:extLst>
          </p:cNvPr>
          <p:cNvSpPr txBox="1"/>
          <p:nvPr/>
        </p:nvSpPr>
        <p:spPr>
          <a:xfrm>
            <a:off x="9602434" y="3773592"/>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sp>
        <p:nvSpPr>
          <p:cNvPr id="11" name="TextBox 10">
            <a:extLst>
              <a:ext uri="{FF2B5EF4-FFF2-40B4-BE49-F238E27FC236}">
                <a16:creationId xmlns:a16="http://schemas.microsoft.com/office/drawing/2014/main" id="{015ECE87-C90D-8456-58A3-504BB1C8CC92}"/>
              </a:ext>
            </a:extLst>
          </p:cNvPr>
          <p:cNvSpPr txBox="1"/>
          <p:nvPr/>
        </p:nvSpPr>
        <p:spPr>
          <a:xfrm>
            <a:off x="183985" y="5928028"/>
            <a:ext cx="573733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also FAVOURITE/S</a:t>
            </a:r>
          </a:p>
        </p:txBody>
      </p:sp>
      <p:cxnSp>
        <p:nvCxnSpPr>
          <p:cNvPr id="12" name="Straight Connector 11">
            <a:extLst>
              <a:ext uri="{FF2B5EF4-FFF2-40B4-BE49-F238E27FC236}">
                <a16:creationId xmlns:a16="http://schemas.microsoft.com/office/drawing/2014/main" id="{5A80ECC6-3C9E-0165-0232-BF39EDAC12E4}"/>
              </a:ext>
            </a:extLst>
          </p:cNvPr>
          <p:cNvCxnSpPr/>
          <p:nvPr/>
        </p:nvCxnSpPr>
        <p:spPr>
          <a:xfrm>
            <a:off x="9651494" y="5779717"/>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653750-7C85-9435-C099-9E19E5292FAA}"/>
              </a:ext>
            </a:extLst>
          </p:cNvPr>
          <p:cNvCxnSpPr/>
          <p:nvPr/>
        </p:nvCxnSpPr>
        <p:spPr>
          <a:xfrm>
            <a:off x="9736831" y="6335898"/>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C12672E-9E51-650E-712A-F83BE8B86D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22573" y="5699901"/>
            <a:ext cx="1066834" cy="635997"/>
          </a:xfrm>
          <a:prstGeom prst="rect">
            <a:avLst/>
          </a:prstGeom>
        </p:spPr>
      </p:pic>
    </p:spTree>
    <p:extLst>
      <p:ext uri="{BB962C8B-B14F-4D97-AF65-F5344CB8AC3E}">
        <p14:creationId xmlns:p14="http://schemas.microsoft.com/office/powerpoint/2010/main" val="20173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G O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46A93FF5-1664-223A-F1F1-B81B206BFED0}"/>
              </a:ext>
            </a:extLst>
          </p:cNvPr>
          <p:cNvSpPr>
            <a:spLocks noGrp="1"/>
          </p:cNvSpPr>
          <p:nvPr>
            <p:ph type="sldNum" sz="quarter" idx="12"/>
          </p:nvPr>
        </p:nvSpPr>
        <p:spPr/>
        <p:txBody>
          <a:bodyPr/>
          <a:lstStyle/>
          <a:p>
            <a:fld id="{5F9E4569-F76F-4F5B-B0BB-D8EDE3E0F8A7}" type="slidenum">
              <a:rPr lang="en-US" smtClean="0"/>
              <a:t>18</a:t>
            </a:fld>
            <a:endParaRPr lang="en-US"/>
          </a:p>
        </p:txBody>
      </p:sp>
      <p:sp>
        <p:nvSpPr>
          <p:cNvPr id="3" name="TextBox 2">
            <a:extLst>
              <a:ext uri="{FF2B5EF4-FFF2-40B4-BE49-F238E27FC236}">
                <a16:creationId xmlns:a16="http://schemas.microsoft.com/office/drawing/2014/main" id="{67B0D730-9B87-9387-DC7A-EDB2E0EB946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698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E81AB-E013-BF35-C9AF-8BBE8ECE3E99}"/>
              </a:ext>
            </a:extLst>
          </p:cNvPr>
          <p:cNvSpPr txBox="1"/>
          <p:nvPr/>
        </p:nvSpPr>
        <p:spPr>
          <a:xfrm>
            <a:off x="4362203" y="377282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a:t>
            </a:r>
          </a:p>
        </p:txBody>
      </p:sp>
      <p:sp>
        <p:nvSpPr>
          <p:cNvPr id="3" name="TextBox 2">
            <a:extLst>
              <a:ext uri="{FF2B5EF4-FFF2-40B4-BE49-F238E27FC236}">
                <a16:creationId xmlns:a16="http://schemas.microsoft.com/office/drawing/2014/main" id="{0D014DAB-8B11-CF60-5BC8-E5A0D82ADA24}"/>
              </a:ext>
            </a:extLst>
          </p:cNvPr>
          <p:cNvSpPr txBox="1"/>
          <p:nvPr/>
        </p:nvSpPr>
        <p:spPr>
          <a:xfrm>
            <a:off x="2341815" y="5014445"/>
            <a:ext cx="960114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n. A NON-JEWISH PERSON</a:t>
            </a:r>
          </a:p>
        </p:txBody>
      </p:sp>
      <p:sp>
        <p:nvSpPr>
          <p:cNvPr id="4" name="TextBox 3">
            <a:extLst>
              <a:ext uri="{FF2B5EF4-FFF2-40B4-BE49-F238E27FC236}">
                <a16:creationId xmlns:a16="http://schemas.microsoft.com/office/drawing/2014/main" id="{5025946A-BC89-CFBA-107B-A7DA9ACECC29}"/>
              </a:ext>
            </a:extLst>
          </p:cNvPr>
          <p:cNvSpPr txBox="1"/>
          <p:nvPr/>
        </p:nvSpPr>
        <p:spPr>
          <a:xfrm>
            <a:off x="2967399" y="5655900"/>
            <a:ext cx="79663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(plurals GOYS and GOYIM)</a:t>
            </a:r>
          </a:p>
        </p:txBody>
      </p:sp>
      <p:sp>
        <p:nvSpPr>
          <p:cNvPr id="5" name="Slide Number Placeholder 4">
            <a:extLst>
              <a:ext uri="{FF2B5EF4-FFF2-40B4-BE49-F238E27FC236}">
                <a16:creationId xmlns:a16="http://schemas.microsoft.com/office/drawing/2014/main" id="{E93B7760-99FE-D041-0809-13CAEF656A75}"/>
              </a:ext>
            </a:extLst>
          </p:cNvPr>
          <p:cNvSpPr>
            <a:spLocks noGrp="1"/>
          </p:cNvSpPr>
          <p:nvPr>
            <p:ph type="sldNum" sz="quarter" idx="12"/>
          </p:nvPr>
        </p:nvSpPr>
        <p:spPr/>
        <p:txBody>
          <a:bodyPr/>
          <a:lstStyle/>
          <a:p>
            <a:fld id="{5F9E4569-F76F-4F5B-B0BB-D8EDE3E0F8A7}" type="slidenum">
              <a:rPr lang="en-US" smtClean="0"/>
              <a:t>19</a:t>
            </a:fld>
            <a:endParaRPr lang="en-US"/>
          </a:p>
        </p:txBody>
      </p:sp>
      <p:pic>
        <p:nvPicPr>
          <p:cNvPr id="6" name="Picture 5">
            <a:extLst>
              <a:ext uri="{FF2B5EF4-FFF2-40B4-BE49-F238E27FC236}">
                <a16:creationId xmlns:a16="http://schemas.microsoft.com/office/drawing/2014/main" id="{5DF1F430-4CCE-32E0-4592-AA18293B532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247" b="98555" l="0" r="100000"/>
                    </a14:imgEffect>
                  </a14:imgLayer>
                </a14:imgProps>
              </a:ext>
              <a:ext uri="{28A0092B-C50C-407E-A947-70E740481C1C}">
                <a14:useLocalDpi xmlns:a14="http://schemas.microsoft.com/office/drawing/2010/main"/>
              </a:ext>
            </a:extLst>
          </a:blip>
          <a:srcRect/>
          <a:stretch/>
        </p:blipFill>
        <p:spPr>
          <a:xfrm>
            <a:off x="3858771" y="41291"/>
            <a:ext cx="4165258" cy="3731534"/>
          </a:xfrm>
          <a:prstGeom prst="rect">
            <a:avLst/>
          </a:prstGeom>
        </p:spPr>
      </p:pic>
      <p:sp>
        <p:nvSpPr>
          <p:cNvPr id="7" name="TextBox 6">
            <a:extLst>
              <a:ext uri="{FF2B5EF4-FFF2-40B4-BE49-F238E27FC236}">
                <a16:creationId xmlns:a16="http://schemas.microsoft.com/office/drawing/2014/main" id="{AA8440EC-417E-D317-3089-88D3093D47AB}"/>
              </a:ext>
            </a:extLst>
          </p:cNvPr>
          <p:cNvSpPr txBox="1"/>
          <p:nvPr/>
        </p:nvSpPr>
        <p:spPr>
          <a:xfrm>
            <a:off x="6052910" y="802884"/>
            <a:ext cx="2018371" cy="677108"/>
          </a:xfrm>
          <a:prstGeom prst="rect">
            <a:avLst/>
          </a:prstGeom>
          <a:noFill/>
        </p:spPr>
        <p:txBody>
          <a:bodyPr wrap="square" rtlCol="0">
            <a:spAutoFit/>
          </a:bodyPr>
          <a:lstStyle/>
          <a:p>
            <a:r>
              <a:rPr lang="en-US" sz="3800" dirty="0">
                <a:solidFill>
                  <a:schemeClr val="bg1">
                    <a:lumMod val="85000"/>
                  </a:schemeClr>
                </a:solidFill>
                <a:latin typeface="Stencil" panose="040409050D0802020404" pitchFamily="82" charset="0"/>
              </a:rPr>
              <a:t>o</a:t>
            </a:r>
          </a:p>
        </p:txBody>
      </p:sp>
      <p:pic>
        <p:nvPicPr>
          <p:cNvPr id="8" name="Picture 7">
            <a:extLst>
              <a:ext uri="{FF2B5EF4-FFF2-40B4-BE49-F238E27FC236}">
                <a16:creationId xmlns:a16="http://schemas.microsoft.com/office/drawing/2014/main" id="{718C4BCA-C67D-772A-FD17-817CD985ADCB}"/>
              </a:ext>
            </a:extLst>
          </p:cNvPr>
          <p:cNvPicPr>
            <a:picLocks noChangeAspect="1"/>
          </p:cNvPicPr>
          <p:nvPr/>
        </p:nvPicPr>
        <p:blipFill>
          <a:blip r:embed="rId5"/>
          <a:stretch>
            <a:fillRect/>
          </a:stretch>
        </p:blipFill>
        <p:spPr>
          <a:xfrm>
            <a:off x="1972821" y="2601694"/>
            <a:ext cx="1885950" cy="2324100"/>
          </a:xfrm>
          <a:prstGeom prst="rect">
            <a:avLst/>
          </a:prstGeom>
        </p:spPr>
      </p:pic>
      <p:pic>
        <p:nvPicPr>
          <p:cNvPr id="9" name="Picture 8">
            <a:extLst>
              <a:ext uri="{FF2B5EF4-FFF2-40B4-BE49-F238E27FC236}">
                <a16:creationId xmlns:a16="http://schemas.microsoft.com/office/drawing/2014/main" id="{DE21B686-3C13-DCD0-77C2-F8A1324E05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2399" y="3036249"/>
            <a:ext cx="1549523" cy="1936904"/>
          </a:xfrm>
          <a:prstGeom prst="rect">
            <a:avLst/>
          </a:prstGeom>
        </p:spPr>
      </p:pic>
      <p:pic>
        <p:nvPicPr>
          <p:cNvPr id="10" name="Picture 9">
            <a:extLst>
              <a:ext uri="{FF2B5EF4-FFF2-40B4-BE49-F238E27FC236}">
                <a16:creationId xmlns:a16="http://schemas.microsoft.com/office/drawing/2014/main" id="{55B68B0A-5A19-D228-DA36-A2DF9F6ECB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3736" y="267829"/>
            <a:ext cx="2655152" cy="2156394"/>
          </a:xfrm>
          <a:prstGeom prst="rect">
            <a:avLst/>
          </a:prstGeom>
        </p:spPr>
      </p:pic>
      <p:pic>
        <p:nvPicPr>
          <p:cNvPr id="11" name="Picture 10">
            <a:extLst>
              <a:ext uri="{FF2B5EF4-FFF2-40B4-BE49-F238E27FC236}">
                <a16:creationId xmlns:a16="http://schemas.microsoft.com/office/drawing/2014/main" id="{65324566-58DD-0A57-816A-B427566784EE}"/>
              </a:ext>
            </a:extLst>
          </p:cNvPr>
          <p:cNvPicPr>
            <a:picLocks noChangeAspect="1"/>
          </p:cNvPicPr>
          <p:nvPr/>
        </p:nvPicPr>
        <p:blipFill>
          <a:blip r:embed="rId8"/>
          <a:stretch>
            <a:fillRect/>
          </a:stretch>
        </p:blipFill>
        <p:spPr>
          <a:xfrm>
            <a:off x="9048750" y="136525"/>
            <a:ext cx="2041964" cy="2542036"/>
          </a:xfrm>
          <a:prstGeom prst="rect">
            <a:avLst/>
          </a:prstGeom>
        </p:spPr>
      </p:pic>
      <p:sp>
        <p:nvSpPr>
          <p:cNvPr id="12" name="TextBox 11">
            <a:extLst>
              <a:ext uri="{FF2B5EF4-FFF2-40B4-BE49-F238E27FC236}">
                <a16:creationId xmlns:a16="http://schemas.microsoft.com/office/drawing/2014/main" id="{37392ECB-7B0C-5D71-DCF1-794F3982F046}"/>
              </a:ext>
            </a:extLst>
          </p:cNvPr>
          <p:cNvSpPr txBox="1"/>
          <p:nvPr/>
        </p:nvSpPr>
        <p:spPr>
          <a:xfrm>
            <a:off x="420961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3" name="TextBox 12">
            <a:extLst>
              <a:ext uri="{FF2B5EF4-FFF2-40B4-BE49-F238E27FC236}">
                <a16:creationId xmlns:a16="http://schemas.microsoft.com/office/drawing/2014/main" id="{A20DF77A-50AE-5C8B-3F08-760493AB54D5}"/>
              </a:ext>
            </a:extLst>
          </p:cNvPr>
          <p:cNvSpPr txBox="1"/>
          <p:nvPr/>
        </p:nvSpPr>
        <p:spPr>
          <a:xfrm>
            <a:off x="715680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A611DD51-C3A4-7C98-F998-5CD14B4F7CD0}"/>
              </a:ext>
            </a:extLst>
          </p:cNvPr>
          <p:cNvSpPr txBox="1"/>
          <p:nvPr/>
        </p:nvSpPr>
        <p:spPr>
          <a:xfrm>
            <a:off x="7425048" y="3911324"/>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1732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1DA7E-FC52-1259-A7C6-E878DCF61120}"/>
              </a:ext>
            </a:extLst>
          </p:cNvPr>
          <p:cNvSpPr>
            <a:spLocks noGrp="1"/>
          </p:cNvSpPr>
          <p:nvPr>
            <p:ph type="sldNum" sz="quarter" idx="12"/>
          </p:nvPr>
        </p:nvSpPr>
        <p:spPr/>
        <p:txBody>
          <a:bodyPr/>
          <a:lstStyle/>
          <a:p>
            <a:fld id="{5F9E4569-F76F-4F5B-B0BB-D8EDE3E0F8A7}" type="slidenum">
              <a:rPr lang="en-US" smtClean="0"/>
              <a:t>2</a:t>
            </a:fld>
            <a:endParaRPr lang="en-US"/>
          </a:p>
        </p:txBody>
      </p:sp>
      <p:pic>
        <p:nvPicPr>
          <p:cNvPr id="3" name="Picture 2">
            <a:extLst>
              <a:ext uri="{FF2B5EF4-FFF2-40B4-BE49-F238E27FC236}">
                <a16:creationId xmlns:a16="http://schemas.microsoft.com/office/drawing/2014/main" id="{966AFB93-41BB-FA2F-294A-EDA56E18271F}"/>
              </a:ext>
            </a:extLst>
          </p:cNvPr>
          <p:cNvPicPr>
            <a:picLocks noChangeAspect="1"/>
          </p:cNvPicPr>
          <p:nvPr/>
        </p:nvPicPr>
        <p:blipFill>
          <a:blip r:embed="rId3"/>
          <a:stretch>
            <a:fillRect/>
          </a:stretch>
        </p:blipFill>
        <p:spPr>
          <a:xfrm>
            <a:off x="3998320" y="697531"/>
            <a:ext cx="4491095" cy="3191041"/>
          </a:xfrm>
          <a:prstGeom prst="rect">
            <a:avLst/>
          </a:prstGeom>
        </p:spPr>
      </p:pic>
      <p:sp>
        <p:nvSpPr>
          <p:cNvPr id="4" name="TextBox 3">
            <a:extLst>
              <a:ext uri="{FF2B5EF4-FFF2-40B4-BE49-F238E27FC236}">
                <a16:creationId xmlns:a16="http://schemas.microsoft.com/office/drawing/2014/main" id="{4FE2A183-50A3-ED4C-E718-7A5C3AFE9EE5}"/>
              </a:ext>
            </a:extLst>
          </p:cNvPr>
          <p:cNvSpPr txBox="1"/>
          <p:nvPr/>
        </p:nvSpPr>
        <p:spPr>
          <a:xfrm>
            <a:off x="3007203" y="4241495"/>
            <a:ext cx="6473328" cy="830997"/>
          </a:xfrm>
          <a:prstGeom prst="rect">
            <a:avLst/>
          </a:prstGeom>
          <a:noFill/>
        </p:spPr>
        <p:txBody>
          <a:bodyPr wrap="square" rtlCol="0">
            <a:spAutoFit/>
          </a:bodyPr>
          <a:lstStyle/>
          <a:p>
            <a:r>
              <a:rPr lang="en-US" sz="2400" dirty="0"/>
              <a:t>“OK, it doesn’t matter, we’ve got the </a:t>
            </a:r>
            <a:r>
              <a:rPr lang="en-US" sz="2400" b="1" dirty="0"/>
              <a:t>New Threes    	</a:t>
            </a:r>
            <a:r>
              <a:rPr lang="en-US" sz="2400" dirty="0"/>
              <a:t>and the </a:t>
            </a:r>
            <a:r>
              <a:rPr lang="en-US" sz="2400" b="1" dirty="0"/>
              <a:t>New Fours </a:t>
            </a:r>
            <a:r>
              <a:rPr lang="en-US" sz="2400" dirty="0"/>
              <a:t>covered here…”</a:t>
            </a:r>
          </a:p>
        </p:txBody>
      </p:sp>
      <p:pic>
        <p:nvPicPr>
          <p:cNvPr id="5" name="Picture 4">
            <a:extLst>
              <a:ext uri="{FF2B5EF4-FFF2-40B4-BE49-F238E27FC236}">
                <a16:creationId xmlns:a16="http://schemas.microsoft.com/office/drawing/2014/main" id="{57A41F1B-E990-ECA4-7861-1BBE0D55A0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5253" y="4775972"/>
            <a:ext cx="1438617" cy="1492625"/>
          </a:xfrm>
          <a:prstGeom prst="rect">
            <a:avLst/>
          </a:prstGeom>
        </p:spPr>
      </p:pic>
      <p:sp>
        <p:nvSpPr>
          <p:cNvPr id="6" name="TextBox 5">
            <a:extLst>
              <a:ext uri="{FF2B5EF4-FFF2-40B4-BE49-F238E27FC236}">
                <a16:creationId xmlns:a16="http://schemas.microsoft.com/office/drawing/2014/main" id="{7CE2D55B-0D4E-EE2E-5CFB-051BD4B1BB1A}"/>
              </a:ext>
            </a:extLst>
          </p:cNvPr>
          <p:cNvSpPr txBox="1"/>
          <p:nvPr/>
        </p:nvSpPr>
        <p:spPr>
          <a:xfrm>
            <a:off x="4449452" y="5250730"/>
            <a:ext cx="6904348" cy="1200329"/>
          </a:xfrm>
          <a:prstGeom prst="rect">
            <a:avLst/>
          </a:prstGeom>
          <a:noFill/>
        </p:spPr>
        <p:txBody>
          <a:bodyPr wrap="square" rtlCol="0">
            <a:spAutoFit/>
          </a:bodyPr>
          <a:lstStyle/>
          <a:p>
            <a:r>
              <a:rPr lang="en-US" dirty="0"/>
              <a:t>And it’s really amazing, that for these 3’s and 4’s:</a:t>
            </a:r>
          </a:p>
          <a:p>
            <a:r>
              <a:rPr lang="en-US" dirty="0"/>
              <a:t>The only difference between the new </a:t>
            </a:r>
            <a:r>
              <a:rPr lang="en-US" b="1" dirty="0"/>
              <a:t>NWL23</a:t>
            </a:r>
            <a:r>
              <a:rPr lang="en-US" dirty="0"/>
              <a:t> (NASPA) words </a:t>
            </a:r>
          </a:p>
          <a:p>
            <a:r>
              <a:rPr lang="en-US" dirty="0"/>
              <a:t>And the </a:t>
            </a:r>
            <a:r>
              <a:rPr lang="en-US" b="1" dirty="0"/>
              <a:t>WOW24</a:t>
            </a:r>
            <a:r>
              <a:rPr lang="en-US" dirty="0"/>
              <a:t> (WGPO) list: WOW does not add the S to HAO or ZEN (so no HAOS and no ZENS)</a:t>
            </a:r>
          </a:p>
        </p:txBody>
      </p:sp>
    </p:spTree>
    <p:extLst>
      <p:ext uri="{BB962C8B-B14F-4D97-AF65-F5344CB8AC3E}">
        <p14:creationId xmlns:p14="http://schemas.microsoft.com/office/powerpoint/2010/main" val="209834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197E8D6-E1C4-1228-1BAC-3CC1D2C6662C}"/>
              </a:ext>
            </a:extLst>
          </p:cNvPr>
          <p:cNvSpPr>
            <a:spLocks noGrp="1"/>
          </p:cNvSpPr>
          <p:nvPr>
            <p:ph type="sldNum" sz="quarter" idx="12"/>
          </p:nvPr>
        </p:nvSpPr>
        <p:spPr/>
        <p:txBody>
          <a:bodyPr/>
          <a:lstStyle/>
          <a:p>
            <a:fld id="{5F9E4569-F76F-4F5B-B0BB-D8EDE3E0F8A7}" type="slidenum">
              <a:rPr lang="en-US" smtClean="0"/>
              <a:t>20</a:t>
            </a:fld>
            <a:endParaRPr lang="en-US"/>
          </a:p>
        </p:txBody>
      </p:sp>
      <p:sp>
        <p:nvSpPr>
          <p:cNvPr id="3" name="TextBox 2">
            <a:extLst>
              <a:ext uri="{FF2B5EF4-FFF2-40B4-BE49-F238E27FC236}">
                <a16:creationId xmlns:a16="http://schemas.microsoft.com/office/drawing/2014/main" id="{C9BB8B13-8402-717A-CEDF-610A8A341126}"/>
              </a:ext>
            </a:extLst>
          </p:cNvPr>
          <p:cNvSpPr txBox="1"/>
          <p:nvPr/>
        </p:nvSpPr>
        <p:spPr>
          <a:xfrm>
            <a:off x="4636252" y="4995746"/>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5499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C6D8B-47A4-30FF-808A-5E8CE5DCB272}"/>
              </a:ext>
            </a:extLst>
          </p:cNvPr>
          <p:cNvSpPr txBox="1"/>
          <p:nvPr/>
        </p:nvSpPr>
        <p:spPr>
          <a:xfrm>
            <a:off x="4106883" y="436130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a:t>
            </a:r>
          </a:p>
        </p:txBody>
      </p:sp>
      <p:sp>
        <p:nvSpPr>
          <p:cNvPr id="3" name="TextBox 2">
            <a:extLst>
              <a:ext uri="{FF2B5EF4-FFF2-40B4-BE49-F238E27FC236}">
                <a16:creationId xmlns:a16="http://schemas.microsoft.com/office/drawing/2014/main" id="{9EAD863A-AA1E-CF00-0C91-78219AECDD85}"/>
              </a:ext>
            </a:extLst>
          </p:cNvPr>
          <p:cNvSpPr txBox="1"/>
          <p:nvPr/>
        </p:nvSpPr>
        <p:spPr>
          <a:xfrm>
            <a:off x="2298309" y="5955854"/>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a:t>
            </a:r>
            <a:r>
              <a:rPr lang="en-US" sz="4000" dirty="0">
                <a:latin typeface="Arial" panose="020B0604020202020204" pitchFamily="34" charset="0"/>
                <a:cs typeface="Arial" panose="020B0604020202020204" pitchFamily="34" charset="0"/>
              </a:rPr>
              <a:t>: pl. of n. </a:t>
            </a:r>
            <a:r>
              <a:rPr lang="en-US" sz="4000" u="sng" dirty="0">
                <a:latin typeface="Arial" panose="020B0604020202020204" pitchFamily="34" charset="0"/>
                <a:cs typeface="Arial" panose="020B0604020202020204" pitchFamily="34" charset="0"/>
              </a:rPr>
              <a:t>HO</a:t>
            </a:r>
            <a:r>
              <a:rPr lang="en-US" sz="4000" dirty="0">
                <a:latin typeface="Arial" panose="020B0604020202020204" pitchFamily="34" charset="0"/>
                <a:cs typeface="Arial" panose="020B0604020202020204" pitchFamily="34" charset="0"/>
              </a:rPr>
              <a:t>, A PROSTITUTE</a:t>
            </a:r>
          </a:p>
        </p:txBody>
      </p:sp>
      <p:sp>
        <p:nvSpPr>
          <p:cNvPr id="5" name="TextBox 4">
            <a:extLst>
              <a:ext uri="{FF2B5EF4-FFF2-40B4-BE49-F238E27FC236}">
                <a16:creationId xmlns:a16="http://schemas.microsoft.com/office/drawing/2014/main" id="{19970ABF-9D95-A68A-2232-1E30F5F86FCC}"/>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6" name="TextBox 5">
            <a:extLst>
              <a:ext uri="{FF2B5EF4-FFF2-40B4-BE49-F238E27FC236}">
                <a16:creationId xmlns:a16="http://schemas.microsoft.com/office/drawing/2014/main" id="{D39B0AE6-FA8A-9C6D-24E9-C2EA25D2394A}"/>
              </a:ext>
            </a:extLst>
          </p:cNvPr>
          <p:cNvSpPr txBox="1"/>
          <p:nvPr/>
        </p:nvSpPr>
        <p:spPr>
          <a:xfrm>
            <a:off x="392879" y="1768239"/>
            <a:ext cx="3218213" cy="1200329"/>
          </a:xfrm>
          <a:prstGeom prst="rect">
            <a:avLst/>
          </a:prstGeom>
          <a:noFill/>
        </p:spPr>
        <p:txBody>
          <a:bodyPr wrap="square" rtlCol="0">
            <a:spAutoFit/>
          </a:bodyPr>
          <a:lstStyle/>
          <a:p>
            <a:r>
              <a:rPr lang="en-US" sz="7200" dirty="0">
                <a:latin typeface="Scramble" panose="020B0603050302020204" pitchFamily="34" charset="0"/>
              </a:rPr>
              <a:t>OHS</a:t>
            </a:r>
          </a:p>
        </p:txBody>
      </p:sp>
      <p:sp>
        <p:nvSpPr>
          <p:cNvPr id="8" name="TextBox 7">
            <a:extLst>
              <a:ext uri="{FF2B5EF4-FFF2-40B4-BE49-F238E27FC236}">
                <a16:creationId xmlns:a16="http://schemas.microsoft.com/office/drawing/2014/main" id="{F0A08BEB-193E-649D-17BA-6598BF6D1D86}"/>
              </a:ext>
            </a:extLst>
          </p:cNvPr>
          <p:cNvSpPr txBox="1"/>
          <p:nvPr/>
        </p:nvSpPr>
        <p:spPr>
          <a:xfrm>
            <a:off x="8508701" y="1814277"/>
            <a:ext cx="3218213" cy="1200329"/>
          </a:xfrm>
          <a:prstGeom prst="rect">
            <a:avLst/>
          </a:prstGeom>
          <a:noFill/>
        </p:spPr>
        <p:txBody>
          <a:bodyPr wrap="square" rtlCol="0">
            <a:spAutoFit/>
          </a:bodyPr>
          <a:lstStyle/>
          <a:p>
            <a:r>
              <a:rPr lang="en-US" sz="7200" dirty="0">
                <a:latin typeface="Scramble" panose="020B0603050302020204" pitchFamily="34" charset="0"/>
              </a:rPr>
              <a:t>SHO</a:t>
            </a:r>
          </a:p>
        </p:txBody>
      </p:sp>
      <p:sp>
        <p:nvSpPr>
          <p:cNvPr id="9" name="TextBox 8">
            <a:extLst>
              <a:ext uri="{FF2B5EF4-FFF2-40B4-BE49-F238E27FC236}">
                <a16:creationId xmlns:a16="http://schemas.microsoft.com/office/drawing/2014/main" id="{4165672A-112A-218B-91DC-0D27B45EB75A}"/>
              </a:ext>
            </a:extLst>
          </p:cNvPr>
          <p:cNvSpPr txBox="1"/>
          <p:nvPr/>
        </p:nvSpPr>
        <p:spPr>
          <a:xfrm>
            <a:off x="2298309" y="3136612"/>
            <a:ext cx="1022465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When you might draw a challenge with</a:t>
            </a:r>
          </a:p>
        </p:txBody>
      </p:sp>
      <p:sp>
        <p:nvSpPr>
          <p:cNvPr id="10" name="TextBox 9">
            <a:extLst>
              <a:ext uri="{FF2B5EF4-FFF2-40B4-BE49-F238E27FC236}">
                <a16:creationId xmlns:a16="http://schemas.microsoft.com/office/drawing/2014/main" id="{47B3ED05-42A8-9CFA-0ED9-D8770E5868AE}"/>
              </a:ext>
            </a:extLst>
          </p:cNvPr>
          <p:cNvSpPr txBox="1"/>
          <p:nvPr/>
        </p:nvSpPr>
        <p:spPr>
          <a:xfrm>
            <a:off x="4077488" y="1769814"/>
            <a:ext cx="3218213" cy="1200329"/>
          </a:xfrm>
          <a:prstGeom prst="rect">
            <a:avLst/>
          </a:prstGeom>
          <a:noFill/>
        </p:spPr>
        <p:txBody>
          <a:bodyPr wrap="square" rtlCol="0">
            <a:spAutoFit/>
          </a:bodyPr>
          <a:lstStyle/>
          <a:p>
            <a:r>
              <a:rPr lang="en-US" sz="7200" dirty="0">
                <a:latin typeface="Scramble" panose="020B0603050302020204" pitchFamily="34" charset="0"/>
              </a:rPr>
              <a:t>SOH</a:t>
            </a:r>
          </a:p>
        </p:txBody>
      </p:sp>
      <p:sp>
        <p:nvSpPr>
          <p:cNvPr id="11" name="TextBox 10">
            <a:extLst>
              <a:ext uri="{FF2B5EF4-FFF2-40B4-BE49-F238E27FC236}">
                <a16:creationId xmlns:a16="http://schemas.microsoft.com/office/drawing/2014/main" id="{BC7CB8C5-C71A-D8EF-470E-19D964E6D6FC}"/>
              </a:ext>
            </a:extLst>
          </p:cNvPr>
          <p:cNvSpPr txBox="1"/>
          <p:nvPr/>
        </p:nvSpPr>
        <p:spPr>
          <a:xfrm>
            <a:off x="7577293" y="164172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12" name="Slide Number Placeholder 11">
            <a:extLst>
              <a:ext uri="{FF2B5EF4-FFF2-40B4-BE49-F238E27FC236}">
                <a16:creationId xmlns:a16="http://schemas.microsoft.com/office/drawing/2014/main" id="{2A286977-238E-13CF-49BB-2BB12A78FF3E}"/>
              </a:ext>
            </a:extLst>
          </p:cNvPr>
          <p:cNvSpPr>
            <a:spLocks noGrp="1"/>
          </p:cNvSpPr>
          <p:nvPr>
            <p:ph type="sldNum" sz="quarter" idx="12"/>
          </p:nvPr>
        </p:nvSpPr>
        <p:spPr/>
        <p:txBody>
          <a:bodyPr/>
          <a:lstStyle/>
          <a:p>
            <a:fld id="{5F9E4569-F76F-4F5B-B0BB-D8EDE3E0F8A7}" type="slidenum">
              <a:rPr lang="en-US" smtClean="0"/>
              <a:t>21</a:t>
            </a:fld>
            <a:endParaRPr lang="en-US"/>
          </a:p>
        </p:txBody>
      </p:sp>
      <p:pic>
        <p:nvPicPr>
          <p:cNvPr id="13" name="Picture 12">
            <a:extLst>
              <a:ext uri="{FF2B5EF4-FFF2-40B4-BE49-F238E27FC236}">
                <a16:creationId xmlns:a16="http://schemas.microsoft.com/office/drawing/2014/main" id="{85DD3066-1DFB-447A-04B4-FA0076E154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3528" y="3941042"/>
            <a:ext cx="2951261" cy="1967507"/>
          </a:xfrm>
          <a:prstGeom prst="rect">
            <a:avLst/>
          </a:prstGeom>
        </p:spPr>
      </p:pic>
      <p:sp>
        <p:nvSpPr>
          <p:cNvPr id="14" name="TextBox 13">
            <a:extLst>
              <a:ext uri="{FF2B5EF4-FFF2-40B4-BE49-F238E27FC236}">
                <a16:creationId xmlns:a16="http://schemas.microsoft.com/office/drawing/2014/main" id="{8989E846-1DF2-888E-6B16-F02EE15CE5B0}"/>
              </a:ext>
            </a:extLst>
          </p:cNvPr>
          <p:cNvSpPr txBox="1"/>
          <p:nvPr/>
        </p:nvSpPr>
        <p:spPr>
          <a:xfrm>
            <a:off x="3594491" y="416289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MPR</a:t>
            </a:r>
          </a:p>
        </p:txBody>
      </p:sp>
      <p:sp>
        <p:nvSpPr>
          <p:cNvPr id="15" name="TextBox 14">
            <a:extLst>
              <a:ext uri="{FF2B5EF4-FFF2-40B4-BE49-F238E27FC236}">
                <a16:creationId xmlns:a16="http://schemas.microsoft.com/office/drawing/2014/main" id="{1279B763-A589-70D8-A7B1-60714304F1EE}"/>
              </a:ext>
            </a:extLst>
          </p:cNvPr>
          <p:cNvSpPr txBox="1"/>
          <p:nvPr/>
        </p:nvSpPr>
        <p:spPr>
          <a:xfrm>
            <a:off x="7289485" y="418085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r>
              <a:rPr lang="en-US" sz="3600" b="1" dirty="0">
                <a:solidFill>
                  <a:schemeClr val="tx1">
                    <a:lumMod val="65000"/>
                    <a:lumOff val="35000"/>
                  </a:schemeClr>
                </a:solidFill>
                <a:latin typeface="Arial" panose="020B0604020202020204" pitchFamily="34" charset="0"/>
                <a:cs typeface="Arial" panose="020B0604020202020204" pitchFamily="34" charset="0"/>
              </a:rPr>
              <a:t>S</a:t>
            </a:r>
            <a:r>
              <a:rPr lang="en-US" sz="3600" b="1" dirty="0">
                <a:latin typeface="Arial" panose="020B0604020202020204" pitchFamily="34" charset="0"/>
                <a:cs typeface="Arial" panose="020B0604020202020204" pitchFamily="34" charset="0"/>
              </a:rPr>
              <a:t>T</a:t>
            </a:r>
          </a:p>
        </p:txBody>
      </p:sp>
      <p:sp>
        <p:nvSpPr>
          <p:cNvPr id="16" name="TextBox 15">
            <a:extLst>
              <a:ext uri="{FF2B5EF4-FFF2-40B4-BE49-F238E27FC236}">
                <a16:creationId xmlns:a16="http://schemas.microsoft.com/office/drawing/2014/main" id="{A58733A8-DC92-2002-869D-033926CB1FFE}"/>
              </a:ext>
            </a:extLst>
          </p:cNvPr>
          <p:cNvSpPr txBox="1"/>
          <p:nvPr/>
        </p:nvSpPr>
        <p:spPr>
          <a:xfrm>
            <a:off x="17819" y="1450371"/>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DOS</a:t>
            </a:r>
          </a:p>
        </p:txBody>
      </p:sp>
      <p:sp>
        <p:nvSpPr>
          <p:cNvPr id="17" name="TextBox 16">
            <a:extLst>
              <a:ext uri="{FF2B5EF4-FFF2-40B4-BE49-F238E27FC236}">
                <a16:creationId xmlns:a16="http://schemas.microsoft.com/office/drawing/2014/main" id="{77CAB6B7-B7BC-D48B-DAC3-7A7E3B6B675E}"/>
              </a:ext>
            </a:extLst>
          </p:cNvPr>
          <p:cNvSpPr txBox="1"/>
          <p:nvPr/>
        </p:nvSpPr>
        <p:spPr>
          <a:xfrm>
            <a:off x="11595292" y="1165739"/>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DEGOPTW</a:t>
            </a:r>
          </a:p>
        </p:txBody>
      </p:sp>
      <p:sp>
        <p:nvSpPr>
          <p:cNvPr id="18" name="TextBox 17">
            <a:extLst>
              <a:ext uri="{FF2B5EF4-FFF2-40B4-BE49-F238E27FC236}">
                <a16:creationId xmlns:a16="http://schemas.microsoft.com/office/drawing/2014/main" id="{C97AAD89-2EE5-DF53-51AD-8CBF4B724D0C}"/>
              </a:ext>
            </a:extLst>
          </p:cNvPr>
          <p:cNvSpPr txBox="1"/>
          <p:nvPr/>
        </p:nvSpPr>
        <p:spPr>
          <a:xfrm>
            <a:off x="7145202" y="2001233"/>
            <a:ext cx="1185552"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5A0A4955-4D23-3BB2-FE74-107F193F6A1B}"/>
              </a:ext>
            </a:extLst>
          </p:cNvPr>
          <p:cNvSpPr txBox="1"/>
          <p:nvPr/>
        </p:nvSpPr>
        <p:spPr>
          <a:xfrm>
            <a:off x="3195759" y="182165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B3EB103F-53E6-857F-FDA6-307A334D46D3}"/>
              </a:ext>
            </a:extLst>
          </p:cNvPr>
          <p:cNvSpPr txBox="1"/>
          <p:nvPr/>
        </p:nvSpPr>
        <p:spPr>
          <a:xfrm>
            <a:off x="6838540" y="180783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98520C3-273F-43BD-38EA-D76EA7E7983E}"/>
              </a:ext>
            </a:extLst>
          </p:cNvPr>
          <p:cNvSpPr txBox="1"/>
          <p:nvPr/>
        </p:nvSpPr>
        <p:spPr>
          <a:xfrm>
            <a:off x="3975485"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496FBFA-DCDC-6A59-ABD2-C4466DD34C71}"/>
              </a:ext>
            </a:extLst>
          </p:cNvPr>
          <p:cNvSpPr txBox="1"/>
          <p:nvPr/>
        </p:nvSpPr>
        <p:spPr>
          <a:xfrm>
            <a:off x="8356224"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37C75A4B-74E4-7B8F-F43B-893C2FA015D4}"/>
              </a:ext>
            </a:extLst>
          </p:cNvPr>
          <p:cNvSpPr txBox="1"/>
          <p:nvPr/>
        </p:nvSpPr>
        <p:spPr>
          <a:xfrm>
            <a:off x="11293498" y="185991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4" name="TextBox 23">
            <a:extLst>
              <a:ext uri="{FF2B5EF4-FFF2-40B4-BE49-F238E27FC236}">
                <a16:creationId xmlns:a16="http://schemas.microsoft.com/office/drawing/2014/main" id="{5FBA27A4-9DBD-208F-8CBD-CAA178CAD6B8}"/>
              </a:ext>
            </a:extLst>
          </p:cNvPr>
          <p:cNvSpPr txBox="1"/>
          <p:nvPr/>
        </p:nvSpPr>
        <p:spPr>
          <a:xfrm>
            <a:off x="3949162" y="43712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5" name="TextBox 24">
            <a:extLst>
              <a:ext uri="{FF2B5EF4-FFF2-40B4-BE49-F238E27FC236}">
                <a16:creationId xmlns:a16="http://schemas.microsoft.com/office/drawing/2014/main" id="{AFB39C28-36AE-FFF3-DC32-3CA715CAC1B1}"/>
              </a:ext>
            </a:extLst>
          </p:cNvPr>
          <p:cNvSpPr txBox="1"/>
          <p:nvPr/>
        </p:nvSpPr>
        <p:spPr>
          <a:xfrm>
            <a:off x="6925657" y="43896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9C646EBE-752C-055D-5767-DC0A416E0EC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spTree>
    <p:extLst>
      <p:ext uri="{BB962C8B-B14F-4D97-AF65-F5344CB8AC3E}">
        <p14:creationId xmlns:p14="http://schemas.microsoft.com/office/powerpoint/2010/main" val="32665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C L O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3E19E55-0AF1-C7C4-F5AE-2B7097CEDBFD}"/>
              </a:ext>
            </a:extLst>
          </p:cNvPr>
          <p:cNvSpPr>
            <a:spLocks noGrp="1"/>
          </p:cNvSpPr>
          <p:nvPr>
            <p:ph type="sldNum" sz="quarter" idx="12"/>
          </p:nvPr>
        </p:nvSpPr>
        <p:spPr/>
        <p:txBody>
          <a:bodyPr/>
          <a:lstStyle/>
          <a:p>
            <a:fld id="{5F9E4569-F76F-4F5B-B0BB-D8EDE3E0F8A7}" type="slidenum">
              <a:rPr lang="en-US" smtClean="0"/>
              <a:t>22</a:t>
            </a:fld>
            <a:endParaRPr lang="en-US"/>
          </a:p>
        </p:txBody>
      </p:sp>
      <p:sp>
        <p:nvSpPr>
          <p:cNvPr id="3" name="TextBox 2">
            <a:extLst>
              <a:ext uri="{FF2B5EF4-FFF2-40B4-BE49-F238E27FC236}">
                <a16:creationId xmlns:a16="http://schemas.microsoft.com/office/drawing/2014/main" id="{AA07756F-DEA3-6678-E7CE-1EEA2ABEBF3C}"/>
              </a:ext>
            </a:extLst>
          </p:cNvPr>
          <p:cNvSpPr txBox="1"/>
          <p:nvPr/>
        </p:nvSpPr>
        <p:spPr>
          <a:xfrm>
            <a:off x="4814671" y="4895385"/>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42187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13577"/>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68550" y="271732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402526" y="821240"/>
            <a:ext cx="3218213" cy="1200329"/>
          </a:xfrm>
          <a:prstGeom prst="rect">
            <a:avLst/>
          </a:prstGeom>
          <a:noFill/>
        </p:spPr>
        <p:txBody>
          <a:bodyPr wrap="square" rtlCol="0">
            <a:spAutoFit/>
          </a:bodyPr>
          <a:lstStyle/>
          <a:p>
            <a:r>
              <a:rPr lang="en-US" sz="7200" dirty="0">
                <a:latin typeface="Scramble" panose="020B0603050302020204" pitchFamily="34" charset="0"/>
              </a:rPr>
              <a:t>COL</a:t>
            </a:r>
          </a:p>
        </p:txBody>
      </p:sp>
      <p:sp>
        <p:nvSpPr>
          <p:cNvPr id="5" name="TextBox 4">
            <a:extLst>
              <a:ext uri="{FF2B5EF4-FFF2-40B4-BE49-F238E27FC236}">
                <a16:creationId xmlns:a16="http://schemas.microsoft.com/office/drawing/2014/main" id="{A2E2123E-732B-3050-3628-BC0E542D810A}"/>
              </a:ext>
            </a:extLst>
          </p:cNvPr>
          <p:cNvSpPr txBox="1"/>
          <p:nvPr/>
        </p:nvSpPr>
        <p:spPr>
          <a:xfrm>
            <a:off x="4497430" y="3658556"/>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a:t>
            </a:r>
          </a:p>
        </p:txBody>
      </p:sp>
      <p:sp>
        <p:nvSpPr>
          <p:cNvPr id="6" name="TextBox 5">
            <a:extLst>
              <a:ext uri="{FF2B5EF4-FFF2-40B4-BE49-F238E27FC236}">
                <a16:creationId xmlns:a16="http://schemas.microsoft.com/office/drawing/2014/main" id="{5518CAD4-CD6B-BC8B-E96E-7ACFFC5FD57E}"/>
              </a:ext>
            </a:extLst>
          </p:cNvPr>
          <p:cNvSpPr txBox="1"/>
          <p:nvPr/>
        </p:nvSpPr>
        <p:spPr>
          <a:xfrm>
            <a:off x="1717430" y="5722915"/>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a:t>
            </a:r>
            <a:r>
              <a:rPr lang="en-US" sz="4000" dirty="0">
                <a:latin typeface="Arial" panose="020B0604020202020204" pitchFamily="34" charset="0"/>
                <a:cs typeface="Arial" panose="020B0604020202020204" pitchFamily="34" charset="0"/>
              </a:rPr>
              <a:t>: v. TO MAKE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129146" y="6263430"/>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23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28" y="3945735"/>
            <a:ext cx="1593427" cy="2388477"/>
          </a:xfrm>
          <a:prstGeom prst="rect">
            <a:avLst/>
          </a:prstGeom>
        </p:spPr>
      </p:pic>
      <p:sp>
        <p:nvSpPr>
          <p:cNvPr id="10" name="TextBox 9">
            <a:extLst>
              <a:ext uri="{FF2B5EF4-FFF2-40B4-BE49-F238E27FC236}">
                <a16:creationId xmlns:a16="http://schemas.microsoft.com/office/drawing/2014/main" id="{A4E6FD66-DCEA-B690-0BD7-AD768321AAA4}"/>
              </a:ext>
            </a:extLst>
          </p:cNvPr>
          <p:cNvSpPr txBox="1"/>
          <p:nvPr/>
        </p:nvSpPr>
        <p:spPr>
          <a:xfrm>
            <a:off x="7547305" y="-6700"/>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ADESTY</a:t>
            </a:r>
          </a:p>
        </p:txBody>
      </p:sp>
      <p:sp>
        <p:nvSpPr>
          <p:cNvPr id="11" name="TextBox 10">
            <a:extLst>
              <a:ext uri="{FF2B5EF4-FFF2-40B4-BE49-F238E27FC236}">
                <a16:creationId xmlns:a16="http://schemas.microsoft.com/office/drawing/2014/main" id="{C612BD87-B7F3-FFCA-9B5D-4A8BE03CF807}"/>
              </a:ext>
            </a:extLst>
          </p:cNvPr>
          <p:cNvSpPr txBox="1"/>
          <p:nvPr/>
        </p:nvSpPr>
        <p:spPr>
          <a:xfrm>
            <a:off x="7615613" y="3006689"/>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AHIKOS</a:t>
            </a:r>
          </a:p>
        </p:txBody>
      </p:sp>
      <p:sp>
        <p:nvSpPr>
          <p:cNvPr id="12" name="TextBox 11">
            <a:extLst>
              <a:ext uri="{FF2B5EF4-FFF2-40B4-BE49-F238E27FC236}">
                <a16:creationId xmlns:a16="http://schemas.microsoft.com/office/drawing/2014/main" id="{F1224767-1067-54FD-3B08-F956A8306EE2}"/>
              </a:ext>
            </a:extLst>
          </p:cNvPr>
          <p:cNvSpPr txBox="1"/>
          <p:nvPr/>
        </p:nvSpPr>
        <p:spPr>
          <a:xfrm>
            <a:off x="3956480" y="3745352"/>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1022630" y="2261811"/>
            <a:ext cx="3092605" cy="646331"/>
          </a:xfrm>
          <a:prstGeom prst="rect">
            <a:avLst/>
          </a:prstGeom>
          <a:noFill/>
        </p:spPr>
        <p:txBody>
          <a:bodyPr wrap="square" rtlCol="0">
            <a:spAutoFit/>
          </a:bodyPr>
          <a:lstStyle/>
          <a:p>
            <a:r>
              <a:rPr lang="en-US" b="1" u="sng" dirty="0"/>
              <a:t>COL</a:t>
            </a:r>
            <a:r>
              <a:rPr lang="en-US" dirty="0"/>
              <a:t>: n.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432" y="332960"/>
            <a:ext cx="3538846" cy="1821888"/>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326193" y="36889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ED444FA6-EB3B-2EAD-0AD2-733EC0405501}"/>
              </a:ext>
            </a:extLst>
          </p:cNvPr>
          <p:cNvSpPr txBox="1"/>
          <p:nvPr/>
        </p:nvSpPr>
        <p:spPr>
          <a:xfrm>
            <a:off x="8682359" y="1467854"/>
            <a:ext cx="2238193" cy="646331"/>
          </a:xfrm>
          <a:prstGeom prst="rect">
            <a:avLst/>
          </a:prstGeom>
          <a:noFill/>
        </p:spPr>
        <p:txBody>
          <a:bodyPr wrap="square" rtlCol="0">
            <a:spAutoFit/>
          </a:bodyPr>
          <a:lstStyle/>
          <a:p>
            <a:r>
              <a:rPr lang="en-US" b="1" u="sng" dirty="0"/>
              <a:t>COLY</a:t>
            </a:r>
            <a:r>
              <a:rPr lang="en-US" dirty="0"/>
              <a:t>: n. AN AFRICAN BIRD (pl. COLIES)</a:t>
            </a:r>
          </a:p>
        </p:txBody>
      </p:sp>
      <p:pic>
        <p:nvPicPr>
          <p:cNvPr id="17" name="Picture 16">
            <a:extLst>
              <a:ext uri="{FF2B5EF4-FFF2-40B4-BE49-F238E27FC236}">
                <a16:creationId xmlns:a16="http://schemas.microsoft.com/office/drawing/2014/main" id="{6E77AD53-D603-B6B3-9344-9652990D4F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11" b="89547" l="2727" r="90000">
                        <a14:foregroundMark x1="33182" y1="9059" x2="29091" y2="9756"/>
                        <a14:foregroundMark x1="2727" y1="47387" x2="12727" y2="44948"/>
                        <a14:foregroundMark x1="69091" y1="72474" x2="69091" y2="72474"/>
                        <a14:foregroundMark x1="65000" y1="66202" x2="67273" y2="70383"/>
                      </a14:backgroundRemoval>
                    </a14:imgEffect>
                  </a14:imgLayer>
                </a14:imgProps>
              </a:ext>
            </a:extLst>
          </a:blip>
          <a:stretch>
            <a:fillRect/>
          </a:stretch>
        </p:blipFill>
        <p:spPr>
          <a:xfrm>
            <a:off x="9629961" y="0"/>
            <a:ext cx="2305307" cy="3007378"/>
          </a:xfrm>
          <a:prstGeom prst="rect">
            <a:avLst/>
          </a:prstGeom>
        </p:spPr>
      </p:pic>
      <p:sp>
        <p:nvSpPr>
          <p:cNvPr id="18" name="TextBox 17">
            <a:extLst>
              <a:ext uri="{FF2B5EF4-FFF2-40B4-BE49-F238E27FC236}">
                <a16:creationId xmlns:a16="http://schemas.microsoft.com/office/drawing/2014/main" id="{27AB9725-743A-A3FC-D086-3D2D53AB34C2}"/>
              </a:ext>
            </a:extLst>
          </p:cNvPr>
          <p:cNvSpPr txBox="1"/>
          <p:nvPr/>
        </p:nvSpPr>
        <p:spPr>
          <a:xfrm>
            <a:off x="8648838" y="2905670"/>
            <a:ext cx="2238193" cy="646331"/>
          </a:xfrm>
          <a:prstGeom prst="rect">
            <a:avLst/>
          </a:prstGeom>
          <a:noFill/>
        </p:spPr>
        <p:txBody>
          <a:bodyPr wrap="square" rtlCol="0">
            <a:spAutoFit/>
          </a:bodyPr>
          <a:lstStyle/>
          <a:p>
            <a:r>
              <a:rPr lang="en-US" b="1" u="sng" dirty="0"/>
              <a:t>LOCA</a:t>
            </a:r>
            <a:r>
              <a:rPr lang="en-US" dirty="0"/>
              <a:t>: one pl. of LOCUS (also LOCI)</a:t>
            </a:r>
          </a:p>
        </p:txBody>
      </p:sp>
      <p:sp>
        <p:nvSpPr>
          <p:cNvPr id="19" name="TextBox 18">
            <a:extLst>
              <a:ext uri="{FF2B5EF4-FFF2-40B4-BE49-F238E27FC236}">
                <a16:creationId xmlns:a16="http://schemas.microsoft.com/office/drawing/2014/main" id="{45DD4548-4482-3A95-9DBA-3DFA41C5DF4C}"/>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a:t>
            </a:r>
            <a:r>
              <a:rPr lang="en-US" sz="2000" dirty="0">
                <a:latin typeface="Arial" panose="020B0604020202020204" pitchFamily="34" charset="0"/>
                <a:cs typeface="Arial" panose="020B0604020202020204" pitchFamily="34" charset="0"/>
              </a:rPr>
              <a:t>: v. TO AGGREGATE INTO FLOCCULES</a:t>
            </a:r>
          </a:p>
        </p:txBody>
      </p:sp>
      <p:pic>
        <p:nvPicPr>
          <p:cNvPr id="20" name="Picture 19">
            <a:extLst>
              <a:ext uri="{FF2B5EF4-FFF2-40B4-BE49-F238E27FC236}">
                <a16:creationId xmlns:a16="http://schemas.microsoft.com/office/drawing/2014/main" id="{E4222821-CC08-91B2-F570-FE7693D738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16622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6" grpId="0"/>
      <p:bldP spid="14"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N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5FE49B4-A900-C4B7-5F08-1E31CBA3B204}"/>
              </a:ext>
            </a:extLst>
          </p:cNvPr>
          <p:cNvSpPr>
            <a:spLocks noGrp="1"/>
          </p:cNvSpPr>
          <p:nvPr>
            <p:ph type="sldNum" sz="quarter" idx="12"/>
          </p:nvPr>
        </p:nvSpPr>
        <p:spPr/>
        <p:txBody>
          <a:bodyPr/>
          <a:lstStyle/>
          <a:p>
            <a:fld id="{5F9E4569-F76F-4F5B-B0BB-D8EDE3E0F8A7}" type="slidenum">
              <a:rPr lang="en-US" smtClean="0"/>
              <a:t>24</a:t>
            </a:fld>
            <a:endParaRPr lang="en-US"/>
          </a:p>
        </p:txBody>
      </p:sp>
      <p:sp>
        <p:nvSpPr>
          <p:cNvPr id="3" name="TextBox 2">
            <a:extLst>
              <a:ext uri="{FF2B5EF4-FFF2-40B4-BE49-F238E27FC236}">
                <a16:creationId xmlns:a16="http://schemas.microsoft.com/office/drawing/2014/main" id="{96AEB799-7ADC-ECA2-C2CF-70A6CB4755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02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33AA7-9FD2-AFDF-99E8-7E0E2FF8455C}"/>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a:t>
            </a:r>
          </a:p>
        </p:txBody>
      </p:sp>
      <p:sp>
        <p:nvSpPr>
          <p:cNvPr id="3" name="TextBox 2">
            <a:extLst>
              <a:ext uri="{FF2B5EF4-FFF2-40B4-BE49-F238E27FC236}">
                <a16:creationId xmlns:a16="http://schemas.microsoft.com/office/drawing/2014/main" id="{82D92CFC-1374-3E26-89FE-57EAC189D4DE}"/>
              </a:ext>
            </a:extLst>
          </p:cNvPr>
          <p:cNvSpPr txBox="1"/>
          <p:nvPr/>
        </p:nvSpPr>
        <p:spPr>
          <a:xfrm>
            <a:off x="2008021" y="3441564"/>
            <a:ext cx="9488886"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a:t>
            </a:r>
            <a:r>
              <a:rPr lang="en-US" sz="4000" dirty="0">
                <a:latin typeface="Arial" panose="020B0604020202020204" pitchFamily="34" charset="0"/>
                <a:cs typeface="Arial" panose="020B0604020202020204" pitchFamily="34" charset="0"/>
              </a:rPr>
              <a:t>: v. TO DOMINATE, ESPECIALLY IN COMPUTER OR VIDEO GAMES</a:t>
            </a:r>
          </a:p>
        </p:txBody>
      </p:sp>
      <p:sp>
        <p:nvSpPr>
          <p:cNvPr id="4" name="TextBox 3">
            <a:extLst>
              <a:ext uri="{FF2B5EF4-FFF2-40B4-BE49-F238E27FC236}">
                <a16:creationId xmlns:a16="http://schemas.microsoft.com/office/drawing/2014/main" id="{F9D84970-25B4-A1E5-968F-770C60DEA0E2}"/>
              </a:ext>
            </a:extLst>
          </p:cNvPr>
          <p:cNvSpPr txBox="1"/>
          <p:nvPr/>
        </p:nvSpPr>
        <p:spPr>
          <a:xfrm>
            <a:off x="239538" y="5048543"/>
            <a:ext cx="2688992"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PWNS PWNED PWNING</a:t>
            </a:r>
          </a:p>
        </p:txBody>
      </p:sp>
      <p:sp>
        <p:nvSpPr>
          <p:cNvPr id="5" name="Slide Number Placeholder 4">
            <a:extLst>
              <a:ext uri="{FF2B5EF4-FFF2-40B4-BE49-F238E27FC236}">
                <a16:creationId xmlns:a16="http://schemas.microsoft.com/office/drawing/2014/main" id="{11C6068E-264B-AEF6-BA6B-ABA779BB991B}"/>
              </a:ext>
            </a:extLst>
          </p:cNvPr>
          <p:cNvSpPr>
            <a:spLocks noGrp="1"/>
          </p:cNvSpPr>
          <p:nvPr>
            <p:ph type="sldNum" sz="quarter" idx="12"/>
          </p:nvPr>
        </p:nvSpPr>
        <p:spPr/>
        <p:txBody>
          <a:bodyPr/>
          <a:lstStyle/>
          <a:p>
            <a:fld id="{5F9E4569-F76F-4F5B-B0BB-D8EDE3E0F8A7}" type="slidenum">
              <a:rPr lang="en-US" smtClean="0"/>
              <a:t>25</a:t>
            </a:fld>
            <a:endParaRPr lang="en-US"/>
          </a:p>
        </p:txBody>
      </p:sp>
      <p:pic>
        <p:nvPicPr>
          <p:cNvPr id="6" name="Picture 5">
            <a:extLst>
              <a:ext uri="{FF2B5EF4-FFF2-40B4-BE49-F238E27FC236}">
                <a16:creationId xmlns:a16="http://schemas.microsoft.com/office/drawing/2014/main" id="{CAD6BD7D-55DF-DA84-3237-F36E3D46EEF9}"/>
              </a:ext>
            </a:extLst>
          </p:cNvPr>
          <p:cNvPicPr>
            <a:picLocks noChangeAspect="1"/>
          </p:cNvPicPr>
          <p:nvPr/>
        </p:nvPicPr>
        <p:blipFill>
          <a:blip r:embed="rId3"/>
          <a:stretch>
            <a:fillRect/>
          </a:stretch>
        </p:blipFill>
        <p:spPr>
          <a:xfrm>
            <a:off x="8978590" y="220648"/>
            <a:ext cx="3133725" cy="2105025"/>
          </a:xfrm>
          <a:prstGeom prst="rect">
            <a:avLst/>
          </a:prstGeom>
        </p:spPr>
      </p:pic>
      <p:pic>
        <p:nvPicPr>
          <p:cNvPr id="7" name="Picture 6">
            <a:extLst>
              <a:ext uri="{FF2B5EF4-FFF2-40B4-BE49-F238E27FC236}">
                <a16:creationId xmlns:a16="http://schemas.microsoft.com/office/drawing/2014/main" id="{E6F0DDA0-BBFE-C256-92AE-97B85D53B38B}"/>
              </a:ext>
            </a:extLst>
          </p:cNvPr>
          <p:cNvPicPr>
            <a:picLocks noChangeAspect="1"/>
          </p:cNvPicPr>
          <p:nvPr/>
        </p:nvPicPr>
        <p:blipFill>
          <a:blip r:embed="rId4"/>
          <a:stretch>
            <a:fillRect/>
          </a:stretch>
        </p:blipFill>
        <p:spPr>
          <a:xfrm>
            <a:off x="285169" y="528637"/>
            <a:ext cx="2143125" cy="2143125"/>
          </a:xfrm>
          <a:prstGeom prst="rect">
            <a:avLst/>
          </a:prstGeom>
        </p:spPr>
      </p:pic>
      <p:pic>
        <p:nvPicPr>
          <p:cNvPr id="8" name="Picture 7">
            <a:extLst>
              <a:ext uri="{FF2B5EF4-FFF2-40B4-BE49-F238E27FC236}">
                <a16:creationId xmlns:a16="http://schemas.microsoft.com/office/drawing/2014/main" id="{46CCF9A4-288A-8CCE-C890-FEF08AB3DD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2476" y="300989"/>
            <a:ext cx="2333209" cy="1944341"/>
          </a:xfrm>
          <a:prstGeom prst="rect">
            <a:avLst/>
          </a:prstGeom>
        </p:spPr>
      </p:pic>
      <p:sp>
        <p:nvSpPr>
          <p:cNvPr id="11" name="TextBox 10">
            <a:extLst>
              <a:ext uri="{FF2B5EF4-FFF2-40B4-BE49-F238E27FC236}">
                <a16:creationId xmlns:a16="http://schemas.microsoft.com/office/drawing/2014/main" id="{EE3FED0A-52AD-771B-3279-1649228661F6}"/>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2" name="Picture 11">
            <a:extLst>
              <a:ext uri="{FF2B5EF4-FFF2-40B4-BE49-F238E27FC236}">
                <a16:creationId xmlns:a16="http://schemas.microsoft.com/office/drawing/2014/main" id="{C93A4177-F4C7-2833-4156-7975B13C2B6E}"/>
              </a:ext>
            </a:extLst>
          </p:cNvPr>
          <p:cNvPicPr>
            <a:picLocks noChangeAspect="1"/>
          </p:cNvPicPr>
          <p:nvPr/>
        </p:nvPicPr>
        <p:blipFill>
          <a:blip r:embed="rId6"/>
          <a:stretch>
            <a:fillRect/>
          </a:stretch>
        </p:blipFill>
        <p:spPr>
          <a:xfrm>
            <a:off x="3810000" y="4938712"/>
            <a:ext cx="4572000" cy="1600200"/>
          </a:xfrm>
          <a:prstGeom prst="rect">
            <a:avLst/>
          </a:prstGeom>
        </p:spPr>
      </p:pic>
    </p:spTree>
    <p:extLst>
      <p:ext uri="{BB962C8B-B14F-4D97-AF65-F5344CB8AC3E}">
        <p14:creationId xmlns:p14="http://schemas.microsoft.com/office/powerpoint/2010/main" val="249380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V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26</a:t>
            </a:fld>
            <a:endParaRPr lang="en-US"/>
          </a:p>
        </p:txBody>
      </p:sp>
      <p:sp>
        <p:nvSpPr>
          <p:cNvPr id="3" name="TextBox 2">
            <a:extLst>
              <a:ext uri="{FF2B5EF4-FFF2-40B4-BE49-F238E27FC236}">
                <a16:creationId xmlns:a16="http://schemas.microsoft.com/office/drawing/2014/main" id="{E132EBA6-D013-76B3-8CF6-1A1652532E4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2498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3E8D0-EFEE-8436-F936-CFF867A78C1B}"/>
              </a:ext>
            </a:extLst>
          </p:cNvPr>
          <p:cNvSpPr txBox="1"/>
          <p:nvPr/>
        </p:nvSpPr>
        <p:spPr>
          <a:xfrm>
            <a:off x="3648891" y="5834743"/>
            <a:ext cx="4293326" cy="369332"/>
          </a:xfrm>
          <a:prstGeom prst="rect">
            <a:avLst/>
          </a:prstGeom>
          <a:noFill/>
        </p:spPr>
        <p:txBody>
          <a:bodyPr wrap="square" rtlCol="0">
            <a:spAutoFit/>
          </a:bodyPr>
          <a:lstStyle/>
          <a:p>
            <a:r>
              <a:rPr lang="en-US" dirty="0"/>
              <a:t>That’s all of the NEW THREES from NWL23.</a:t>
            </a:r>
          </a:p>
        </p:txBody>
      </p:sp>
      <p:sp>
        <p:nvSpPr>
          <p:cNvPr id="3" name="TextBox 2">
            <a:extLst>
              <a:ext uri="{FF2B5EF4-FFF2-40B4-BE49-F238E27FC236}">
                <a16:creationId xmlns:a16="http://schemas.microsoft.com/office/drawing/2014/main" id="{46C20241-B3F9-B04E-5B66-54710A9D04DA}"/>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a:t>
            </a:r>
          </a:p>
        </p:txBody>
      </p:sp>
      <p:sp>
        <p:nvSpPr>
          <p:cNvPr id="4" name="TextBox 3">
            <a:extLst>
              <a:ext uri="{FF2B5EF4-FFF2-40B4-BE49-F238E27FC236}">
                <a16:creationId xmlns:a16="http://schemas.microsoft.com/office/drawing/2014/main" id="{7AEE30AE-B579-1162-EF89-79227AAB3B02}"/>
              </a:ext>
            </a:extLst>
          </p:cNvPr>
          <p:cNvSpPr txBox="1"/>
          <p:nvPr/>
        </p:nvSpPr>
        <p:spPr>
          <a:xfrm>
            <a:off x="3106789" y="3719411"/>
            <a:ext cx="879156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VAX</a:t>
            </a:r>
            <a:r>
              <a:rPr lang="en-US" sz="4000" dirty="0">
                <a:latin typeface="Arial" panose="020B0604020202020204" pitchFamily="34" charset="0"/>
                <a:cs typeface="Arial" panose="020B0604020202020204" pitchFamily="34" charset="0"/>
              </a:rPr>
              <a:t>: v. TO VACCINATE</a:t>
            </a:r>
          </a:p>
        </p:txBody>
      </p:sp>
      <p:sp>
        <p:nvSpPr>
          <p:cNvPr id="5" name="TextBox 4">
            <a:extLst>
              <a:ext uri="{FF2B5EF4-FFF2-40B4-BE49-F238E27FC236}">
                <a16:creationId xmlns:a16="http://schemas.microsoft.com/office/drawing/2014/main" id="{A86D8A0C-F9B9-F801-B072-9B21BD31EDF5}"/>
              </a:ext>
            </a:extLst>
          </p:cNvPr>
          <p:cNvSpPr txBox="1"/>
          <p:nvPr/>
        </p:nvSpPr>
        <p:spPr>
          <a:xfrm>
            <a:off x="2698866" y="4328439"/>
            <a:ext cx="858744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(VAXED, VAXES, VAXING)</a:t>
            </a:r>
          </a:p>
        </p:txBody>
      </p:sp>
      <p:sp>
        <p:nvSpPr>
          <p:cNvPr id="6" name="TextBox 5">
            <a:extLst>
              <a:ext uri="{FF2B5EF4-FFF2-40B4-BE49-F238E27FC236}">
                <a16:creationId xmlns:a16="http://schemas.microsoft.com/office/drawing/2014/main" id="{A5B8A2B8-10E4-B2D6-5B65-9F732F98A732}"/>
              </a:ext>
            </a:extLst>
          </p:cNvPr>
          <p:cNvSpPr txBox="1"/>
          <p:nvPr/>
        </p:nvSpPr>
        <p:spPr>
          <a:xfrm>
            <a:off x="496388" y="4960097"/>
            <a:ext cx="115214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(but also VAXX, VAXXED, VAXXES, &amp; VAXXING)</a:t>
            </a:r>
          </a:p>
        </p:txBody>
      </p:sp>
      <p:sp>
        <p:nvSpPr>
          <p:cNvPr id="7" name="Slide Number Placeholder 6">
            <a:extLst>
              <a:ext uri="{FF2B5EF4-FFF2-40B4-BE49-F238E27FC236}">
                <a16:creationId xmlns:a16="http://schemas.microsoft.com/office/drawing/2014/main" id="{99E146FD-3B3A-85C0-F5EF-C478C1472A08}"/>
              </a:ext>
            </a:extLst>
          </p:cNvPr>
          <p:cNvSpPr>
            <a:spLocks noGrp="1"/>
          </p:cNvSpPr>
          <p:nvPr>
            <p:ph type="sldNum" sz="quarter" idx="12"/>
          </p:nvPr>
        </p:nvSpPr>
        <p:spPr/>
        <p:txBody>
          <a:bodyPr/>
          <a:lstStyle/>
          <a:p>
            <a:fld id="{5F9E4569-F76F-4F5B-B0BB-D8EDE3E0F8A7}" type="slidenum">
              <a:rPr lang="en-US" smtClean="0"/>
              <a:t>27</a:t>
            </a:fld>
            <a:endParaRPr lang="en-US"/>
          </a:p>
        </p:txBody>
      </p:sp>
      <p:pic>
        <p:nvPicPr>
          <p:cNvPr id="8" name="Picture 7">
            <a:extLst>
              <a:ext uri="{FF2B5EF4-FFF2-40B4-BE49-F238E27FC236}">
                <a16:creationId xmlns:a16="http://schemas.microsoft.com/office/drawing/2014/main" id="{6C6728ED-A6F0-D49D-F4B1-1C6A42579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327" y="699411"/>
            <a:ext cx="4003905" cy="2238035"/>
          </a:xfrm>
          <a:prstGeom prst="rect">
            <a:avLst/>
          </a:prstGeom>
        </p:spPr>
      </p:pic>
      <p:sp>
        <p:nvSpPr>
          <p:cNvPr id="9" name="TextBox 8">
            <a:extLst>
              <a:ext uri="{FF2B5EF4-FFF2-40B4-BE49-F238E27FC236}">
                <a16:creationId xmlns:a16="http://schemas.microsoft.com/office/drawing/2014/main" id="{17665562-E9AD-A8D1-ED5A-3BF8E4E360FD}"/>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0" name="TextBox 9">
            <a:extLst>
              <a:ext uri="{FF2B5EF4-FFF2-40B4-BE49-F238E27FC236}">
                <a16:creationId xmlns:a16="http://schemas.microsoft.com/office/drawing/2014/main" id="{75EF7D14-B6AD-529E-7400-5548BA05C698}"/>
              </a:ext>
            </a:extLst>
          </p:cNvPr>
          <p:cNvSpPr txBox="1"/>
          <p:nvPr/>
        </p:nvSpPr>
        <p:spPr>
          <a:xfrm>
            <a:off x="3771858" y="6219115"/>
            <a:ext cx="4293326" cy="461665"/>
          </a:xfrm>
          <a:prstGeom prst="rect">
            <a:avLst/>
          </a:prstGeom>
          <a:noFill/>
        </p:spPr>
        <p:txBody>
          <a:bodyPr wrap="square" rtlCol="0">
            <a:spAutoFit/>
          </a:bodyPr>
          <a:lstStyle/>
          <a:p>
            <a:r>
              <a:rPr lang="en-US" sz="2400" b="1" dirty="0"/>
              <a:t>BUT HERE COME THE FOURS</a:t>
            </a:r>
            <a:r>
              <a:rPr lang="en-US" sz="2400" dirty="0"/>
              <a:t>!</a:t>
            </a:r>
          </a:p>
        </p:txBody>
      </p:sp>
    </p:spTree>
    <p:extLst>
      <p:ext uri="{BB962C8B-B14F-4D97-AF65-F5344CB8AC3E}">
        <p14:creationId xmlns:p14="http://schemas.microsoft.com/office/powerpoint/2010/main" val="8167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E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28</a:t>
            </a:fld>
            <a:endParaRPr lang="en-US"/>
          </a:p>
        </p:txBody>
      </p:sp>
      <p:sp>
        <p:nvSpPr>
          <p:cNvPr id="3" name="TextBox 2">
            <a:extLst>
              <a:ext uri="{FF2B5EF4-FFF2-40B4-BE49-F238E27FC236}">
                <a16:creationId xmlns:a16="http://schemas.microsoft.com/office/drawing/2014/main" id="{B22A6375-8B19-32BD-E792-888A983FA5E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7046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60024"/>
            <a:ext cx="2743200" cy="365125"/>
          </a:xfrm>
        </p:spPr>
        <p:txBody>
          <a:bodyPr/>
          <a:lstStyle/>
          <a:p>
            <a:fld id="{5F9E4569-F76F-4F5B-B0BB-D8EDE3E0F8A7}" type="slidenum">
              <a:rPr lang="en-US" smtClean="0"/>
              <a:t>29</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64891" y="3498722"/>
            <a:ext cx="9288908"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ARIE</a:t>
            </a:r>
            <a:r>
              <a:rPr lang="en-US" sz="4000" dirty="0">
                <a:latin typeface="Arial" panose="020B0604020202020204" pitchFamily="34" charset="0"/>
                <a:cs typeface="Arial" panose="020B0604020202020204" pitchFamily="34" charset="0"/>
              </a:rPr>
              <a:t>: one pl. of the n. </a:t>
            </a:r>
            <a:r>
              <a:rPr lang="en-US" sz="4000" u="sng" dirty="0">
                <a:latin typeface="Arial" panose="020B0604020202020204" pitchFamily="34" charset="0"/>
                <a:cs typeface="Arial" panose="020B0604020202020204" pitchFamily="34" charset="0"/>
              </a:rPr>
              <a:t>ARIA</a:t>
            </a:r>
            <a:r>
              <a:rPr lang="en-US" sz="4000" dirty="0">
                <a:latin typeface="Arial" panose="020B0604020202020204" pitchFamily="34" charset="0"/>
                <a:cs typeface="Arial" panose="020B0604020202020204" pitchFamily="34" charset="0"/>
              </a:rPr>
              <a:t>, AN ELABORATE MELODY FOR A SINGLE VOICE (also pl. ARIAS)</a:t>
            </a:r>
          </a:p>
        </p:txBody>
      </p:sp>
      <p:sp>
        <p:nvSpPr>
          <p:cNvPr id="4" name="TextBox 3">
            <a:extLst>
              <a:ext uri="{FF2B5EF4-FFF2-40B4-BE49-F238E27FC236}">
                <a16:creationId xmlns:a16="http://schemas.microsoft.com/office/drawing/2014/main" id="{156BB9E7-D102-4F10-391F-F95F0D02FBA1}"/>
              </a:ext>
            </a:extLst>
          </p:cNvPr>
          <p:cNvSpPr txBox="1"/>
          <p:nvPr/>
        </p:nvSpPr>
        <p:spPr>
          <a:xfrm>
            <a:off x="3790881" y="2403452"/>
            <a:ext cx="4472170" cy="1200329"/>
          </a:xfrm>
          <a:prstGeom prst="rect">
            <a:avLst/>
          </a:prstGeom>
          <a:noFill/>
        </p:spPr>
        <p:txBody>
          <a:bodyPr wrap="square" rtlCol="0">
            <a:spAutoFit/>
          </a:bodyPr>
          <a:lstStyle/>
          <a:p>
            <a:r>
              <a:rPr lang="en-US" sz="7200" dirty="0">
                <a:latin typeface="Scramble" panose="020B0603050302020204" pitchFamily="34" charset="0"/>
              </a:rPr>
              <a:t>ARIE</a:t>
            </a:r>
          </a:p>
        </p:txBody>
      </p:sp>
      <p:sp>
        <p:nvSpPr>
          <p:cNvPr id="5" name="TextBox 4">
            <a:extLst>
              <a:ext uri="{FF2B5EF4-FFF2-40B4-BE49-F238E27FC236}">
                <a16:creationId xmlns:a16="http://schemas.microsoft.com/office/drawing/2014/main" id="{23A51FC8-E532-DB7C-6C16-F11FD7654B95}"/>
              </a:ext>
            </a:extLst>
          </p:cNvPr>
          <p:cNvSpPr txBox="1"/>
          <p:nvPr/>
        </p:nvSpPr>
        <p:spPr>
          <a:xfrm>
            <a:off x="8026146" y="2598003"/>
            <a:ext cx="1185552"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L</a:t>
            </a:r>
          </a:p>
        </p:txBody>
      </p:sp>
      <p:sp>
        <p:nvSpPr>
          <p:cNvPr id="6" name="TextBox 5">
            <a:extLst>
              <a:ext uri="{FF2B5EF4-FFF2-40B4-BE49-F238E27FC236}">
                <a16:creationId xmlns:a16="http://schemas.microsoft.com/office/drawing/2014/main" id="{5D971BA7-C21D-01E2-55BE-A760CE3E4DBE}"/>
              </a:ext>
            </a:extLst>
          </p:cNvPr>
          <p:cNvSpPr txBox="1"/>
          <p:nvPr/>
        </p:nvSpPr>
        <p:spPr>
          <a:xfrm>
            <a:off x="333133" y="5999935"/>
            <a:ext cx="928890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ARIEL</a:t>
            </a:r>
            <a:r>
              <a:rPr lang="en-US" sz="3200" dirty="0">
                <a:latin typeface="Arial" panose="020B0604020202020204" pitchFamily="34" charset="0"/>
                <a:cs typeface="Arial" panose="020B0604020202020204" pitchFamily="34" charset="0"/>
              </a:rPr>
              <a:t>: n. AN AFRICAN GAZELLE (pl. ARIELS)</a:t>
            </a:r>
          </a:p>
        </p:txBody>
      </p:sp>
      <p:pic>
        <p:nvPicPr>
          <p:cNvPr id="7" name="Picture 6">
            <a:extLst>
              <a:ext uri="{FF2B5EF4-FFF2-40B4-BE49-F238E27FC236}">
                <a16:creationId xmlns:a16="http://schemas.microsoft.com/office/drawing/2014/main" id="{999BB8F6-E56C-C681-D5A6-FCCB15BDE9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7703" y="272145"/>
            <a:ext cx="3483570" cy="2090142"/>
          </a:xfrm>
          <a:prstGeom prst="rect">
            <a:avLst/>
          </a:prstGeom>
        </p:spPr>
      </p:pic>
      <p:pic>
        <p:nvPicPr>
          <p:cNvPr id="8" name="Picture 7">
            <a:extLst>
              <a:ext uri="{FF2B5EF4-FFF2-40B4-BE49-F238E27FC236}">
                <a16:creationId xmlns:a16="http://schemas.microsoft.com/office/drawing/2014/main" id="{F6E25D40-65A4-F390-A7F5-A8D73278C8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5435" y="273290"/>
            <a:ext cx="3598913" cy="2088997"/>
          </a:xfrm>
          <a:prstGeom prst="rect">
            <a:avLst/>
          </a:prstGeom>
        </p:spPr>
      </p:pic>
      <p:pic>
        <p:nvPicPr>
          <p:cNvPr id="9" name="Picture 8">
            <a:extLst>
              <a:ext uri="{FF2B5EF4-FFF2-40B4-BE49-F238E27FC236}">
                <a16:creationId xmlns:a16="http://schemas.microsoft.com/office/drawing/2014/main" id="{F9DA3787-B4DE-6265-E083-0FEC3060EDF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877" b="99012" l="2288" r="89706">
                        <a14:foregroundMark x1="20752" y1="82222" x2="20752" y2="82222"/>
                        <a14:foregroundMark x1="13249" y1="90309" x2="13725" y2="95802"/>
                        <a14:foregroundMark x1="11928" y1="75062" x2="12678" y2="83714"/>
                        <a14:foregroundMark x1="58824" y1="22469" x2="58824" y2="22469"/>
                        <a14:foregroundMark x1="60784" y1="22963" x2="60784" y2="22963"/>
                        <a14:foregroundMark x1="60948" y1="21728" x2="57680" y2="26667"/>
                        <a14:foregroundMark x1="49673" y1="20741" x2="50490" y2="22963"/>
                        <a14:foregroundMark x1="42810" y1="75556" x2="42810" y2="75556"/>
                        <a14:foregroundMark x1="42810" y1="83951" x2="42810" y2="84938"/>
                        <a14:foregroundMark x1="2288" y1="73827" x2="77124" y2="76049"/>
                        <a14:foregroundMark x1="77124" y1="76049" x2="49837" y2="81975"/>
                        <a14:foregroundMark x1="57026" y1="96296" x2="8007" y2="95802"/>
                        <a14:foregroundMark x1="70752" y1="86914" x2="55556" y2="95802"/>
                        <a14:foregroundMark x1="55556" y1="95802" x2="50490" y2="95062"/>
                        <a14:foregroundMark x1="72222" y1="89383" x2="63725" y2="99012"/>
                        <a14:foregroundMark x1="63725" y1="99012" x2="54412" y2="97531"/>
                        <a14:foregroundMark x1="30392" y1="80988" x2="15850" y2="86914"/>
                        <a14:foregroundMark x1="15850" y1="86914" x2="14869" y2="87901"/>
                        <a14:foregroundMark x1="45425" y1="24444" x2="45425" y2="24444"/>
                        <a14:foregroundMark x1="42974" y1="21235" x2="47712" y2="24938"/>
                        <a14:foregroundMark x1="26307" y1="90617" x2="37255" y2="90617"/>
                        <a14:backgroundMark x1="72278" y1="97067" x2="72876" y2="99506"/>
                        <a14:backgroundMark x1="63072" y1="59506" x2="65730" y2="70350"/>
                      </a14:backgroundRemoval>
                    </a14:imgEffect>
                  </a14:imgLayer>
                </a14:imgProps>
              </a:ext>
              <a:ext uri="{28A0092B-C50C-407E-A947-70E740481C1C}">
                <a14:useLocalDpi xmlns:a14="http://schemas.microsoft.com/office/drawing/2010/main"/>
              </a:ext>
            </a:extLst>
          </a:blip>
          <a:stretch>
            <a:fillRect/>
          </a:stretch>
        </p:blipFill>
        <p:spPr>
          <a:xfrm>
            <a:off x="9331446" y="4875493"/>
            <a:ext cx="2739948" cy="1813201"/>
          </a:xfrm>
          <a:prstGeom prst="rect">
            <a:avLst/>
          </a:prstGeom>
        </p:spPr>
      </p:pic>
      <p:pic>
        <p:nvPicPr>
          <p:cNvPr id="10" name="Picture 9">
            <a:extLst>
              <a:ext uri="{FF2B5EF4-FFF2-40B4-BE49-F238E27FC236}">
                <a16:creationId xmlns:a16="http://schemas.microsoft.com/office/drawing/2014/main" id="{B9907A75-11F5-D219-D625-F64B9F7E1C2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292" b="98542" l="10000" r="90000">
                        <a14:foregroundMark x1="42500" y1="7333" x2="46438" y2="11875"/>
                        <a14:foregroundMark x1="44688" y1="58042" x2="71063" y2="60000"/>
                        <a14:foregroundMark x1="39125" y1="48958" x2="36938" y2="56667"/>
                        <a14:foregroundMark x1="36938" y1="56667" x2="53063" y2="61375"/>
                        <a14:foregroundMark x1="53063" y1="61375" x2="63438" y2="62333"/>
                        <a14:foregroundMark x1="63438" y1="62333" x2="75688" y2="66208"/>
                        <a14:foregroundMark x1="75688" y1="66208" x2="67750" y2="74042"/>
                        <a14:foregroundMark x1="67750" y1="74042" x2="56625" y2="79292"/>
                        <a14:foregroundMark x1="56625" y1="79292" x2="49125" y2="86542"/>
                        <a14:foregroundMark x1="49125" y1="86542" x2="28875" y2="94958"/>
                        <a14:foregroundMark x1="30062" y1="72667" x2="41063" y2="81458"/>
                        <a14:foregroundMark x1="53500" y1="89250" x2="44688" y2="96083"/>
                        <a14:foregroundMark x1="55437" y1="89417" x2="41063" y2="98542"/>
                        <a14:foregroundMark x1="80813" y1="65708" x2="72250" y2="73333"/>
                        <a14:foregroundMark x1="74500" y1="73833" x2="59375" y2="80958"/>
                        <a14:foregroundMark x1="33500" y1="53000" x2="36188" y2="60750"/>
                        <a14:foregroundMark x1="36188" y1="60750" x2="58625" y2="63417"/>
                        <a14:backgroundMark x1="28375" y1="48458" x2="25438" y2="55292"/>
                        <a14:backgroundMark x1="23250" y1="56917" x2="28625" y2="60958"/>
                        <a14:backgroundMark x1="32250" y1="46833" x2="24938" y2="48792"/>
                        <a14:backgroundMark x1="20813" y1="47167" x2="20813" y2="47167"/>
                        <a14:backgroundMark x1="38125" y1="44875" x2="38125" y2="44875"/>
                      </a14:backgroundRemoval>
                    </a14:imgEffect>
                  </a14:imgLayer>
                </a14:imgProps>
              </a:ext>
              <a:ext uri="{28A0092B-C50C-407E-A947-70E740481C1C}">
                <a14:useLocalDpi xmlns:a14="http://schemas.microsoft.com/office/drawing/2010/main"/>
              </a:ext>
            </a:extLst>
          </a:blip>
          <a:stretch>
            <a:fillRect/>
          </a:stretch>
        </p:blipFill>
        <p:spPr>
          <a:xfrm>
            <a:off x="9889488" y="4804129"/>
            <a:ext cx="806605" cy="1209908"/>
          </a:xfrm>
          <a:prstGeom prst="rect">
            <a:avLst/>
          </a:prstGeom>
        </p:spPr>
      </p:pic>
    </p:spTree>
    <p:extLst>
      <p:ext uri="{BB962C8B-B14F-4D97-AF65-F5344CB8AC3E}">
        <p14:creationId xmlns:p14="http://schemas.microsoft.com/office/powerpoint/2010/main" val="3693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5ED3CC-949A-7578-B05F-996E94F93015}"/>
              </a:ext>
            </a:extLst>
          </p:cNvPr>
          <p:cNvSpPr>
            <a:spLocks noGrp="1"/>
          </p:cNvSpPr>
          <p:nvPr>
            <p:ph type="sldNum" sz="quarter" idx="12"/>
          </p:nvPr>
        </p:nvSpPr>
        <p:spPr>
          <a:xfrm>
            <a:off x="9326136" y="6480629"/>
            <a:ext cx="2743200" cy="365125"/>
          </a:xfrm>
        </p:spPr>
        <p:txBody>
          <a:bodyPr/>
          <a:lstStyle/>
          <a:p>
            <a:fld id="{E026271E-02EC-4870-941D-9AB9276C2D11}" type="slidenum">
              <a:rPr lang="en-US" smtClean="0"/>
              <a:t>3</a:t>
            </a:fld>
            <a:endParaRPr lang="en-US"/>
          </a:p>
        </p:txBody>
      </p:sp>
      <p:sp>
        <p:nvSpPr>
          <p:cNvPr id="3" name="TextBox 2">
            <a:extLst>
              <a:ext uri="{FF2B5EF4-FFF2-40B4-BE49-F238E27FC236}">
                <a16:creationId xmlns:a16="http://schemas.microsoft.com/office/drawing/2014/main" id="{9CCB0178-6A4B-481A-FD81-9CFDE9027FA2}"/>
              </a:ext>
            </a:extLst>
          </p:cNvPr>
          <p:cNvSpPr txBox="1"/>
          <p:nvPr/>
        </p:nvSpPr>
        <p:spPr>
          <a:xfrm>
            <a:off x="2516872" y="2478817"/>
            <a:ext cx="8610600" cy="646331"/>
          </a:xfrm>
          <a:prstGeom prst="rect">
            <a:avLst/>
          </a:prstGeom>
          <a:noFill/>
        </p:spPr>
        <p:txBody>
          <a:bodyPr wrap="square">
            <a:spAutoFit/>
          </a:bodyPr>
          <a:lstStyle/>
          <a:p>
            <a:pPr>
              <a:defRPr/>
            </a:pPr>
            <a:r>
              <a:rPr lang="en-US" sz="1800" b="1" dirty="0">
                <a:solidFill>
                  <a:schemeClr val="tx2">
                    <a:lumMod val="90000"/>
                  </a:schemeClr>
                </a:solidFill>
                <a:latin typeface="+mj-lt"/>
              </a:rPr>
              <a:t>               </a:t>
            </a:r>
            <a:r>
              <a:rPr lang="en-US" sz="1800" b="1" i="0" u="none" dirty="0">
                <a:solidFill>
                  <a:schemeClr val="tx2">
                    <a:lumMod val="90000"/>
                  </a:schemeClr>
                </a:solidFill>
                <a:latin typeface="+mj-lt"/>
              </a:rPr>
              <a:t>IF the above does NOT show numbered Scrabble tiles, then </a:t>
            </a:r>
          </a:p>
          <a:p>
            <a:pPr>
              <a:defRPr/>
            </a:pPr>
            <a:r>
              <a:rPr lang="en-US" sz="1800" b="1" i="0" u="none" dirty="0">
                <a:solidFill>
                  <a:schemeClr val="tx2">
                    <a:lumMod val="90000"/>
                  </a:schemeClr>
                </a:solidFill>
                <a:latin typeface="+mj-lt"/>
              </a:rPr>
              <a:t>make sure you are viewing your downloaded version in PowerPoint or Keynote</a:t>
            </a:r>
          </a:p>
        </p:txBody>
      </p:sp>
      <p:sp>
        <p:nvSpPr>
          <p:cNvPr id="4" name="TextBox 3">
            <a:extLst>
              <a:ext uri="{FF2B5EF4-FFF2-40B4-BE49-F238E27FC236}">
                <a16:creationId xmlns:a16="http://schemas.microsoft.com/office/drawing/2014/main" id="{D1D52694-7AEF-3F4E-9574-BE833359DEB2}"/>
              </a:ext>
            </a:extLst>
          </p:cNvPr>
          <p:cNvSpPr txBox="1"/>
          <p:nvPr/>
        </p:nvSpPr>
        <p:spPr>
          <a:xfrm>
            <a:off x="3820885" y="1075509"/>
            <a:ext cx="4789715"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WORDS</a:t>
            </a:r>
          </a:p>
        </p:txBody>
      </p:sp>
      <p:sp>
        <p:nvSpPr>
          <p:cNvPr id="5" name="TextBox 4">
            <a:extLst>
              <a:ext uri="{FF2B5EF4-FFF2-40B4-BE49-F238E27FC236}">
                <a16:creationId xmlns:a16="http://schemas.microsoft.com/office/drawing/2014/main" id="{2D128541-D463-FBD8-5ABA-420F2C3D0AB0}"/>
              </a:ext>
            </a:extLst>
          </p:cNvPr>
          <p:cNvSpPr txBox="1"/>
          <p:nvPr/>
        </p:nvSpPr>
        <p:spPr>
          <a:xfrm>
            <a:off x="2673628" y="4504460"/>
            <a:ext cx="6653254" cy="646331"/>
          </a:xfrm>
          <a:prstGeom prst="rect">
            <a:avLst/>
          </a:prstGeom>
          <a:noFill/>
        </p:spPr>
        <p:txBody>
          <a:bodyPr wrap="square">
            <a:spAutoFit/>
          </a:bodyPr>
          <a:lstStyle/>
          <a:p>
            <a:pPr>
              <a:defRPr/>
            </a:pPr>
            <a:r>
              <a:rPr lang="en-US" sz="1800" b="1" i="0" u="none" dirty="0">
                <a:latin typeface="+mj-lt"/>
              </a:rPr>
              <a:t>  Use PowerPoint or Keynote in FULL SCREEN “SLIDE SHOW” mode    	on your LAPTOP or DESKTOP for best results </a:t>
            </a:r>
          </a:p>
        </p:txBody>
      </p:sp>
      <p:pic>
        <p:nvPicPr>
          <p:cNvPr id="7" name="Picture 6">
            <a:extLst>
              <a:ext uri="{FF2B5EF4-FFF2-40B4-BE49-F238E27FC236}">
                <a16:creationId xmlns:a16="http://schemas.microsoft.com/office/drawing/2014/main" id="{5E3955DA-BABB-6975-4BCD-FC46918F06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9971" y="3776793"/>
            <a:ext cx="554554" cy="592080"/>
          </a:xfrm>
          <a:prstGeom prst="rect">
            <a:avLst/>
          </a:prstGeom>
        </p:spPr>
      </p:pic>
      <p:sp>
        <p:nvSpPr>
          <p:cNvPr id="10" name="TextBox 9">
            <a:extLst>
              <a:ext uri="{FF2B5EF4-FFF2-40B4-BE49-F238E27FC236}">
                <a16:creationId xmlns:a16="http://schemas.microsoft.com/office/drawing/2014/main" id="{D374ACA0-3B33-54DD-E190-441C679BC1B1}"/>
              </a:ext>
            </a:extLst>
          </p:cNvPr>
          <p:cNvSpPr txBox="1"/>
          <p:nvPr/>
        </p:nvSpPr>
        <p:spPr>
          <a:xfrm>
            <a:off x="3133490" y="5481512"/>
            <a:ext cx="5876217" cy="1014412"/>
          </a:xfrm>
          <a:prstGeom prst="rect">
            <a:avLst/>
          </a:prstGeom>
          <a:noFill/>
        </p:spPr>
        <p:txBody>
          <a:bodyPr wrap="square">
            <a:spAutoFit/>
          </a:bodyPr>
          <a:lstStyle/>
          <a:p>
            <a:pPr>
              <a:defRPr/>
            </a:pPr>
            <a:r>
              <a:rPr lang="en-US" sz="2000" i="0" u="none" dirty="0">
                <a:latin typeface="Arial" panose="020B0604020202020204" pitchFamily="34" charset="0"/>
                <a:cs typeface="Arial" panose="020B0604020202020204" pitchFamily="34" charset="0"/>
              </a:rPr>
              <a:t>   When you see the “ESCAPE KEY” ICON          check speaker notes for additional information 	by hitting the escape key</a:t>
            </a:r>
          </a:p>
        </p:txBody>
      </p:sp>
      <p:pic>
        <p:nvPicPr>
          <p:cNvPr id="11" name="Picture 10">
            <a:extLst>
              <a:ext uri="{FF2B5EF4-FFF2-40B4-BE49-F238E27FC236}">
                <a16:creationId xmlns:a16="http://schemas.microsoft.com/office/drawing/2014/main" id="{D081D56A-CC25-7F8C-F996-50657A719A4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8162690" y="5103214"/>
            <a:ext cx="591966" cy="646331"/>
          </a:xfrm>
          <a:prstGeom prst="rect">
            <a:avLst/>
          </a:prstGeom>
        </p:spPr>
      </p:pic>
      <p:pic>
        <p:nvPicPr>
          <p:cNvPr id="12" name="Picture 11">
            <a:extLst>
              <a:ext uri="{FF2B5EF4-FFF2-40B4-BE49-F238E27FC236}">
                <a16:creationId xmlns:a16="http://schemas.microsoft.com/office/drawing/2014/main" id="{EF7E6E34-FB12-3D17-0881-B2E8D94698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120"/>
          <a:stretch/>
        </p:blipFill>
        <p:spPr>
          <a:xfrm>
            <a:off x="3458119" y="3739231"/>
            <a:ext cx="640059" cy="737881"/>
          </a:xfrm>
          <a:prstGeom prst="rect">
            <a:avLst/>
          </a:prstGeom>
        </p:spPr>
      </p:pic>
      <p:pic>
        <p:nvPicPr>
          <p:cNvPr id="13" name="Picture 12">
            <a:extLst>
              <a:ext uri="{FF2B5EF4-FFF2-40B4-BE49-F238E27FC236}">
                <a16:creationId xmlns:a16="http://schemas.microsoft.com/office/drawing/2014/main" id="{9BCA93C0-101E-8247-9CB9-77FCF43653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1196" y="3689277"/>
            <a:ext cx="832884" cy="832884"/>
          </a:xfrm>
          <a:prstGeom prst="rect">
            <a:avLst/>
          </a:prstGeom>
        </p:spPr>
      </p:pic>
    </p:spTree>
    <p:extLst>
      <p:ext uri="{BB962C8B-B14F-4D97-AF65-F5344CB8AC3E}">
        <p14:creationId xmlns:p14="http://schemas.microsoft.com/office/powerpoint/2010/main" val="536053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O R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30</a:t>
            </a:fld>
            <a:endParaRPr lang="en-US"/>
          </a:p>
        </p:txBody>
      </p:sp>
      <p:sp>
        <p:nvSpPr>
          <p:cNvPr id="3" name="TextBox 2">
            <a:extLst>
              <a:ext uri="{FF2B5EF4-FFF2-40B4-BE49-F238E27FC236}">
                <a16:creationId xmlns:a16="http://schemas.microsoft.com/office/drawing/2014/main" id="{98BA1862-8FAC-6505-ED4D-DF58C090F5A0}"/>
              </a:ext>
            </a:extLst>
          </p:cNvPr>
          <p:cNvSpPr txBox="1"/>
          <p:nvPr/>
        </p:nvSpPr>
        <p:spPr>
          <a:xfrm>
            <a:off x="4814671" y="5029200"/>
            <a:ext cx="3389971" cy="584775"/>
          </a:xfrm>
          <a:prstGeom prst="rect">
            <a:avLst/>
          </a:prstGeom>
          <a:noFill/>
        </p:spPr>
        <p:txBody>
          <a:bodyPr wrap="square" rtlCol="0">
            <a:spAutoFit/>
          </a:bodyPr>
          <a:lstStyle/>
          <a:p>
            <a:r>
              <a:rPr lang="en-US" sz="3200" b="1" dirty="0"/>
              <a:t>FIVE WORDS</a:t>
            </a:r>
          </a:p>
        </p:txBody>
      </p:sp>
    </p:spTree>
    <p:extLst>
      <p:ext uri="{BB962C8B-B14F-4D97-AF65-F5344CB8AC3E}">
        <p14:creationId xmlns:p14="http://schemas.microsoft.com/office/powerpoint/2010/main" val="23993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234104" y="1468214"/>
            <a:ext cx="4182721" cy="1200329"/>
          </a:xfrm>
          <a:prstGeom prst="rect">
            <a:avLst/>
          </a:prstGeom>
          <a:noFill/>
        </p:spPr>
        <p:txBody>
          <a:bodyPr wrap="square" rtlCol="0">
            <a:spAutoFit/>
          </a:bodyPr>
          <a:lstStyle/>
          <a:p>
            <a:r>
              <a:rPr lang="en-US" sz="7200" dirty="0">
                <a:latin typeface="Scramble" panose="020B0603050302020204" pitchFamily="34" charset="0"/>
              </a:rPr>
              <a:t>OSAR</a:t>
            </a:r>
          </a:p>
        </p:txBody>
      </p:sp>
      <p:sp>
        <p:nvSpPr>
          <p:cNvPr id="5" name="TextBox 4">
            <a:extLst>
              <a:ext uri="{FF2B5EF4-FFF2-40B4-BE49-F238E27FC236}">
                <a16:creationId xmlns:a16="http://schemas.microsoft.com/office/drawing/2014/main" id="{2CC2F695-558D-B4A6-4D3B-C00A671C457C}"/>
              </a:ext>
            </a:extLst>
          </p:cNvPr>
          <p:cNvSpPr txBox="1"/>
          <p:nvPr/>
        </p:nvSpPr>
        <p:spPr>
          <a:xfrm>
            <a:off x="7399549" y="1452368"/>
            <a:ext cx="4651925" cy="1200329"/>
          </a:xfrm>
          <a:prstGeom prst="rect">
            <a:avLst/>
          </a:prstGeom>
          <a:noFill/>
        </p:spPr>
        <p:txBody>
          <a:bodyPr wrap="square" rtlCol="0">
            <a:spAutoFit/>
          </a:bodyPr>
          <a:lstStyle/>
          <a:p>
            <a:r>
              <a:rPr lang="en-US" sz="7200" dirty="0">
                <a:latin typeface="Scramble" panose="020B0603050302020204" pitchFamily="34" charset="0"/>
              </a:rPr>
              <a:t>SORA</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AROS</a:t>
            </a:r>
          </a:p>
        </p:txBody>
      </p:sp>
      <p:sp>
        <p:nvSpPr>
          <p:cNvPr id="8" name="TextBox 7">
            <a:extLst>
              <a:ext uri="{FF2B5EF4-FFF2-40B4-BE49-F238E27FC236}">
                <a16:creationId xmlns:a16="http://schemas.microsoft.com/office/drawing/2014/main" id="{939AE8D2-49E0-FC58-2951-DB154357D897}"/>
              </a:ext>
            </a:extLst>
          </p:cNvPr>
          <p:cNvSpPr txBox="1"/>
          <p:nvPr/>
        </p:nvSpPr>
        <p:spPr>
          <a:xfrm>
            <a:off x="2720219" y="5465606"/>
            <a:ext cx="7693671" cy="1077218"/>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AROS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ARO</a:t>
            </a:r>
            <a:r>
              <a:rPr lang="en-US" sz="3200" dirty="0">
                <a:latin typeface="Arial" panose="020B0604020202020204" pitchFamily="34" charset="0"/>
                <a:cs typeface="Arial" panose="020B0604020202020204" pitchFamily="34" charset="0"/>
              </a:rPr>
              <a:t>, AN AROMANTIC, ONE LACKING ROMANTIC DESIRE </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31</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109982" y="-73571"/>
            <a:ext cx="506682"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BHRS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234104" y="156941"/>
            <a:ext cx="4182721" cy="1200329"/>
          </a:xfrm>
          <a:prstGeom prst="rect">
            <a:avLst/>
          </a:prstGeom>
          <a:noFill/>
        </p:spPr>
        <p:txBody>
          <a:bodyPr wrap="square" rtlCol="0">
            <a:spAutoFit/>
          </a:bodyPr>
          <a:lstStyle/>
          <a:p>
            <a:r>
              <a:rPr lang="en-US" sz="7200" dirty="0">
                <a:latin typeface="Scramble" panose="020B0603050302020204" pitchFamily="34" charset="0"/>
              </a:rPr>
              <a:t>OARS</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99549" y="218092"/>
            <a:ext cx="4651925" cy="1200329"/>
          </a:xfrm>
          <a:prstGeom prst="rect">
            <a:avLst/>
          </a:prstGeom>
          <a:noFill/>
        </p:spPr>
        <p:txBody>
          <a:bodyPr wrap="square" rtlCol="0">
            <a:spAutoFit/>
          </a:bodyPr>
          <a:lstStyle/>
          <a:p>
            <a:r>
              <a:rPr lang="en-US" sz="7200" dirty="0">
                <a:latin typeface="Scramble" panose="020B0603050302020204" pitchFamily="34" charset="0"/>
              </a:rPr>
              <a:t>SOAR</a:t>
            </a:r>
          </a:p>
        </p:txBody>
      </p:sp>
      <p:pic>
        <p:nvPicPr>
          <p:cNvPr id="16" name="Picture 15">
            <a:extLst>
              <a:ext uri="{FF2B5EF4-FFF2-40B4-BE49-F238E27FC236}">
                <a16:creationId xmlns:a16="http://schemas.microsoft.com/office/drawing/2014/main" id="{628F9E1A-72AA-ADF9-802A-EC0B3C6D4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1479" y="3972673"/>
            <a:ext cx="2192321" cy="1230529"/>
          </a:xfrm>
          <a:prstGeom prst="rect">
            <a:avLst/>
          </a:prstGeom>
        </p:spPr>
      </p:pic>
      <p:sp>
        <p:nvSpPr>
          <p:cNvPr id="19" name="TextBox 18">
            <a:extLst>
              <a:ext uri="{FF2B5EF4-FFF2-40B4-BE49-F238E27FC236}">
                <a16:creationId xmlns:a16="http://schemas.microsoft.com/office/drawing/2014/main" id="{BFE7A48A-5A9D-E3E2-3209-A6390A2F959B}"/>
              </a:ext>
            </a:extLst>
          </p:cNvPr>
          <p:cNvSpPr txBox="1"/>
          <p:nvPr/>
        </p:nvSpPr>
        <p:spPr>
          <a:xfrm>
            <a:off x="7202961" y="223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DF01DB31-A8E0-3FC7-52DD-BA429B21C384}"/>
              </a:ext>
            </a:extLst>
          </p:cNvPr>
          <p:cNvSpPr txBox="1"/>
          <p:nvPr/>
        </p:nvSpPr>
        <p:spPr>
          <a:xfrm>
            <a:off x="7253144" y="142894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6887B39A-D659-EDBA-9E7C-D747EBC929AC}"/>
              </a:ext>
            </a:extLst>
          </p:cNvPr>
          <p:cNvSpPr txBox="1"/>
          <p:nvPr/>
        </p:nvSpPr>
        <p:spPr>
          <a:xfrm>
            <a:off x="141821" y="21362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EE1E2892-9B18-7049-09C1-EBC8074C26A3}"/>
              </a:ext>
            </a:extLst>
          </p:cNvPr>
          <p:cNvSpPr txBox="1"/>
          <p:nvPr/>
        </p:nvSpPr>
        <p:spPr>
          <a:xfrm>
            <a:off x="8135172" y="419090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55048" y="4304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6" name="TextBox 25">
            <a:extLst>
              <a:ext uri="{FF2B5EF4-FFF2-40B4-BE49-F238E27FC236}">
                <a16:creationId xmlns:a16="http://schemas.microsoft.com/office/drawing/2014/main" id="{F6CC873C-330A-5F7B-7934-77BC087BB0CF}"/>
              </a:ext>
            </a:extLst>
          </p:cNvPr>
          <p:cNvSpPr txBox="1"/>
          <p:nvPr/>
        </p:nvSpPr>
        <p:spPr>
          <a:xfrm>
            <a:off x="11478028" y="1643312"/>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1" y="2727764"/>
            <a:ext cx="5096106"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OSAR</a:t>
            </a:r>
            <a:r>
              <a:rPr lang="en-US" sz="3200" dirty="0">
                <a:latin typeface="Arial" panose="020B0604020202020204" pitchFamily="34" charset="0"/>
                <a:cs typeface="Arial" panose="020B0604020202020204" pitchFamily="34" charset="0"/>
              </a:rPr>
              <a:t>: pl. of OS,  A BONE</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797158" y="2617459"/>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SORA</a:t>
            </a:r>
            <a:r>
              <a:rPr lang="en-US" sz="3200" dirty="0">
                <a:latin typeface="Arial" panose="020B0604020202020204" pitchFamily="34" charset="0"/>
                <a:cs typeface="Arial" panose="020B0604020202020204" pitchFamily="34" charset="0"/>
              </a:rPr>
              <a:t>: n. A MARSH BIRD</a:t>
            </a:r>
          </a:p>
        </p:txBody>
      </p:sp>
      <p:pic>
        <p:nvPicPr>
          <p:cNvPr id="4" name="Picture 3">
            <a:extLst>
              <a:ext uri="{FF2B5EF4-FFF2-40B4-BE49-F238E27FC236}">
                <a16:creationId xmlns:a16="http://schemas.microsoft.com/office/drawing/2014/main" id="{56C4667A-1458-CBA5-8BD3-32D5544FD5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190" y="3364851"/>
            <a:ext cx="990814" cy="878522"/>
          </a:xfrm>
          <a:prstGeom prst="rect">
            <a:avLst/>
          </a:prstGeom>
        </p:spPr>
      </p:pic>
      <p:pic>
        <p:nvPicPr>
          <p:cNvPr id="10" name="Picture 9">
            <a:extLst>
              <a:ext uri="{FF2B5EF4-FFF2-40B4-BE49-F238E27FC236}">
                <a16:creationId xmlns:a16="http://schemas.microsoft.com/office/drawing/2014/main" id="{9C1E0865-55A0-AD0A-F38A-4229A935BF7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8438" b="96094" l="10000" r="90500">
                        <a14:foregroundMark x1="44208" y1="89115" x2="44208" y2="89115"/>
                        <a14:foregroundMark x1="40292" y1="93021" x2="40292" y2="93021"/>
                        <a14:foregroundMark x1="37042" y1="95625" x2="37042" y2="95625"/>
                        <a14:foregroundMark x1="85292" y1="8438" x2="85167" y2="18385"/>
                        <a14:foregroundMark x1="90500" y1="29583" x2="84500" y2="35260"/>
                        <a14:foregroundMark x1="55750" y1="73177" x2="55750" y2="73177"/>
                        <a14:foregroundMark x1="55125" y1="74635" x2="55125" y2="74635"/>
                        <a14:foregroundMark x1="55125" y1="74635" x2="54458" y2="75781"/>
                        <a14:foregroundMark x1="56542" y1="62448" x2="56042" y2="67969"/>
                        <a14:foregroundMark x1="47833" y1="85521" x2="47833" y2="85521"/>
                        <a14:foregroundMark x1="46292" y1="88438" x2="41208" y2="91875"/>
                        <a14:foregroundMark x1="47458" y1="96094" x2="47458" y2="96094"/>
                        <a14:foregroundMark x1="77375" y1="80313" x2="77375" y2="80313"/>
                        <a14:foregroundMark x1="49792" y1="87969" x2="50958" y2="88438"/>
                      </a14:backgroundRemoval>
                    </a14:imgEffect>
                  </a14:imgLayer>
                </a14:imgProps>
              </a:ext>
              <a:ext uri="{28A0092B-C50C-407E-A947-70E740481C1C}">
                <a14:useLocalDpi xmlns:a14="http://schemas.microsoft.com/office/drawing/2010/main"/>
              </a:ext>
            </a:extLst>
          </a:blip>
          <a:stretch>
            <a:fillRect/>
          </a:stretch>
        </p:blipFill>
        <p:spPr>
          <a:xfrm>
            <a:off x="5394843" y="1873392"/>
            <a:ext cx="1776230" cy="1420984"/>
          </a:xfrm>
          <a:prstGeom prst="rect">
            <a:avLst/>
          </a:prstGeom>
        </p:spPr>
      </p:pic>
      <p:sp>
        <p:nvSpPr>
          <p:cNvPr id="11" name="TextBox 10">
            <a:extLst>
              <a:ext uri="{FF2B5EF4-FFF2-40B4-BE49-F238E27FC236}">
                <a16:creationId xmlns:a16="http://schemas.microsoft.com/office/drawing/2014/main" id="{3A5AA652-F1B6-15A4-E2A1-9B8C1F06D2F4}"/>
              </a:ext>
            </a:extLst>
          </p:cNvPr>
          <p:cNvSpPr txBox="1"/>
          <p:nvPr/>
        </p:nvSpPr>
        <p:spPr>
          <a:xfrm>
            <a:off x="3482227" y="3937352"/>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FST</a:t>
            </a:r>
          </a:p>
        </p:txBody>
      </p:sp>
      <p:pic>
        <p:nvPicPr>
          <p:cNvPr id="12" name="Picture 11">
            <a:extLst>
              <a:ext uri="{FF2B5EF4-FFF2-40B4-BE49-F238E27FC236}">
                <a16:creationId xmlns:a16="http://schemas.microsoft.com/office/drawing/2014/main" id="{5FFD5CEE-B01E-AE4F-6BA4-E631A493405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2548054" y="4283237"/>
            <a:ext cx="591966" cy="646331"/>
          </a:xfrm>
          <a:prstGeom prst="rect">
            <a:avLst/>
          </a:prstGeom>
        </p:spPr>
      </p:pic>
    </p:spTree>
    <p:extLst>
      <p:ext uri="{BB962C8B-B14F-4D97-AF65-F5344CB8AC3E}">
        <p14:creationId xmlns:p14="http://schemas.microsoft.com/office/powerpoint/2010/main" val="349007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19" grpId="0"/>
      <p:bldP spid="21" grpId="0"/>
      <p:bldP spid="22" grpId="0"/>
      <p:bldP spid="23" grpId="0"/>
      <p:bldP spid="24" grpId="0"/>
      <p:bldP spid="2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B E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32</a:t>
            </a:fld>
            <a:endParaRPr lang="en-US"/>
          </a:p>
        </p:txBody>
      </p:sp>
      <p:sp>
        <p:nvSpPr>
          <p:cNvPr id="3" name="TextBox 2">
            <a:extLst>
              <a:ext uri="{FF2B5EF4-FFF2-40B4-BE49-F238E27FC236}">
                <a16:creationId xmlns:a16="http://schemas.microsoft.com/office/drawing/2014/main" id="{E0A493D1-ED21-A142-AB61-468215194E06}"/>
              </a:ext>
            </a:extLst>
          </p:cNvPr>
          <p:cNvSpPr txBox="1"/>
          <p:nvPr/>
        </p:nvSpPr>
        <p:spPr>
          <a:xfrm>
            <a:off x="4669706" y="5151863"/>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3226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42229" y="544629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BAES</a:t>
            </a:r>
            <a:r>
              <a:rPr lang="en-US" sz="4000" dirty="0">
                <a:latin typeface="Arial" panose="020B0604020202020204" pitchFamily="34" charset="0"/>
                <a:cs typeface="Arial" panose="020B0604020202020204" pitchFamily="34" charset="0"/>
              </a:rPr>
              <a:t>: pl. of </a:t>
            </a:r>
            <a:r>
              <a:rPr lang="en-US" sz="4000" u="sng"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A SWEETHEART</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a:latin typeface="Scramble" panose="020B0603050302020204" pitchFamily="34" charset="0"/>
              </a:rPr>
              <a:t>BAES</a:t>
            </a:r>
          </a:p>
        </p:txBody>
      </p:sp>
      <p:pic>
        <p:nvPicPr>
          <p:cNvPr id="5" name="Picture 4">
            <a:extLst>
              <a:ext uri="{FF2B5EF4-FFF2-40B4-BE49-F238E27FC236}">
                <a16:creationId xmlns:a16="http://schemas.microsoft.com/office/drawing/2014/main" id="{322029A7-669D-B62E-6002-3B0774FEA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000" y="3874824"/>
            <a:ext cx="1641229" cy="2745884"/>
          </a:xfrm>
          <a:prstGeom prst="rect">
            <a:avLst/>
          </a:prstGeom>
        </p:spPr>
      </p:pic>
      <p:pic>
        <p:nvPicPr>
          <p:cNvPr id="6" name="Picture 5">
            <a:extLst>
              <a:ext uri="{FF2B5EF4-FFF2-40B4-BE49-F238E27FC236}">
                <a16:creationId xmlns:a16="http://schemas.microsoft.com/office/drawing/2014/main" id="{B9A5B05E-26F8-3941-61D8-FC574DE28BF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10006361" y="3951191"/>
            <a:ext cx="2155105" cy="2155105"/>
          </a:xfrm>
          <a:prstGeom prst="rect">
            <a:avLst/>
          </a:prstGeom>
        </p:spPr>
      </p:pic>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103629"/>
            <a:ext cx="4182721" cy="1200329"/>
          </a:xfrm>
          <a:prstGeom prst="rect">
            <a:avLst/>
          </a:prstGeom>
          <a:noFill/>
        </p:spPr>
        <p:txBody>
          <a:bodyPr wrap="square" rtlCol="0">
            <a:spAutoFit/>
          </a:bodyPr>
          <a:lstStyle/>
          <a:p>
            <a:r>
              <a:rPr lang="en-US" sz="7200" dirty="0">
                <a:latin typeface="Scramble" panose="020B0603050302020204" pitchFamily="34" charset="0"/>
              </a:rPr>
              <a:t>BASE</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301037"/>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054816"/>
            <a:ext cx="4651925" cy="1200329"/>
          </a:xfrm>
          <a:prstGeom prst="rect">
            <a:avLst/>
          </a:prstGeom>
          <a:noFill/>
        </p:spPr>
        <p:txBody>
          <a:bodyPr wrap="square" rtlCol="0">
            <a:spAutoFit/>
          </a:bodyPr>
          <a:lstStyle/>
          <a:p>
            <a:r>
              <a:rPr lang="en-US" sz="7200" dirty="0">
                <a:latin typeface="Scramble" panose="020B0603050302020204" pitchFamily="34" charset="0"/>
              </a:rPr>
              <a:t>SABE</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2" name="TextBox 11">
            <a:extLst>
              <a:ext uri="{FF2B5EF4-FFF2-40B4-BE49-F238E27FC236}">
                <a16:creationId xmlns:a16="http://schemas.microsoft.com/office/drawing/2014/main" id="{22BD9215-7152-1AFE-ED45-68DA2BF88830}"/>
              </a:ext>
            </a:extLst>
          </p:cNvPr>
          <p:cNvSpPr txBox="1"/>
          <p:nvPr/>
        </p:nvSpPr>
        <p:spPr>
          <a:xfrm>
            <a:off x="116025" y="12994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994724"/>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046763"/>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5" name="TextBox 14">
            <a:extLst>
              <a:ext uri="{FF2B5EF4-FFF2-40B4-BE49-F238E27FC236}">
                <a16:creationId xmlns:a16="http://schemas.microsoft.com/office/drawing/2014/main" id="{BE01479E-B74B-1C60-C4CD-5E632248E9CB}"/>
              </a:ext>
            </a:extLst>
          </p:cNvPr>
          <p:cNvSpPr txBox="1"/>
          <p:nvPr/>
        </p:nvSpPr>
        <p:spPr>
          <a:xfrm>
            <a:off x="4472717" y="11556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AF991D05-5C96-A1E7-592B-34F7E823DCC3}"/>
              </a:ext>
            </a:extLst>
          </p:cNvPr>
          <p:cNvSpPr txBox="1"/>
          <p:nvPr/>
        </p:nvSpPr>
        <p:spPr>
          <a:xfrm>
            <a:off x="11044494" y="107711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516998" y="421804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CA5E2461-C746-F5D1-4239-51D96FF596C9}"/>
              </a:ext>
            </a:extLst>
          </p:cNvPr>
          <p:cNvSpPr txBox="1"/>
          <p:nvPr/>
        </p:nvSpPr>
        <p:spPr>
          <a:xfrm>
            <a:off x="6962866" y="2354328"/>
            <a:ext cx="522913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SABE</a:t>
            </a:r>
            <a:r>
              <a:rPr lang="en-US" sz="2400" dirty="0">
                <a:latin typeface="Arial" panose="020B0604020202020204" pitchFamily="34" charset="0"/>
                <a:cs typeface="Arial" panose="020B0604020202020204" pitchFamily="34" charset="0"/>
              </a:rPr>
              <a:t>: v. TO SAVVY, UNDERSTAND</a:t>
            </a:r>
          </a:p>
        </p:txBody>
      </p:sp>
    </p:spTree>
    <p:extLst>
      <p:ext uri="{BB962C8B-B14F-4D97-AF65-F5344CB8AC3E}">
        <p14:creationId xmlns:p14="http://schemas.microsoft.com/office/powerpoint/2010/main" val="6975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B H R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34</a:t>
            </a:fld>
            <a:endParaRPr lang="en-US"/>
          </a:p>
        </p:txBody>
      </p:sp>
      <p:sp>
        <p:nvSpPr>
          <p:cNvPr id="3" name="TextBox 2">
            <a:extLst>
              <a:ext uri="{FF2B5EF4-FFF2-40B4-BE49-F238E27FC236}">
                <a16:creationId xmlns:a16="http://schemas.microsoft.com/office/drawing/2014/main" id="{52851394-E68E-4334-BD94-4DC2B198BEA8}"/>
              </a:ext>
            </a:extLst>
          </p:cNvPr>
          <p:cNvSpPr txBox="1"/>
          <p:nvPr/>
        </p:nvSpPr>
        <p:spPr>
          <a:xfrm>
            <a:off x="4836975" y="5185316"/>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1243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35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81901" y="5230179"/>
            <a:ext cx="802819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BRUH</a:t>
            </a:r>
            <a:r>
              <a:rPr lang="en-US" sz="4000" dirty="0">
                <a:latin typeface="Arial" panose="020B0604020202020204" pitchFamily="34" charset="0"/>
                <a:cs typeface="Arial" panose="020B0604020202020204" pitchFamily="34" charset="0"/>
              </a:rPr>
              <a:t>: slang BROTHER (BRO/S)</a:t>
            </a:r>
          </a:p>
        </p:txBody>
      </p:sp>
      <p:sp>
        <p:nvSpPr>
          <p:cNvPr id="4" name="TextBox 3">
            <a:extLst>
              <a:ext uri="{FF2B5EF4-FFF2-40B4-BE49-F238E27FC236}">
                <a16:creationId xmlns:a16="http://schemas.microsoft.com/office/drawing/2014/main" id="{156BB9E7-D102-4F10-391F-F95F0D02FBA1}"/>
              </a:ext>
            </a:extLst>
          </p:cNvPr>
          <p:cNvSpPr txBox="1"/>
          <p:nvPr/>
        </p:nvSpPr>
        <p:spPr>
          <a:xfrm>
            <a:off x="3962102" y="4071078"/>
            <a:ext cx="4433885" cy="1200329"/>
          </a:xfrm>
          <a:prstGeom prst="rect">
            <a:avLst/>
          </a:prstGeom>
          <a:noFill/>
        </p:spPr>
        <p:txBody>
          <a:bodyPr wrap="square" rtlCol="0">
            <a:spAutoFit/>
          </a:bodyPr>
          <a:lstStyle/>
          <a:p>
            <a:r>
              <a:rPr lang="en-US" sz="7200" dirty="0">
                <a:latin typeface="Scramble" panose="020B0603050302020204" pitchFamily="34" charset="0"/>
              </a:rPr>
              <a:t>BRUH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4053396" y="889532"/>
            <a:ext cx="4182721" cy="1200329"/>
          </a:xfrm>
          <a:prstGeom prst="rect">
            <a:avLst/>
          </a:prstGeom>
          <a:noFill/>
        </p:spPr>
        <p:txBody>
          <a:bodyPr wrap="square" rtlCol="0">
            <a:spAutoFit/>
          </a:bodyPr>
          <a:lstStyle/>
          <a:p>
            <a:r>
              <a:rPr lang="en-US" sz="7200" dirty="0">
                <a:latin typeface="Scramble" panose="020B0603050302020204" pitchFamily="34" charset="0"/>
              </a:rPr>
              <a:t>BUHR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818807" y="3371657"/>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8" name="TextBox 17">
            <a:extLst>
              <a:ext uri="{FF2B5EF4-FFF2-40B4-BE49-F238E27FC236}">
                <a16:creationId xmlns:a16="http://schemas.microsoft.com/office/drawing/2014/main" id="{C3B68B53-0890-2747-5B23-AC24204A8670}"/>
              </a:ext>
            </a:extLst>
          </p:cNvPr>
          <p:cNvSpPr txBox="1"/>
          <p:nvPr/>
        </p:nvSpPr>
        <p:spPr>
          <a:xfrm>
            <a:off x="8109774" y="1076513"/>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DA2F052A-A222-65BF-97F9-CEFAEA1B251E}"/>
              </a:ext>
            </a:extLst>
          </p:cNvPr>
          <p:cNvSpPr txBox="1"/>
          <p:nvPr/>
        </p:nvSpPr>
        <p:spPr>
          <a:xfrm>
            <a:off x="3357198" y="206846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BUHR</a:t>
            </a:r>
            <a:r>
              <a:rPr lang="en-US" sz="4000" dirty="0">
                <a:latin typeface="Arial" panose="020B0604020202020204" pitchFamily="34" charset="0"/>
                <a:cs typeface="Arial" panose="020B0604020202020204" pitchFamily="34" charset="0"/>
              </a:rPr>
              <a:t>: A HEAVY STONE</a:t>
            </a:r>
          </a:p>
        </p:txBody>
      </p:sp>
      <p:sp>
        <p:nvSpPr>
          <p:cNvPr id="20" name="TextBox 19">
            <a:extLst>
              <a:ext uri="{FF2B5EF4-FFF2-40B4-BE49-F238E27FC236}">
                <a16:creationId xmlns:a16="http://schemas.microsoft.com/office/drawing/2014/main" id="{9D80CD86-5A42-CB42-D98A-86C3D0A49DEF}"/>
              </a:ext>
            </a:extLst>
          </p:cNvPr>
          <p:cNvSpPr txBox="1"/>
          <p:nvPr/>
        </p:nvSpPr>
        <p:spPr>
          <a:xfrm>
            <a:off x="8083756" y="4295496"/>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1" name="Picture 20">
            <a:extLst>
              <a:ext uri="{FF2B5EF4-FFF2-40B4-BE49-F238E27FC236}">
                <a16:creationId xmlns:a16="http://schemas.microsoft.com/office/drawing/2014/main" id="{640D60AC-3EE3-7108-556B-174E0462EC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099" b="89962" l="9961" r="93555">
                        <a14:foregroundMark x1="57422" y1="6226" x2="56836" y2="14994"/>
                        <a14:foregroundMark x1="93555" y1="31512" x2="78418" y2="33164"/>
                      </a14:backgroundRemoval>
                    </a14:imgEffect>
                  </a14:imgLayer>
                </a14:imgProps>
              </a:ext>
              <a:ext uri="{28A0092B-C50C-407E-A947-70E740481C1C}">
                <a14:useLocalDpi xmlns:a14="http://schemas.microsoft.com/office/drawing/2010/main"/>
              </a:ext>
            </a:extLst>
          </a:blip>
          <a:stretch>
            <a:fillRect/>
          </a:stretch>
        </p:blipFill>
        <p:spPr>
          <a:xfrm>
            <a:off x="8941681" y="996186"/>
            <a:ext cx="2982227" cy="2292004"/>
          </a:xfrm>
          <a:prstGeom prst="rect">
            <a:avLst/>
          </a:prstGeom>
        </p:spPr>
      </p:pic>
      <p:pic>
        <p:nvPicPr>
          <p:cNvPr id="23" name="Picture 22">
            <a:extLst>
              <a:ext uri="{FF2B5EF4-FFF2-40B4-BE49-F238E27FC236}">
                <a16:creationId xmlns:a16="http://schemas.microsoft.com/office/drawing/2014/main" id="{569BB186-94B0-3964-2F6F-EE68F6945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79938" y="4196943"/>
            <a:ext cx="1663995" cy="2478494"/>
          </a:xfrm>
          <a:prstGeom prst="rect">
            <a:avLst/>
          </a:prstGeom>
        </p:spPr>
      </p:pic>
      <p:pic>
        <p:nvPicPr>
          <p:cNvPr id="22" name="Picture 21">
            <a:extLst>
              <a:ext uri="{FF2B5EF4-FFF2-40B4-BE49-F238E27FC236}">
                <a16:creationId xmlns:a16="http://schemas.microsoft.com/office/drawing/2014/main" id="{069201E4-88FC-48BF-B41E-F112C8E5022A}"/>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89739">
                        <a14:foregroundMark x1="2769" y1="49254" x2="10912" y2="51386"/>
                      </a14:backgroundRemoval>
                    </a14:imgEffect>
                  </a14:imgLayer>
                </a14:imgProps>
              </a:ext>
              <a:ext uri="{28A0092B-C50C-407E-A947-70E740481C1C}">
                <a14:useLocalDpi xmlns:a14="http://schemas.microsoft.com/office/drawing/2010/main"/>
              </a:ext>
            </a:extLst>
          </a:blip>
          <a:srcRect/>
          <a:stretch/>
        </p:blipFill>
        <p:spPr>
          <a:xfrm>
            <a:off x="10073098" y="5126493"/>
            <a:ext cx="1051532" cy="803115"/>
          </a:xfrm>
          <a:prstGeom prst="rect">
            <a:avLst/>
          </a:prstGeom>
        </p:spPr>
      </p:pic>
    </p:spTree>
    <p:extLst>
      <p:ext uri="{BB962C8B-B14F-4D97-AF65-F5344CB8AC3E}">
        <p14:creationId xmlns:p14="http://schemas.microsoft.com/office/powerpoint/2010/main" val="33691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H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36</a:t>
            </a:fld>
            <a:endParaRPr lang="en-US"/>
          </a:p>
        </p:txBody>
      </p:sp>
      <p:sp>
        <p:nvSpPr>
          <p:cNvPr id="3" name="TextBox 2">
            <a:extLst>
              <a:ext uri="{FF2B5EF4-FFF2-40B4-BE49-F238E27FC236}">
                <a16:creationId xmlns:a16="http://schemas.microsoft.com/office/drawing/2014/main" id="{79D45A57-3505-7CA3-2A73-CD7D78370F2D}"/>
              </a:ext>
            </a:extLst>
          </p:cNvPr>
          <p:cNvSpPr txBox="1"/>
          <p:nvPr/>
        </p:nvSpPr>
        <p:spPr>
          <a:xfrm>
            <a:off x="4602799" y="5107258"/>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724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37</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3046500" y="5398036"/>
            <a:ext cx="765897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CATH</a:t>
            </a:r>
            <a:r>
              <a:rPr lang="en-US" sz="4000" dirty="0">
                <a:latin typeface="Arial" panose="020B0604020202020204" pitchFamily="34" charset="0"/>
                <a:cs typeface="Arial" panose="020B0604020202020204" pitchFamily="34" charset="0"/>
              </a:rPr>
              <a:t>: v. CATHETERIZE (CATHS, CATHED, CATHING)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928651" y="4182588"/>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CATH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CHAT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TACH</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1385013"/>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795778" y="421804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48A506AC-3F35-6FFC-6F1C-03685151D699}"/>
              </a:ext>
            </a:extLst>
          </p:cNvPr>
          <p:cNvSpPr txBox="1"/>
          <p:nvPr/>
        </p:nvSpPr>
        <p:spPr>
          <a:xfrm>
            <a:off x="528838" y="1477845"/>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813521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20" name="Picture 19">
            <a:extLst>
              <a:ext uri="{FF2B5EF4-FFF2-40B4-BE49-F238E27FC236}">
                <a16:creationId xmlns:a16="http://schemas.microsoft.com/office/drawing/2014/main" id="{BAB134CC-174A-A242-248B-0E483E9FB1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643" y="4353765"/>
            <a:ext cx="2573688" cy="2316935"/>
          </a:xfrm>
          <a:prstGeom prst="rect">
            <a:avLst/>
          </a:prstGeom>
        </p:spPr>
      </p:pic>
      <p:pic>
        <p:nvPicPr>
          <p:cNvPr id="21" name="Picture 20">
            <a:extLst>
              <a:ext uri="{FF2B5EF4-FFF2-40B4-BE49-F238E27FC236}">
                <a16:creationId xmlns:a16="http://schemas.microsoft.com/office/drawing/2014/main" id="{A3108C38-FC6C-E031-D846-5A4FB68AF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8654" y="214895"/>
            <a:ext cx="1359822" cy="1323439"/>
          </a:xfrm>
          <a:prstGeom prst="rect">
            <a:avLst/>
          </a:prstGeom>
        </p:spPr>
      </p:pic>
      <p:pic>
        <p:nvPicPr>
          <p:cNvPr id="22" name="Picture 21">
            <a:extLst>
              <a:ext uri="{FF2B5EF4-FFF2-40B4-BE49-F238E27FC236}">
                <a16:creationId xmlns:a16="http://schemas.microsoft.com/office/drawing/2014/main" id="{7CE30F52-3EC1-5AEA-874A-7395C4C2A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6596" y="301288"/>
            <a:ext cx="1412483" cy="1182254"/>
          </a:xfrm>
          <a:prstGeom prst="rect">
            <a:avLst/>
          </a:prstGeom>
        </p:spPr>
      </p:pic>
      <p:pic>
        <p:nvPicPr>
          <p:cNvPr id="23" name="Picture 22">
            <a:extLst>
              <a:ext uri="{FF2B5EF4-FFF2-40B4-BE49-F238E27FC236}">
                <a16:creationId xmlns:a16="http://schemas.microsoft.com/office/drawing/2014/main" id="{38A779FA-52E7-5D54-DA6B-D95BD08CCECC}"/>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43" b="94528" l="859" r="100000">
                        <a14:foregroundMark x1="17869" y1="16604" x2="17869" y2="16604"/>
                        <a14:foregroundMark x1="65120" y1="94717" x2="65120" y2="94717"/>
                      </a14:backgroundRemoval>
                    </a14:imgEffect>
                  </a14:imgLayer>
                </a14:imgProps>
              </a:ext>
              <a:ext uri="{28A0092B-C50C-407E-A947-70E740481C1C}">
                <a14:useLocalDpi xmlns:a14="http://schemas.microsoft.com/office/drawing/2010/main"/>
              </a:ext>
            </a:extLst>
          </a:blip>
          <a:srcRect/>
          <a:stretch/>
        </p:blipFill>
        <p:spPr>
          <a:xfrm>
            <a:off x="10734315" y="2680323"/>
            <a:ext cx="1009217" cy="919602"/>
          </a:xfrm>
          <a:prstGeom prst="rect">
            <a:avLst/>
          </a:prstGeom>
        </p:spPr>
      </p:pic>
      <p:sp>
        <p:nvSpPr>
          <p:cNvPr id="24" name="TextBox 23">
            <a:extLst>
              <a:ext uri="{FF2B5EF4-FFF2-40B4-BE49-F238E27FC236}">
                <a16:creationId xmlns:a16="http://schemas.microsoft.com/office/drawing/2014/main" id="{E8E3E55A-1ECB-6D98-CC36-1B78A513C255}"/>
              </a:ext>
            </a:extLst>
          </p:cNvPr>
          <p:cNvSpPr txBox="1"/>
          <p:nvPr/>
        </p:nvSpPr>
        <p:spPr>
          <a:xfrm>
            <a:off x="8109774" y="2605414"/>
            <a:ext cx="312915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TACHE</a:t>
            </a:r>
            <a:r>
              <a:rPr lang="en-US" sz="2400" dirty="0">
                <a:latin typeface="Arial" panose="020B0604020202020204" pitchFamily="34" charset="0"/>
                <a:cs typeface="Arial" panose="020B0604020202020204" pitchFamily="34" charset="0"/>
              </a:rPr>
              <a:t>: n. CLASP OR BUCKLE</a:t>
            </a:r>
          </a:p>
        </p:txBody>
      </p:sp>
    </p:spTree>
    <p:extLst>
      <p:ext uri="{BB962C8B-B14F-4D97-AF65-F5344CB8AC3E}">
        <p14:creationId xmlns:p14="http://schemas.microsoft.com/office/powerpoint/2010/main" val="35198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7" grpId="0"/>
      <p:bldP spid="18" grpId="0"/>
      <p:bldP spid="19"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38</a:t>
            </a:fld>
            <a:endParaRPr lang="en-US"/>
          </a:p>
        </p:txBody>
      </p:sp>
      <p:sp>
        <p:nvSpPr>
          <p:cNvPr id="3" name="TextBox 2">
            <a:extLst>
              <a:ext uri="{FF2B5EF4-FFF2-40B4-BE49-F238E27FC236}">
                <a16:creationId xmlns:a16="http://schemas.microsoft.com/office/drawing/2014/main" id="{7B4FCE3E-3AB4-4E5D-47EA-A8CE9526D1E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27597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6152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COPI</a:t>
            </a:r>
          </a:p>
        </p:txBody>
      </p:sp>
      <p:sp>
        <p:nvSpPr>
          <p:cNvPr id="3" name="TextBox 2">
            <a:extLst>
              <a:ext uri="{FF2B5EF4-FFF2-40B4-BE49-F238E27FC236}">
                <a16:creationId xmlns:a16="http://schemas.microsoft.com/office/drawing/2014/main" id="{889EDA08-9395-3369-21B6-ED7E82E3AD0B}"/>
              </a:ext>
            </a:extLst>
          </p:cNvPr>
          <p:cNvSpPr txBox="1"/>
          <p:nvPr/>
        </p:nvSpPr>
        <p:spPr>
          <a:xfrm>
            <a:off x="2472478" y="2956747"/>
            <a:ext cx="789691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COPI</a:t>
            </a:r>
            <a:r>
              <a:rPr lang="en-US" sz="4000" dirty="0">
                <a:latin typeface="Arial" panose="020B0604020202020204" pitchFamily="34" charset="0"/>
                <a:cs typeface="Arial" panose="020B0604020202020204" pitchFamily="34" charset="0"/>
              </a:rPr>
              <a:t>: n. INVASIVE ASIAN CARP</a:t>
            </a:r>
          </a:p>
          <a:p>
            <a:r>
              <a:rPr lang="en-US" sz="4000" dirty="0">
                <a:latin typeface="Arial" panose="020B0604020202020204" pitchFamily="34" charset="0"/>
                <a:cs typeface="Arial" panose="020B0604020202020204" pitchFamily="34" charset="0"/>
              </a:rPr>
              <a:t>	(pl. COPI)</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39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912599" y="16770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2" name="Picture 11">
            <a:extLst>
              <a:ext uri="{FF2B5EF4-FFF2-40B4-BE49-F238E27FC236}">
                <a16:creationId xmlns:a16="http://schemas.microsoft.com/office/drawing/2014/main" id="{01AB0496-053D-C87D-1FDD-3AEB3E095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5551" y="4543552"/>
            <a:ext cx="2720898" cy="1812798"/>
          </a:xfrm>
          <a:prstGeom prst="rect">
            <a:avLst/>
          </a:prstGeom>
        </p:spPr>
      </p:pic>
      <p:pic>
        <p:nvPicPr>
          <p:cNvPr id="13" name="Picture 12">
            <a:extLst>
              <a:ext uri="{FF2B5EF4-FFF2-40B4-BE49-F238E27FC236}">
                <a16:creationId xmlns:a16="http://schemas.microsoft.com/office/drawing/2014/main" id="{63F64741-5620-A030-4FF1-23C7453F5E4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6667" b="90667" l="9778" r="89778">
                        <a14:foregroundMark x1="57333" y1="8000" x2="57333" y2="12000"/>
                        <a14:foregroundMark x1="60000" y1="6667" x2="60444" y2="14667"/>
                        <a14:foregroundMark x1="44444" y1="90667" x2="46667" y2="78667"/>
                      </a14:backgroundRemoval>
                    </a14:imgEffect>
                  </a14:imgLayer>
                </a14:imgProps>
              </a:ext>
              <a:ext uri="{28A0092B-C50C-407E-A947-70E740481C1C}">
                <a14:useLocalDpi xmlns:a14="http://schemas.microsoft.com/office/drawing/2010/main"/>
              </a:ext>
            </a:extLst>
          </a:blip>
          <a:stretch>
            <a:fillRect/>
          </a:stretch>
        </p:blipFill>
        <p:spPr>
          <a:xfrm flipH="1">
            <a:off x="8243225" y="1018322"/>
            <a:ext cx="2126166" cy="2132987"/>
          </a:xfrm>
          <a:prstGeom prst="rect">
            <a:avLst/>
          </a:prstGeom>
        </p:spPr>
      </p:pic>
    </p:spTree>
    <p:extLst>
      <p:ext uri="{BB962C8B-B14F-4D97-AF65-F5344CB8AC3E}">
        <p14:creationId xmlns:p14="http://schemas.microsoft.com/office/powerpoint/2010/main" val="4192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C K</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32FA7E1D-9A2F-09FF-C69E-C82775B1A84E}"/>
              </a:ext>
            </a:extLst>
          </p:cNvPr>
          <p:cNvSpPr>
            <a:spLocks noGrp="1"/>
          </p:cNvSpPr>
          <p:nvPr>
            <p:ph type="sldNum" sz="quarter" idx="12"/>
          </p:nvPr>
        </p:nvSpPr>
        <p:spPr/>
        <p:txBody>
          <a:bodyPr/>
          <a:lstStyle/>
          <a:p>
            <a:fld id="{5F9E4569-F76F-4F5B-B0BB-D8EDE3E0F8A7}" type="slidenum">
              <a:rPr lang="en-US" smtClean="0"/>
              <a:t>4</a:t>
            </a:fld>
            <a:endParaRPr lang="en-US"/>
          </a:p>
        </p:txBody>
      </p:sp>
      <p:sp>
        <p:nvSpPr>
          <p:cNvPr id="3" name="TextBox 2">
            <a:extLst>
              <a:ext uri="{FF2B5EF4-FFF2-40B4-BE49-F238E27FC236}">
                <a16:creationId xmlns:a16="http://schemas.microsoft.com/office/drawing/2014/main" id="{6CE468A4-DA1C-E294-8A79-5D3860C5EF8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61717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40</a:t>
            </a:fld>
            <a:endParaRPr lang="en-US"/>
          </a:p>
        </p:txBody>
      </p:sp>
      <p:sp>
        <p:nvSpPr>
          <p:cNvPr id="3" name="TextBox 2">
            <a:extLst>
              <a:ext uri="{FF2B5EF4-FFF2-40B4-BE49-F238E27FC236}">
                <a16:creationId xmlns:a16="http://schemas.microsoft.com/office/drawing/2014/main" id="{6BE7C64A-DDC6-FC88-59B5-32EF6799ED8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4984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CRIA</a:t>
            </a:r>
          </a:p>
        </p:txBody>
      </p:sp>
      <p:sp>
        <p:nvSpPr>
          <p:cNvPr id="3" name="TextBox 2">
            <a:extLst>
              <a:ext uri="{FF2B5EF4-FFF2-40B4-BE49-F238E27FC236}">
                <a16:creationId xmlns:a16="http://schemas.microsoft.com/office/drawing/2014/main" id="{889EDA08-9395-3369-21B6-ED7E82E3AD0B}"/>
              </a:ext>
            </a:extLst>
          </p:cNvPr>
          <p:cNvSpPr txBox="1"/>
          <p:nvPr/>
        </p:nvSpPr>
        <p:spPr>
          <a:xfrm>
            <a:off x="2903325" y="2371040"/>
            <a:ext cx="789691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CRIA</a:t>
            </a:r>
            <a:r>
              <a:rPr lang="en-US" sz="4000" dirty="0">
                <a:latin typeface="Arial" panose="020B0604020202020204" pitchFamily="34" charset="0"/>
                <a:cs typeface="Arial" panose="020B0604020202020204" pitchFamily="34" charset="0"/>
              </a:rPr>
              <a:t>: n. A BABY CAMELID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41</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083756" y="107279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4A6F295-0E5C-5394-6CDB-E884C4FE73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868640" y="3489018"/>
            <a:ext cx="2454720" cy="3112993"/>
          </a:xfrm>
          <a:prstGeom prst="rect">
            <a:avLst/>
          </a:prstGeom>
        </p:spPr>
      </p:pic>
      <p:sp>
        <p:nvSpPr>
          <p:cNvPr id="7" name="TextBox 6">
            <a:extLst>
              <a:ext uri="{FF2B5EF4-FFF2-40B4-BE49-F238E27FC236}">
                <a16:creationId xmlns:a16="http://schemas.microsoft.com/office/drawing/2014/main" id="{95F91BAA-D51D-68B9-EC44-01944549BD3A}"/>
              </a:ext>
            </a:extLst>
          </p:cNvPr>
          <p:cNvSpPr txBox="1"/>
          <p:nvPr/>
        </p:nvSpPr>
        <p:spPr>
          <a:xfrm>
            <a:off x="607515" y="1652942"/>
            <a:ext cx="31879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RIA</a:t>
            </a:r>
            <a:r>
              <a:rPr lang="en-US" sz="2400" dirty="0">
                <a:latin typeface="Arial" panose="020B0604020202020204" pitchFamily="34" charset="0"/>
                <a:cs typeface="Arial" panose="020B0604020202020204" pitchFamily="34" charset="0"/>
              </a:rPr>
              <a:t>: n. A LONG NARROW INLET</a:t>
            </a:r>
          </a:p>
        </p:txBody>
      </p:sp>
      <p:pic>
        <p:nvPicPr>
          <p:cNvPr id="8" name="Picture 7">
            <a:extLst>
              <a:ext uri="{FF2B5EF4-FFF2-40B4-BE49-F238E27FC236}">
                <a16:creationId xmlns:a16="http://schemas.microsoft.com/office/drawing/2014/main" id="{6C1C7407-9980-0575-0ED9-873140D0E6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2924" y="431292"/>
            <a:ext cx="2160401" cy="1283006"/>
          </a:xfrm>
          <a:prstGeom prst="rect">
            <a:avLst/>
          </a:prstGeom>
        </p:spPr>
      </p:pic>
      <p:pic>
        <p:nvPicPr>
          <p:cNvPr id="9" name="Picture 8">
            <a:extLst>
              <a:ext uri="{FF2B5EF4-FFF2-40B4-BE49-F238E27FC236}">
                <a16:creationId xmlns:a16="http://schemas.microsoft.com/office/drawing/2014/main" id="{C87CD8AA-279C-B3EA-A6A4-79F34411E0E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8529" l="0" r="100000">
                        <a14:foregroundMark x1="18603" y1="90947" x2="18603" y2="90947"/>
                        <a14:foregroundMark x1="20146" y1="94164" x2="18034" y2="88603"/>
                        <a14:foregroundMark x1="46466" y1="98529" x2="46954" y2="93842"/>
                        <a14:foregroundMark x1="64500" y1="98254" x2="64500" y2="95588"/>
                        <a14:backgroundMark x1="91633" y1="0" x2="99919" y2="4090"/>
                        <a14:backgroundMark x1="94395" y1="56526" x2="89277" y2="79871"/>
                      </a14:backgroundRemoval>
                    </a14:imgEffect>
                  </a14:imgLayer>
                </a14:imgProps>
              </a:ext>
              <a:ext uri="{28A0092B-C50C-407E-A947-70E740481C1C}">
                <a14:useLocalDpi xmlns:a14="http://schemas.microsoft.com/office/drawing/2010/main"/>
              </a:ext>
            </a:extLst>
          </a:blip>
          <a:srcRect/>
          <a:stretch/>
        </p:blipFill>
        <p:spPr>
          <a:xfrm>
            <a:off x="4992029" y="4664152"/>
            <a:ext cx="1081669" cy="1913021"/>
          </a:xfrm>
          <a:prstGeom prst="rect">
            <a:avLst/>
          </a:prstGeom>
        </p:spPr>
      </p:pic>
    </p:spTree>
    <p:extLst>
      <p:ext uri="{BB962C8B-B14F-4D97-AF65-F5344CB8AC3E}">
        <p14:creationId xmlns:p14="http://schemas.microsoft.com/office/powerpoint/2010/main" val="3651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P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42</a:t>
            </a:fld>
            <a:endParaRPr lang="en-US"/>
          </a:p>
        </p:txBody>
      </p:sp>
      <p:sp>
        <p:nvSpPr>
          <p:cNvPr id="3" name="TextBox 2">
            <a:extLst>
              <a:ext uri="{FF2B5EF4-FFF2-40B4-BE49-F238E27FC236}">
                <a16:creationId xmlns:a16="http://schemas.microsoft.com/office/drawing/2014/main" id="{E0BB4B1C-38B7-F51D-ACDA-E34BC6C1CBE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2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CRIP</a:t>
            </a:r>
          </a:p>
        </p:txBody>
      </p:sp>
      <p:sp>
        <p:nvSpPr>
          <p:cNvPr id="3" name="TextBox 2">
            <a:extLst>
              <a:ext uri="{FF2B5EF4-FFF2-40B4-BE49-F238E27FC236}">
                <a16:creationId xmlns:a16="http://schemas.microsoft.com/office/drawing/2014/main" id="{889EDA08-9395-3369-21B6-ED7E82E3AD0B}"/>
              </a:ext>
            </a:extLst>
          </p:cNvPr>
          <p:cNvSpPr txBox="1"/>
          <p:nvPr/>
        </p:nvSpPr>
        <p:spPr>
          <a:xfrm>
            <a:off x="3104048" y="2105561"/>
            <a:ext cx="7177378"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CRIP</a:t>
            </a:r>
            <a:r>
              <a:rPr lang="en-US" sz="4000" dirty="0">
                <a:latin typeface="Arial" panose="020B0604020202020204" pitchFamily="34" charset="0"/>
                <a:cs typeface="Arial" panose="020B0604020202020204" pitchFamily="34" charset="0"/>
              </a:rPr>
              <a:t>: n. SOMETHING THAT IS EASILY ACCOMPLISHED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43</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279815" y="80951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1" name="TextBox 10">
            <a:extLst>
              <a:ext uri="{FF2B5EF4-FFF2-40B4-BE49-F238E27FC236}">
                <a16:creationId xmlns:a16="http://schemas.microsoft.com/office/drawing/2014/main" id="{7406EBD9-02CF-D075-D38C-FAFA3DA5A9FC}"/>
              </a:ext>
            </a:extLst>
          </p:cNvPr>
          <p:cNvSpPr txBox="1"/>
          <p:nvPr/>
        </p:nvSpPr>
        <p:spPr>
          <a:xfrm>
            <a:off x="3522626"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C3CB5D15-02AF-6D58-F447-FE22A5C49592}"/>
              </a:ext>
            </a:extLst>
          </p:cNvPr>
          <p:cNvSpPr txBox="1"/>
          <p:nvPr/>
        </p:nvSpPr>
        <p:spPr>
          <a:xfrm>
            <a:off x="367789" y="221780"/>
            <a:ext cx="331981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SCRIP</a:t>
            </a:r>
            <a:r>
              <a:rPr lang="en-US" sz="2400" dirty="0">
                <a:latin typeface="Arial" panose="020B0604020202020204" pitchFamily="34" charset="0"/>
                <a:cs typeface="Arial" panose="020B0604020202020204" pitchFamily="34" charset="0"/>
              </a:rPr>
              <a:t>: n. A SMALL PIECE OF PAPER</a:t>
            </a:r>
          </a:p>
        </p:txBody>
      </p:sp>
      <p:pic>
        <p:nvPicPr>
          <p:cNvPr id="14" name="Picture 13">
            <a:extLst>
              <a:ext uri="{FF2B5EF4-FFF2-40B4-BE49-F238E27FC236}">
                <a16:creationId xmlns:a16="http://schemas.microsoft.com/office/drawing/2014/main" id="{E2EB8DE3-23FE-0577-9342-18D2B522532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111" b="90000" l="10000" r="90000">
                        <a14:foregroundMark x1="13766" y1="10556" x2="15844" y2="39222"/>
                        <a14:foregroundMark x1="81948" y1="9111" x2="78701" y2="28111"/>
                        <a14:foregroundMark x1="22857" y1="16778" x2="27532" y2="32889"/>
                        <a14:foregroundMark x1="27532" y1="32889" x2="84026" y2="85889"/>
                      </a14:backgroundRemoval>
                    </a14:imgEffect>
                  </a14:imgLayer>
                </a14:imgProps>
              </a:ext>
              <a:ext uri="{28A0092B-C50C-407E-A947-70E740481C1C}">
                <a14:useLocalDpi xmlns:a14="http://schemas.microsoft.com/office/drawing/2010/main"/>
              </a:ext>
            </a:extLst>
          </a:blip>
          <a:stretch>
            <a:fillRect/>
          </a:stretch>
        </p:blipFill>
        <p:spPr>
          <a:xfrm>
            <a:off x="614171" y="886461"/>
            <a:ext cx="2298589" cy="2686662"/>
          </a:xfrm>
          <a:prstGeom prst="rect">
            <a:avLst/>
          </a:prstGeom>
        </p:spPr>
      </p:pic>
      <p:sp>
        <p:nvSpPr>
          <p:cNvPr id="15" name="TextBox 14">
            <a:extLst>
              <a:ext uri="{FF2B5EF4-FFF2-40B4-BE49-F238E27FC236}">
                <a16:creationId xmlns:a16="http://schemas.microsoft.com/office/drawing/2014/main" id="{28A6DAFF-AFD8-7266-8512-44920067013A}"/>
              </a:ext>
            </a:extLst>
          </p:cNvPr>
          <p:cNvSpPr txBox="1"/>
          <p:nvPr/>
        </p:nvSpPr>
        <p:spPr>
          <a:xfrm>
            <a:off x="9695381" y="158125"/>
            <a:ext cx="24483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CRIPE</a:t>
            </a:r>
            <a:r>
              <a:rPr lang="en-US" sz="2400" dirty="0">
                <a:latin typeface="Arial" panose="020B0604020202020204" pitchFamily="34" charset="0"/>
                <a:cs typeface="Arial" panose="020B0604020202020204" pitchFamily="34" charset="0"/>
              </a:rPr>
              <a:t>: n. A MILD OATH (-S)</a:t>
            </a:r>
          </a:p>
        </p:txBody>
      </p:sp>
      <p:pic>
        <p:nvPicPr>
          <p:cNvPr id="16" name="Picture 15">
            <a:extLst>
              <a:ext uri="{FF2B5EF4-FFF2-40B4-BE49-F238E27FC236}">
                <a16:creationId xmlns:a16="http://schemas.microsoft.com/office/drawing/2014/main" id="{051078EE-6C7D-C63A-7BFD-BBF552CB48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6257" y="977189"/>
            <a:ext cx="1285413" cy="1448752"/>
          </a:xfrm>
          <a:prstGeom prst="rect">
            <a:avLst/>
          </a:prstGeom>
        </p:spPr>
      </p:pic>
      <p:pic>
        <p:nvPicPr>
          <p:cNvPr id="6" name="Picture 5">
            <a:extLst>
              <a:ext uri="{FF2B5EF4-FFF2-40B4-BE49-F238E27FC236}">
                <a16:creationId xmlns:a16="http://schemas.microsoft.com/office/drawing/2014/main" id="{F204E6F0-A80D-EDD9-D476-C2AE3B6886E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41552" y="3538185"/>
            <a:ext cx="3319815" cy="3319815"/>
          </a:xfrm>
          <a:prstGeom prst="rect">
            <a:avLst/>
          </a:prstGeom>
        </p:spPr>
      </p:pic>
      <p:pic>
        <p:nvPicPr>
          <p:cNvPr id="7" name="Picture 6">
            <a:extLst>
              <a:ext uri="{FF2B5EF4-FFF2-40B4-BE49-F238E27FC236}">
                <a16:creationId xmlns:a16="http://schemas.microsoft.com/office/drawing/2014/main" id="{E2149D7F-D27A-961C-E8CD-56BFB085F62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750" l="10000" r="90000">
                        <a14:foregroundMark x1="47208" y1="90750" x2="49292" y2="83750"/>
                      </a14:backgroundRemoval>
                    </a14:imgEffect>
                  </a14:imgLayer>
                </a14:imgProps>
              </a:ext>
              <a:ext uri="{28A0092B-C50C-407E-A947-70E740481C1C}">
                <a14:useLocalDpi xmlns:a14="http://schemas.microsoft.com/office/drawing/2010/main"/>
              </a:ext>
            </a:extLst>
          </a:blip>
          <a:stretch>
            <a:fillRect/>
          </a:stretch>
        </p:blipFill>
        <p:spPr>
          <a:xfrm>
            <a:off x="908808" y="3398836"/>
            <a:ext cx="5143500" cy="3429000"/>
          </a:xfrm>
          <a:prstGeom prst="rect">
            <a:avLst/>
          </a:prstGeom>
        </p:spPr>
      </p:pic>
      <p:pic>
        <p:nvPicPr>
          <p:cNvPr id="12" name="Picture 11">
            <a:extLst>
              <a:ext uri="{FF2B5EF4-FFF2-40B4-BE49-F238E27FC236}">
                <a16:creationId xmlns:a16="http://schemas.microsoft.com/office/drawing/2014/main" id="{7558AFA4-A5F9-1BB6-6EBF-2F2514A15C32}"/>
              </a:ext>
            </a:extLst>
          </p:cNvPr>
          <p:cNvPicPr>
            <a:picLocks noChangeAspect="1"/>
          </p:cNvPicPr>
          <p:nvPr/>
        </p:nvPicPr>
        <p:blipFill>
          <a:blip r:embed="rId10"/>
          <a:stretch>
            <a:fillRect/>
          </a:stretch>
        </p:blipFill>
        <p:spPr>
          <a:xfrm>
            <a:off x="7681100" y="4017891"/>
            <a:ext cx="2857500" cy="2228850"/>
          </a:xfrm>
          <a:prstGeom prst="rect">
            <a:avLst/>
          </a:prstGeom>
        </p:spPr>
      </p:pic>
    </p:spTree>
    <p:extLst>
      <p:ext uri="{BB962C8B-B14F-4D97-AF65-F5344CB8AC3E}">
        <p14:creationId xmlns:p14="http://schemas.microsoft.com/office/powerpoint/2010/main" val="25799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a:t>
            </a:r>
            <a:r>
              <a:rPr lang="en-US" sz="7200" dirty="0" err="1">
                <a:latin typeface="Scramble" panose="020B0603050302020204" pitchFamily="34" charset="0"/>
              </a:rPr>
              <a:t>C</a:t>
            </a:r>
            <a:r>
              <a:rPr lang="en-US" sz="7200" dirty="0">
                <a:latin typeface="Scramble" panose="020B0603050302020204" pitchFamily="34" charset="0"/>
              </a:rPr>
              <a:t> K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44</a:t>
            </a:fld>
            <a:endParaRPr lang="en-US"/>
          </a:p>
        </p:txBody>
      </p:sp>
      <p:sp>
        <p:nvSpPr>
          <p:cNvPr id="3" name="TextBox 2">
            <a:extLst>
              <a:ext uri="{FF2B5EF4-FFF2-40B4-BE49-F238E27FC236}">
                <a16:creationId xmlns:a16="http://schemas.microsoft.com/office/drawing/2014/main" id="{B1BE14FB-1997-B8A3-D5A1-4F5D9BB8CE9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8208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CUCK</a:t>
            </a:r>
          </a:p>
        </p:txBody>
      </p:sp>
      <p:sp>
        <p:nvSpPr>
          <p:cNvPr id="3" name="TextBox 2">
            <a:extLst>
              <a:ext uri="{FF2B5EF4-FFF2-40B4-BE49-F238E27FC236}">
                <a16:creationId xmlns:a16="http://schemas.microsoft.com/office/drawing/2014/main" id="{889EDA08-9395-3369-21B6-ED7E82E3AD0B}"/>
              </a:ext>
            </a:extLst>
          </p:cNvPr>
          <p:cNvSpPr txBox="1"/>
          <p:nvPr/>
        </p:nvSpPr>
        <p:spPr>
          <a:xfrm>
            <a:off x="3460461" y="2176247"/>
            <a:ext cx="6244674"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CUCK</a:t>
            </a:r>
            <a:r>
              <a:rPr lang="en-US" sz="3200" dirty="0">
                <a:latin typeface="Arial" panose="020B0604020202020204" pitchFamily="34" charset="0"/>
                <a:cs typeface="Arial" panose="020B0604020202020204" pitchFamily="34" charset="0"/>
              </a:rPr>
              <a:t>: v. TO PARTICIPATE IN AN UNFAITHFUL SEXUAL ACT</a:t>
            </a:r>
          </a:p>
          <a:p>
            <a:r>
              <a:rPr lang="en-US" sz="3200" dirty="0">
                <a:latin typeface="Arial" panose="020B0604020202020204" pitchFamily="34" charset="0"/>
                <a:cs typeface="Arial" panose="020B0604020202020204" pitchFamily="34" charset="0"/>
              </a:rPr>
              <a:t>(CUCKS, CUCKED, CUCKING)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45</a:t>
            </a:fld>
            <a:endParaRPr lang="en-US"/>
          </a:p>
        </p:txBody>
      </p:sp>
      <p:sp>
        <p:nvSpPr>
          <p:cNvPr id="11" name="TextBox 10">
            <a:extLst>
              <a:ext uri="{FF2B5EF4-FFF2-40B4-BE49-F238E27FC236}">
                <a16:creationId xmlns:a16="http://schemas.microsoft.com/office/drawing/2014/main" id="{7406EBD9-02CF-D075-D38C-FAFA3DA5A9FC}"/>
              </a:ext>
            </a:extLst>
          </p:cNvPr>
          <p:cNvSpPr txBox="1"/>
          <p:nvPr/>
        </p:nvSpPr>
        <p:spPr>
          <a:xfrm>
            <a:off x="8122947" y="103047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CCC9850-88D5-F545-578C-F1CCA0D242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8840" y="3957025"/>
            <a:ext cx="2698594" cy="2457877"/>
          </a:xfrm>
          <a:prstGeom prst="rect">
            <a:avLst/>
          </a:prstGeom>
        </p:spPr>
      </p:pic>
      <p:pic>
        <p:nvPicPr>
          <p:cNvPr id="7" name="Picture 6">
            <a:extLst>
              <a:ext uri="{FF2B5EF4-FFF2-40B4-BE49-F238E27FC236}">
                <a16:creationId xmlns:a16="http://schemas.microsoft.com/office/drawing/2014/main" id="{6F39EC48-1645-5461-DC11-45EF137FD4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6568" y="4016078"/>
            <a:ext cx="927843" cy="483862"/>
          </a:xfrm>
          <a:prstGeom prst="rect">
            <a:avLst/>
          </a:prstGeom>
        </p:spPr>
      </p:pic>
    </p:spTree>
    <p:extLst>
      <p:ext uri="{BB962C8B-B14F-4D97-AF65-F5344CB8AC3E}">
        <p14:creationId xmlns:p14="http://schemas.microsoft.com/office/powerpoint/2010/main" val="14367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O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46</a:t>
            </a:fld>
            <a:endParaRPr lang="en-US"/>
          </a:p>
        </p:txBody>
      </p:sp>
      <p:sp>
        <p:nvSpPr>
          <p:cNvPr id="3" name="TextBox 2">
            <a:extLst>
              <a:ext uri="{FF2B5EF4-FFF2-40B4-BE49-F238E27FC236}">
                <a16:creationId xmlns:a16="http://schemas.microsoft.com/office/drawing/2014/main" id="{4F8CC198-0A32-37E6-0661-F1604C4AEFB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0546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DOXX</a:t>
            </a:r>
          </a:p>
        </p:txBody>
      </p:sp>
      <p:sp>
        <p:nvSpPr>
          <p:cNvPr id="3" name="TextBox 2">
            <a:extLst>
              <a:ext uri="{FF2B5EF4-FFF2-40B4-BE49-F238E27FC236}">
                <a16:creationId xmlns:a16="http://schemas.microsoft.com/office/drawing/2014/main" id="{889EDA08-9395-3369-21B6-ED7E82E3AD0B}"/>
              </a:ext>
            </a:extLst>
          </p:cNvPr>
          <p:cNvSpPr txBox="1"/>
          <p:nvPr/>
        </p:nvSpPr>
        <p:spPr>
          <a:xfrm>
            <a:off x="2698596" y="2165096"/>
            <a:ext cx="78874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DOXX</a:t>
            </a:r>
            <a:r>
              <a:rPr lang="en-US" sz="3200" dirty="0">
                <a:latin typeface="Arial" panose="020B0604020202020204" pitchFamily="34" charset="0"/>
                <a:cs typeface="Arial" panose="020B0604020202020204" pitchFamily="34" charset="0"/>
              </a:rPr>
              <a:t>: v. TO ATTACK BY PUBLISHING PRIVATE INFORMATION</a:t>
            </a:r>
          </a:p>
          <a:p>
            <a:r>
              <a:rPr lang="en-US" sz="3200" dirty="0">
                <a:latin typeface="Arial" panose="020B0604020202020204" pitchFamily="34" charset="0"/>
                <a:cs typeface="Arial" panose="020B0604020202020204" pitchFamily="34" charset="0"/>
              </a:rPr>
              <a:t>(DOXXES, DOXXED, DOXXING)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47</a:t>
            </a:fld>
            <a:endParaRPr lang="en-US"/>
          </a:p>
        </p:txBody>
      </p:sp>
      <p:pic>
        <p:nvPicPr>
          <p:cNvPr id="5" name="Picture 4">
            <a:extLst>
              <a:ext uri="{FF2B5EF4-FFF2-40B4-BE49-F238E27FC236}">
                <a16:creationId xmlns:a16="http://schemas.microsoft.com/office/drawing/2014/main" id="{40D20DCC-39AC-D939-0F04-2FDC54B20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61" y="4133914"/>
            <a:ext cx="3119930" cy="2079953"/>
          </a:xfrm>
          <a:prstGeom prst="rect">
            <a:avLst/>
          </a:prstGeom>
        </p:spPr>
      </p:pic>
      <p:pic>
        <p:nvPicPr>
          <p:cNvPr id="8" name="Picture 7">
            <a:extLst>
              <a:ext uri="{FF2B5EF4-FFF2-40B4-BE49-F238E27FC236}">
                <a16:creationId xmlns:a16="http://schemas.microsoft.com/office/drawing/2014/main" id="{AE741EDE-D002-44FA-B337-A82448266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847" y="3833522"/>
            <a:ext cx="2299707" cy="2659353"/>
          </a:xfrm>
          <a:prstGeom prst="rect">
            <a:avLst/>
          </a:prstGeom>
        </p:spPr>
      </p:pic>
      <p:sp>
        <p:nvSpPr>
          <p:cNvPr id="9" name="TextBox 8">
            <a:extLst>
              <a:ext uri="{FF2B5EF4-FFF2-40B4-BE49-F238E27FC236}">
                <a16:creationId xmlns:a16="http://schemas.microsoft.com/office/drawing/2014/main" id="{9C30E08C-8B23-55FE-4E1E-E488D655B61F}"/>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07D7DF1-3870-EEA4-DA06-B8B4CFFEC05B}"/>
              </a:ext>
            </a:extLst>
          </p:cNvPr>
          <p:cNvSpPr txBox="1"/>
          <p:nvPr/>
        </p:nvSpPr>
        <p:spPr>
          <a:xfrm>
            <a:off x="10586078" y="734411"/>
            <a:ext cx="1505415"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also </a:t>
            </a:r>
          </a:p>
          <a:p>
            <a:r>
              <a:rPr lang="en-US" dirty="0">
                <a:latin typeface="Arial" panose="020B0604020202020204" pitchFamily="34" charset="0"/>
                <a:cs typeface="Arial" panose="020B0604020202020204" pitchFamily="34" charset="0"/>
              </a:rPr>
              <a:t>DOX</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DOXES</a:t>
            </a:r>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DOXED DOXING</a:t>
            </a:r>
          </a:p>
          <a:p>
            <a:endParaRPr lang="en-US" dirty="0"/>
          </a:p>
        </p:txBody>
      </p:sp>
    </p:spTree>
    <p:extLst>
      <p:ext uri="{BB962C8B-B14F-4D97-AF65-F5344CB8AC3E}">
        <p14:creationId xmlns:p14="http://schemas.microsoft.com/office/powerpoint/2010/main" val="3695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M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48</a:t>
            </a:fld>
            <a:endParaRPr lang="en-US"/>
          </a:p>
        </p:txBody>
      </p:sp>
      <p:sp>
        <p:nvSpPr>
          <p:cNvPr id="3" name="TextBox 2">
            <a:extLst>
              <a:ext uri="{FF2B5EF4-FFF2-40B4-BE49-F238E27FC236}">
                <a16:creationId xmlns:a16="http://schemas.microsoft.com/office/drawing/2014/main" id="{22DD6755-5563-26DE-AF3C-CBF9473BCB3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36431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49</a:t>
            </a:fld>
            <a:endParaRPr lang="en-US"/>
          </a:p>
        </p:txBody>
      </p:sp>
      <p:pic>
        <p:nvPicPr>
          <p:cNvPr id="3" name="Picture 2">
            <a:extLst>
              <a:ext uri="{FF2B5EF4-FFF2-40B4-BE49-F238E27FC236}">
                <a16:creationId xmlns:a16="http://schemas.microsoft.com/office/drawing/2014/main" id="{9F3DA492-76D0-B98C-C98C-7F27DD4B1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0600" y="3397520"/>
            <a:ext cx="3358156" cy="2233174"/>
          </a:xfrm>
          <a:prstGeom prst="rect">
            <a:avLst/>
          </a:prstGeom>
        </p:spPr>
      </p:pic>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FAMS</a:t>
            </a:r>
          </a:p>
        </p:txBody>
      </p:sp>
      <p:sp>
        <p:nvSpPr>
          <p:cNvPr id="5" name="TextBox 4">
            <a:extLst>
              <a:ext uri="{FF2B5EF4-FFF2-40B4-BE49-F238E27FC236}">
                <a16:creationId xmlns:a16="http://schemas.microsoft.com/office/drawing/2014/main" id="{DB1B27F9-41B8-8E51-F8E6-9BAED5C71149}"/>
              </a:ext>
            </a:extLst>
          </p:cNvPr>
          <p:cNvSpPr txBox="1"/>
          <p:nvPr/>
        </p:nvSpPr>
        <p:spPr>
          <a:xfrm>
            <a:off x="3747042" y="2209322"/>
            <a:ext cx="788748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FAMS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FAM</a:t>
            </a:r>
            <a:r>
              <a:rPr lang="en-US" sz="3200" dirty="0">
                <a:latin typeface="Arial" panose="020B0604020202020204" pitchFamily="34" charset="0"/>
                <a:cs typeface="Arial" panose="020B0604020202020204" pitchFamily="34" charset="0"/>
              </a:rPr>
              <a:t>, FAMILY</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7" name="Picture 6">
            <a:extLst>
              <a:ext uri="{FF2B5EF4-FFF2-40B4-BE49-F238E27FC236}">
                <a16:creationId xmlns:a16="http://schemas.microsoft.com/office/drawing/2014/main" id="{87E09426-A402-495D-AD42-437BB0F39D84}"/>
              </a:ext>
            </a:extLst>
          </p:cNvPr>
          <p:cNvPicPr>
            <a:picLocks noChangeAspect="1"/>
          </p:cNvPicPr>
          <p:nvPr/>
        </p:nvPicPr>
        <p:blipFill>
          <a:blip r:embed="rId4"/>
          <a:stretch>
            <a:fillRect/>
          </a:stretch>
        </p:blipFill>
        <p:spPr>
          <a:xfrm>
            <a:off x="527592" y="2947746"/>
            <a:ext cx="3219450" cy="3219450"/>
          </a:xfrm>
          <a:prstGeom prst="rect">
            <a:avLst/>
          </a:prstGeom>
        </p:spPr>
      </p:pic>
      <p:pic>
        <p:nvPicPr>
          <p:cNvPr id="8" name="Picture 7">
            <a:extLst>
              <a:ext uri="{FF2B5EF4-FFF2-40B4-BE49-F238E27FC236}">
                <a16:creationId xmlns:a16="http://schemas.microsoft.com/office/drawing/2014/main" id="{6E09E7E4-1706-8A43-E6BB-B445A8F2D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0475" y="3022278"/>
            <a:ext cx="4096691" cy="3070385"/>
          </a:xfrm>
          <a:prstGeom prst="rect">
            <a:avLst/>
          </a:prstGeom>
        </p:spPr>
      </p:pic>
    </p:spTree>
    <p:extLst>
      <p:ext uri="{BB962C8B-B14F-4D97-AF65-F5344CB8AC3E}">
        <p14:creationId xmlns:p14="http://schemas.microsoft.com/office/powerpoint/2010/main" val="37538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4127071" y="3379894"/>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ACK</a:t>
            </a:r>
          </a:p>
        </p:txBody>
      </p:sp>
      <p:sp>
        <p:nvSpPr>
          <p:cNvPr id="3" name="TextBox 2">
            <a:extLst>
              <a:ext uri="{FF2B5EF4-FFF2-40B4-BE49-F238E27FC236}">
                <a16:creationId xmlns:a16="http://schemas.microsoft.com/office/drawing/2014/main" id="{95C73594-470F-B823-C8D4-840B6CFED91A}"/>
              </a:ext>
            </a:extLst>
          </p:cNvPr>
          <p:cNvSpPr txBox="1"/>
          <p:nvPr/>
        </p:nvSpPr>
        <p:spPr>
          <a:xfrm>
            <a:off x="1509353" y="46080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ACK: interj. TO EXPRESS ANNOYANCE</a:t>
            </a:r>
          </a:p>
        </p:txBody>
      </p:sp>
      <p:sp>
        <p:nvSpPr>
          <p:cNvPr id="4" name="TextBox 3">
            <a:extLst>
              <a:ext uri="{FF2B5EF4-FFF2-40B4-BE49-F238E27FC236}">
                <a16:creationId xmlns:a16="http://schemas.microsoft.com/office/drawing/2014/main" id="{20FA6A3A-97D3-8EC2-0304-6FA4863EC8C1}"/>
              </a:ext>
            </a:extLst>
          </p:cNvPr>
          <p:cNvSpPr txBox="1"/>
          <p:nvPr/>
        </p:nvSpPr>
        <p:spPr>
          <a:xfrm>
            <a:off x="3620389" y="0"/>
            <a:ext cx="506682"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BHJ</a:t>
            </a:r>
          </a:p>
          <a:p>
            <a:r>
              <a:rPr lang="en-US" sz="2400" b="1" dirty="0">
                <a:latin typeface="Arial" panose="020B0604020202020204" pitchFamily="34" charset="0"/>
                <a:cs typeface="Arial" panose="020B0604020202020204" pitchFamily="34" charset="0"/>
              </a:rPr>
              <a:t>LMP</a:t>
            </a:r>
          </a:p>
          <a:p>
            <a:r>
              <a:rPr lang="en-US" sz="2400" b="1" dirty="0">
                <a:latin typeface="Arial" panose="020B0604020202020204" pitchFamily="34" charset="0"/>
                <a:cs typeface="Arial" panose="020B0604020202020204" pitchFamily="34" charset="0"/>
              </a:rPr>
              <a:t>R</a:t>
            </a:r>
          </a:p>
          <a:p>
            <a:r>
              <a:rPr lang="en-US" sz="2400" b="1" dirty="0">
                <a:latin typeface="Arial" panose="020B0604020202020204" pitchFamily="34" charset="0"/>
                <a:cs typeface="Arial" panose="020B0604020202020204" pitchFamily="34" charset="0"/>
              </a:rPr>
              <a:t>S</a:t>
            </a:r>
          </a:p>
          <a:p>
            <a:r>
              <a:rPr lang="en-US" sz="2400" b="1" dirty="0">
                <a:latin typeface="Arial" panose="020B0604020202020204" pitchFamily="34" charset="0"/>
                <a:cs typeface="Arial" panose="020B0604020202020204" pitchFamily="34" charset="0"/>
              </a:rPr>
              <a:t>TWY</a:t>
            </a:r>
          </a:p>
        </p:txBody>
      </p:sp>
      <p:sp>
        <p:nvSpPr>
          <p:cNvPr id="5" name="TextBox 4">
            <a:extLst>
              <a:ext uri="{FF2B5EF4-FFF2-40B4-BE49-F238E27FC236}">
                <a16:creationId xmlns:a16="http://schemas.microsoft.com/office/drawing/2014/main" id="{95A3DE43-1DC3-9959-5605-4FA431F4ED73}"/>
              </a:ext>
            </a:extLst>
          </p:cNvPr>
          <p:cNvSpPr txBox="1"/>
          <p:nvPr/>
        </p:nvSpPr>
        <p:spPr>
          <a:xfrm>
            <a:off x="3451365" y="3038383"/>
            <a:ext cx="844731" cy="1569660"/>
          </a:xfrm>
          <a:prstGeom prst="rect">
            <a:avLst/>
          </a:prstGeom>
          <a:noFill/>
        </p:spPr>
        <p:txBody>
          <a:bodyPr wrap="square" rtlCol="0">
            <a:spAutoFit/>
          </a:bodyPr>
          <a:lstStyle/>
          <a:p>
            <a:r>
              <a:rPr lang="en-US" sz="9600" dirty="0"/>
              <a:t>_</a:t>
            </a:r>
          </a:p>
        </p:txBody>
      </p:sp>
      <p:pic>
        <p:nvPicPr>
          <p:cNvPr id="6" name="Picture 5">
            <a:extLst>
              <a:ext uri="{FF2B5EF4-FFF2-40B4-BE49-F238E27FC236}">
                <a16:creationId xmlns:a16="http://schemas.microsoft.com/office/drawing/2014/main" id="{F05DB716-CFEA-0A01-EC48-E56D64BFBB3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633" b="99368" l="9358" r="95531">
                        <a14:foregroundMark x1="17737" y1="3633" x2="18156" y2="5213"/>
                        <a14:foregroundMark x1="28492" y1="95261" x2="53631" y2="98894"/>
                        <a14:foregroundMark x1="53631" y1="98894" x2="67458" y2="97472"/>
                        <a14:foregroundMark x1="67458" y1="97472" x2="74860" y2="91785"/>
                        <a14:foregroundMark x1="74860" y1="91785" x2="79330" y2="84676"/>
                        <a14:foregroundMark x1="79330" y1="84676" x2="85335" y2="89573"/>
                        <a14:foregroundMark x1="85335" y1="89573" x2="90922" y2="99210"/>
                        <a14:foregroundMark x1="93575" y1="95261" x2="95531" y2="99684"/>
                        <a14:foregroundMark x1="15503" y1="81517" x2="23464" y2="87046"/>
                        <a14:foregroundMark x1="23464" y1="87046" x2="26816" y2="85624"/>
                        <a14:foregroundMark x1="14385" y1="83254" x2="24721" y2="93365"/>
                        <a14:foregroundMark x1="24721" y1="93365" x2="26816" y2="93839"/>
                        <a14:foregroundMark x1="9358" y1="76461" x2="16480" y2="76935"/>
                        <a14:foregroundMark x1="22486" y1="95893" x2="29050" y2="96524"/>
                        <a14:backgroundMark x1="31704" y1="53081" x2="31704" y2="53081"/>
                        <a14:backgroundMark x1="17737" y1="10111" x2="17737" y2="10111"/>
                        <a14:backgroundMark x1="77374" y1="99526" x2="77374" y2="99526"/>
                      </a14:backgroundRemoval>
                    </a14:imgEffect>
                  </a14:imgLayer>
                </a14:imgProps>
              </a:ext>
              <a:ext uri="{28A0092B-C50C-407E-A947-70E740481C1C}">
                <a14:useLocalDpi xmlns:a14="http://schemas.microsoft.com/office/drawing/2010/main"/>
              </a:ext>
            </a:extLst>
          </a:blip>
          <a:srcRect/>
          <a:stretch/>
        </p:blipFill>
        <p:spPr>
          <a:xfrm flipH="1">
            <a:off x="7333843" y="1413788"/>
            <a:ext cx="3230445" cy="3068770"/>
          </a:xfrm>
          <a:prstGeom prst="rect">
            <a:avLst/>
          </a:prstGeom>
        </p:spPr>
      </p:pic>
      <p:pic>
        <p:nvPicPr>
          <p:cNvPr id="7" name="Picture 6">
            <a:extLst>
              <a:ext uri="{FF2B5EF4-FFF2-40B4-BE49-F238E27FC236}">
                <a16:creationId xmlns:a16="http://schemas.microsoft.com/office/drawing/2014/main" id="{012BCA2F-E0F1-1DFE-2797-A95C8F4D0C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877909" y="242942"/>
            <a:ext cx="3768836" cy="1940282"/>
          </a:xfrm>
          <a:prstGeom prst="rect">
            <a:avLst/>
          </a:prstGeom>
        </p:spPr>
      </p:pic>
      <p:sp>
        <p:nvSpPr>
          <p:cNvPr id="8" name="TextBox 7">
            <a:extLst>
              <a:ext uri="{FF2B5EF4-FFF2-40B4-BE49-F238E27FC236}">
                <a16:creationId xmlns:a16="http://schemas.microsoft.com/office/drawing/2014/main" id="{1F7299B2-04D7-3BE5-F568-84C4419A8182}"/>
              </a:ext>
            </a:extLst>
          </p:cNvPr>
          <p:cNvSpPr txBox="1"/>
          <p:nvPr/>
        </p:nvSpPr>
        <p:spPr>
          <a:xfrm>
            <a:off x="5341520" y="710205"/>
            <a:ext cx="2560319" cy="954107"/>
          </a:xfrm>
          <a:prstGeom prst="rect">
            <a:avLst/>
          </a:prstGeom>
          <a:noFill/>
        </p:spPr>
        <p:txBody>
          <a:bodyPr wrap="square" rtlCol="0">
            <a:spAutoFit/>
          </a:bodyPr>
          <a:lstStyle/>
          <a:p>
            <a:r>
              <a:rPr lang="en-US" sz="2800" b="1" dirty="0"/>
              <a:t>ACK! </a:t>
            </a:r>
            <a:r>
              <a:rPr lang="en-US" sz="2800" dirty="0"/>
              <a:t>There are 11 front hooks!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p:txBody>
          <a:bodyPr/>
          <a:lstStyle/>
          <a:p>
            <a:fld id="{5F9E4569-F76F-4F5B-B0BB-D8EDE3E0F8A7}" type="slidenum">
              <a:rPr lang="en-US" smtClean="0"/>
              <a:t>5</a:t>
            </a:fld>
            <a:endParaRPr lang="en-US"/>
          </a:p>
        </p:txBody>
      </p:sp>
      <p:pic>
        <p:nvPicPr>
          <p:cNvPr id="10" name="Picture 9">
            <a:extLst>
              <a:ext uri="{FF2B5EF4-FFF2-40B4-BE49-F238E27FC236}">
                <a16:creationId xmlns:a16="http://schemas.microsoft.com/office/drawing/2014/main" id="{F20D5BCF-8C2C-9AEF-CB52-FC07873ACB5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25775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7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75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5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S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50</a:t>
            </a:fld>
            <a:endParaRPr lang="en-US"/>
          </a:p>
        </p:txBody>
      </p:sp>
      <p:sp>
        <p:nvSpPr>
          <p:cNvPr id="3" name="TextBox 2">
            <a:extLst>
              <a:ext uri="{FF2B5EF4-FFF2-40B4-BE49-F238E27FC236}">
                <a16:creationId xmlns:a16="http://schemas.microsoft.com/office/drawing/2014/main" id="{1C653BC7-47DD-649B-6BB0-B94BB88C636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95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51</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FAVS</a:t>
            </a:r>
          </a:p>
        </p:txBody>
      </p:sp>
      <p:sp>
        <p:nvSpPr>
          <p:cNvPr id="5" name="TextBox 4">
            <a:extLst>
              <a:ext uri="{FF2B5EF4-FFF2-40B4-BE49-F238E27FC236}">
                <a16:creationId xmlns:a16="http://schemas.microsoft.com/office/drawing/2014/main" id="{DB1B27F9-41B8-8E51-F8E6-9BAED5C71149}"/>
              </a:ext>
            </a:extLst>
          </p:cNvPr>
          <p:cNvSpPr txBox="1"/>
          <p:nvPr/>
        </p:nvSpPr>
        <p:spPr>
          <a:xfrm>
            <a:off x="3423657" y="2113858"/>
            <a:ext cx="671599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FAVS</a:t>
            </a:r>
            <a:r>
              <a:rPr lang="en-US" sz="3600" dirty="0">
                <a:latin typeface="Arial" panose="020B0604020202020204" pitchFamily="34" charset="0"/>
                <a:cs typeface="Arial" panose="020B0604020202020204" pitchFamily="34" charset="0"/>
              </a:rPr>
              <a:t>: pl. of </a:t>
            </a:r>
            <a:r>
              <a:rPr lang="en-US" sz="3600" u="sng" dirty="0">
                <a:latin typeface="Arial" panose="020B0604020202020204" pitchFamily="34" charset="0"/>
                <a:cs typeface="Arial" panose="020B0604020202020204" pitchFamily="34" charset="0"/>
              </a:rPr>
              <a:t>FAV</a:t>
            </a:r>
            <a:r>
              <a:rPr lang="en-US" sz="3600" dirty="0">
                <a:latin typeface="Arial" panose="020B0604020202020204" pitchFamily="34" charset="0"/>
                <a:cs typeface="Arial" panose="020B0604020202020204" pitchFamily="34" charset="0"/>
              </a:rPr>
              <a:t>, FAVORITE (also FAVOURITE/S)</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DEFB4519-50F2-CDCB-3464-3CA63B9968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079" y="3580695"/>
            <a:ext cx="2298863" cy="2298863"/>
          </a:xfrm>
          <a:prstGeom prst="rect">
            <a:avLst/>
          </a:prstGeom>
        </p:spPr>
      </p:pic>
      <p:pic>
        <p:nvPicPr>
          <p:cNvPr id="10" name="Picture 9">
            <a:extLst>
              <a:ext uri="{FF2B5EF4-FFF2-40B4-BE49-F238E27FC236}">
                <a16:creationId xmlns:a16="http://schemas.microsoft.com/office/drawing/2014/main" id="{4DBE0923-35CD-E458-638D-D8B665C45A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7690" y="3216158"/>
            <a:ext cx="3060595" cy="2663400"/>
          </a:xfrm>
          <a:prstGeom prst="rect">
            <a:avLst/>
          </a:prstGeom>
        </p:spPr>
      </p:pic>
      <p:sp>
        <p:nvSpPr>
          <p:cNvPr id="3" name="TextBox 2">
            <a:extLst>
              <a:ext uri="{FF2B5EF4-FFF2-40B4-BE49-F238E27FC236}">
                <a16:creationId xmlns:a16="http://schemas.microsoft.com/office/drawing/2014/main" id="{6F86EC39-9AB8-E65C-D40D-4BE880D86F43}"/>
              </a:ext>
            </a:extLst>
          </p:cNvPr>
          <p:cNvSpPr txBox="1"/>
          <p:nvPr/>
        </p:nvSpPr>
        <p:spPr>
          <a:xfrm>
            <a:off x="201956" y="3859153"/>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pic>
        <p:nvPicPr>
          <p:cNvPr id="8" name="Picture 7">
            <a:extLst>
              <a:ext uri="{FF2B5EF4-FFF2-40B4-BE49-F238E27FC236}">
                <a16:creationId xmlns:a16="http://schemas.microsoft.com/office/drawing/2014/main" id="{76F2E22A-923F-0345-CCC7-6F6E7BC3C0BE}"/>
              </a:ext>
            </a:extLst>
          </p:cNvPr>
          <p:cNvPicPr>
            <a:picLocks noChangeAspect="1"/>
          </p:cNvPicPr>
          <p:nvPr/>
        </p:nvPicPr>
        <p:blipFill>
          <a:blip r:embed="rId5"/>
          <a:stretch>
            <a:fillRect/>
          </a:stretch>
        </p:blipFill>
        <p:spPr>
          <a:xfrm>
            <a:off x="4585277" y="3429000"/>
            <a:ext cx="2695575" cy="2552700"/>
          </a:xfrm>
          <a:prstGeom prst="rect">
            <a:avLst/>
          </a:prstGeom>
        </p:spPr>
      </p:pic>
      <p:cxnSp>
        <p:nvCxnSpPr>
          <p:cNvPr id="7" name="Straight Connector 6">
            <a:extLst>
              <a:ext uri="{FF2B5EF4-FFF2-40B4-BE49-F238E27FC236}">
                <a16:creationId xmlns:a16="http://schemas.microsoft.com/office/drawing/2014/main" id="{4CB251FA-182E-8807-24E9-FB5F9672AC0A}"/>
              </a:ext>
            </a:extLst>
          </p:cNvPr>
          <p:cNvCxnSpPr/>
          <p:nvPr/>
        </p:nvCxnSpPr>
        <p:spPr>
          <a:xfrm>
            <a:off x="319178" y="5879558"/>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4C8564-036D-FDA5-A09A-78CFDDB62E79}"/>
              </a:ext>
            </a:extLst>
          </p:cNvPr>
          <p:cNvCxnSpPr/>
          <p:nvPr/>
        </p:nvCxnSpPr>
        <p:spPr>
          <a:xfrm>
            <a:off x="366313" y="6422339"/>
            <a:ext cx="1167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2E01A2-311E-097B-73C8-525F035E30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1580" y="5720353"/>
            <a:ext cx="1066834" cy="635997"/>
          </a:xfrm>
          <a:prstGeom prst="rect">
            <a:avLst/>
          </a:prstGeom>
        </p:spPr>
      </p:pic>
    </p:spTree>
    <p:extLst>
      <p:ext uri="{BB962C8B-B14F-4D97-AF65-F5344CB8AC3E}">
        <p14:creationId xmlns:p14="http://schemas.microsoft.com/office/powerpoint/2010/main" val="16752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F L O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52</a:t>
            </a:fld>
            <a:endParaRPr lang="en-US"/>
          </a:p>
        </p:txBody>
      </p:sp>
      <p:sp>
        <p:nvSpPr>
          <p:cNvPr id="3" name="TextBox 2">
            <a:extLst>
              <a:ext uri="{FF2B5EF4-FFF2-40B4-BE49-F238E27FC236}">
                <a16:creationId xmlns:a16="http://schemas.microsoft.com/office/drawing/2014/main" id="{394D78AC-BDCE-6C7D-3D64-C960A04FBCA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4738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53</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0" y="434897"/>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FOLX</a:t>
            </a:r>
          </a:p>
        </p:txBody>
      </p:sp>
      <p:sp>
        <p:nvSpPr>
          <p:cNvPr id="5" name="TextBox 4">
            <a:extLst>
              <a:ext uri="{FF2B5EF4-FFF2-40B4-BE49-F238E27FC236}">
                <a16:creationId xmlns:a16="http://schemas.microsoft.com/office/drawing/2014/main" id="{DB1B27F9-41B8-8E51-F8E6-9BAED5C71149}"/>
              </a:ext>
            </a:extLst>
          </p:cNvPr>
          <p:cNvSpPr txBox="1"/>
          <p:nvPr/>
        </p:nvSpPr>
        <p:spPr>
          <a:xfrm>
            <a:off x="2174488" y="1804879"/>
            <a:ext cx="9478537"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FOLX</a:t>
            </a:r>
            <a:r>
              <a:rPr lang="en-US" sz="3600" dirty="0">
                <a:latin typeface="Arial" panose="020B0604020202020204" pitchFamily="34" charset="0"/>
                <a:cs typeface="Arial" panose="020B0604020202020204" pitchFamily="34" charset="0"/>
              </a:rPr>
              <a:t>: SAME AS FOLKS, ALTHOUGH THOUGHT TO BE MORE INCLUSIVE</a:t>
            </a:r>
          </a:p>
        </p:txBody>
      </p:sp>
      <p:pic>
        <p:nvPicPr>
          <p:cNvPr id="3" name="Picture 2">
            <a:extLst>
              <a:ext uri="{FF2B5EF4-FFF2-40B4-BE49-F238E27FC236}">
                <a16:creationId xmlns:a16="http://schemas.microsoft.com/office/drawing/2014/main" id="{611010AF-D6B4-A3BF-7DE2-AECE69ABB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863" y="3429000"/>
            <a:ext cx="5988205" cy="2994103"/>
          </a:xfrm>
          <a:prstGeom prst="rect">
            <a:avLst/>
          </a:prstGeom>
        </p:spPr>
      </p:pic>
      <p:pic>
        <p:nvPicPr>
          <p:cNvPr id="7" name="Picture 6">
            <a:extLst>
              <a:ext uri="{FF2B5EF4-FFF2-40B4-BE49-F238E27FC236}">
                <a16:creationId xmlns:a16="http://schemas.microsoft.com/office/drawing/2014/main" id="{AC1D8F0B-1AE4-750F-7CCB-3B8331437810}"/>
              </a:ext>
            </a:extLst>
          </p:cNvPr>
          <p:cNvPicPr>
            <a:picLocks noChangeAspect="1"/>
          </p:cNvPicPr>
          <p:nvPr/>
        </p:nvPicPr>
        <p:blipFill>
          <a:blip r:embed="rId4"/>
          <a:stretch>
            <a:fillRect/>
          </a:stretch>
        </p:blipFill>
        <p:spPr>
          <a:xfrm>
            <a:off x="3110260" y="3174862"/>
            <a:ext cx="6223311" cy="3571875"/>
          </a:xfrm>
          <a:prstGeom prst="rect">
            <a:avLst/>
          </a:prstGeom>
        </p:spPr>
      </p:pic>
      <p:sp>
        <p:nvSpPr>
          <p:cNvPr id="8" name="TextBox 7">
            <a:extLst>
              <a:ext uri="{FF2B5EF4-FFF2-40B4-BE49-F238E27FC236}">
                <a16:creationId xmlns:a16="http://schemas.microsoft.com/office/drawing/2014/main" id="{523548F7-4FE9-06E7-AEED-6E5084C76B63}"/>
              </a:ext>
            </a:extLst>
          </p:cNvPr>
          <p:cNvSpPr txBox="1"/>
          <p:nvPr/>
        </p:nvSpPr>
        <p:spPr>
          <a:xfrm>
            <a:off x="144965" y="4926051"/>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PHLOX</a:t>
            </a:r>
            <a:r>
              <a:rPr lang="en-US" sz="2000" dirty="0">
                <a:latin typeface="Arial" panose="020B0604020202020204" pitchFamily="34" charset="0"/>
                <a:cs typeface="Arial" panose="020B0604020202020204" pitchFamily="34" charset="0"/>
              </a:rPr>
              <a:t>: A PLANT, CAN ONLY BE SPELLED THIS WAY</a:t>
            </a:r>
          </a:p>
        </p:txBody>
      </p:sp>
      <p:pic>
        <p:nvPicPr>
          <p:cNvPr id="11" name="Picture 10">
            <a:extLst>
              <a:ext uri="{FF2B5EF4-FFF2-40B4-BE49-F238E27FC236}">
                <a16:creationId xmlns:a16="http://schemas.microsoft.com/office/drawing/2014/main" id="{21B114EE-D974-16DB-A3DA-EE21DAA0DA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126" y="4040312"/>
            <a:ext cx="1624362" cy="885739"/>
          </a:xfrm>
          <a:prstGeom prst="rect">
            <a:avLst/>
          </a:prstGeom>
        </p:spPr>
      </p:pic>
      <p:sp>
        <p:nvSpPr>
          <p:cNvPr id="13" name="TextBox 12">
            <a:extLst>
              <a:ext uri="{FF2B5EF4-FFF2-40B4-BE49-F238E27FC236}">
                <a16:creationId xmlns:a16="http://schemas.microsoft.com/office/drawing/2014/main" id="{14BFA13F-C9D4-1F1A-BBF2-95A83B685F5F}"/>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4" name="Picture 13">
            <a:extLst>
              <a:ext uri="{FF2B5EF4-FFF2-40B4-BE49-F238E27FC236}">
                <a16:creationId xmlns:a16="http://schemas.microsoft.com/office/drawing/2014/main" id="{26E0AB94-EBC5-59D0-B4B5-24A6113746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87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G K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54</a:t>
            </a:fld>
            <a:endParaRPr lang="en-US"/>
          </a:p>
        </p:txBody>
      </p:sp>
      <p:sp>
        <p:nvSpPr>
          <p:cNvPr id="3" name="TextBox 2">
            <a:extLst>
              <a:ext uri="{FF2B5EF4-FFF2-40B4-BE49-F238E27FC236}">
                <a16:creationId xmlns:a16="http://schemas.microsoft.com/office/drawing/2014/main" id="{72F7B0C7-DE30-97D0-C58B-7B2B858E330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5433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GANK</a:t>
            </a:r>
          </a:p>
        </p:txBody>
      </p:sp>
      <p:sp>
        <p:nvSpPr>
          <p:cNvPr id="3" name="TextBox 2">
            <a:extLst>
              <a:ext uri="{FF2B5EF4-FFF2-40B4-BE49-F238E27FC236}">
                <a16:creationId xmlns:a16="http://schemas.microsoft.com/office/drawing/2014/main" id="{889EDA08-9395-3369-21B6-ED7E82E3AD0B}"/>
              </a:ext>
            </a:extLst>
          </p:cNvPr>
          <p:cNvSpPr txBox="1"/>
          <p:nvPr/>
        </p:nvSpPr>
        <p:spPr>
          <a:xfrm>
            <a:off x="1531725" y="2205422"/>
            <a:ext cx="10310869"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GANK</a:t>
            </a:r>
            <a:r>
              <a:rPr lang="en-US" sz="4000" dirty="0">
                <a:latin typeface="Arial" panose="020B0604020202020204" pitchFamily="34" charset="0"/>
                <a:cs typeface="Arial" panose="020B0604020202020204" pitchFamily="34" charset="0"/>
              </a:rPr>
              <a:t>: v. STEAL (GANKED, GANKING)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55</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46076" y="985871"/>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37D5170F-BC7A-AF89-DEB7-5E6AF59678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821" y="3101626"/>
            <a:ext cx="2416357" cy="3202931"/>
          </a:xfrm>
          <a:prstGeom prst="rect">
            <a:avLst/>
          </a:prstGeom>
        </p:spPr>
      </p:pic>
      <p:sp>
        <p:nvSpPr>
          <p:cNvPr id="5" name="TextBox 4">
            <a:extLst>
              <a:ext uri="{FF2B5EF4-FFF2-40B4-BE49-F238E27FC236}">
                <a16:creationId xmlns:a16="http://schemas.microsoft.com/office/drawing/2014/main" id="{73BD9439-F5A4-8EA8-1AC0-8183F6D7B84E}"/>
              </a:ext>
            </a:extLst>
          </p:cNvPr>
          <p:cNvSpPr txBox="1"/>
          <p:nvPr/>
        </p:nvSpPr>
        <p:spPr>
          <a:xfrm>
            <a:off x="8814484" y="4495363"/>
            <a:ext cx="3377516"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GAN</a:t>
            </a:r>
            <a:r>
              <a:rPr lang="en-US" sz="2000" dirty="0">
                <a:latin typeface="Arial" panose="020B0604020202020204" pitchFamily="34" charset="0"/>
                <a:cs typeface="Arial" panose="020B0604020202020204" pitchFamily="34" charset="0"/>
              </a:rPr>
              <a:t>: v. past tense of GIN, TO START or BEGIN</a:t>
            </a:r>
          </a:p>
        </p:txBody>
      </p:sp>
      <p:pic>
        <p:nvPicPr>
          <p:cNvPr id="6" name="Picture 5">
            <a:extLst>
              <a:ext uri="{FF2B5EF4-FFF2-40B4-BE49-F238E27FC236}">
                <a16:creationId xmlns:a16="http://schemas.microsoft.com/office/drawing/2014/main" id="{5F7ADF72-A39C-55E9-C712-EBF8D77A68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46165" y="3101626"/>
            <a:ext cx="1193181" cy="1272680"/>
          </a:xfrm>
          <a:prstGeom prst="rect">
            <a:avLst/>
          </a:prstGeom>
        </p:spPr>
      </p:pic>
    </p:spTree>
    <p:extLst>
      <p:ext uri="{BB962C8B-B14F-4D97-AF65-F5344CB8AC3E}">
        <p14:creationId xmlns:p14="http://schemas.microsoft.com/office/powerpoint/2010/main" val="41816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G O S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56</a:t>
            </a:fld>
            <a:endParaRPr lang="en-US"/>
          </a:p>
        </p:txBody>
      </p:sp>
      <p:sp>
        <p:nvSpPr>
          <p:cNvPr id="3" name="TextBox 2">
            <a:extLst>
              <a:ext uri="{FF2B5EF4-FFF2-40B4-BE49-F238E27FC236}">
                <a16:creationId xmlns:a16="http://schemas.microsoft.com/office/drawing/2014/main" id="{16A905BC-810F-C650-E474-F92AE865EF1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3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GOYS</a:t>
            </a:r>
          </a:p>
        </p:txBody>
      </p:sp>
      <p:sp>
        <p:nvSpPr>
          <p:cNvPr id="3" name="TextBox 2">
            <a:extLst>
              <a:ext uri="{FF2B5EF4-FFF2-40B4-BE49-F238E27FC236}">
                <a16:creationId xmlns:a16="http://schemas.microsoft.com/office/drawing/2014/main" id="{889EDA08-9395-3369-21B6-ED7E82E3AD0B}"/>
              </a:ext>
            </a:extLst>
          </p:cNvPr>
          <p:cNvSpPr txBox="1"/>
          <p:nvPr/>
        </p:nvSpPr>
        <p:spPr>
          <a:xfrm>
            <a:off x="3371677" y="2206726"/>
            <a:ext cx="6519456"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GOYS</a:t>
            </a:r>
            <a:r>
              <a:rPr lang="en-US" sz="4000" dirty="0">
                <a:latin typeface="Arial" panose="020B0604020202020204" pitchFamily="34" charset="0"/>
                <a:cs typeface="Arial" panose="020B0604020202020204" pitchFamily="34" charset="0"/>
              </a:rPr>
              <a:t>: one pl. of </a:t>
            </a:r>
            <a:r>
              <a:rPr lang="en-US" sz="4000" u="sng"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A NON-JEWISH PERSON</a:t>
            </a:r>
          </a:p>
          <a:p>
            <a:r>
              <a:rPr lang="en-US" sz="4000" dirty="0">
                <a:latin typeface="Arial" panose="020B0604020202020204" pitchFamily="34" charset="0"/>
                <a:cs typeface="Arial" panose="020B0604020202020204" pitchFamily="34" charset="0"/>
              </a:rPr>
              <a:t>(also pl. GOYIM)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6B843AA0-AEB2-76EA-9F03-7BB764FA1E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2355" y="4288147"/>
            <a:ext cx="2387290" cy="2387290"/>
          </a:xfrm>
          <a:prstGeom prst="rect">
            <a:avLst/>
          </a:prstGeom>
        </p:spPr>
      </p:pic>
    </p:spTree>
    <p:extLst>
      <p:ext uri="{BB962C8B-B14F-4D97-AF65-F5344CB8AC3E}">
        <p14:creationId xmlns:p14="http://schemas.microsoft.com/office/powerpoint/2010/main" val="1402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G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58</a:t>
            </a:fld>
            <a:endParaRPr lang="en-US"/>
          </a:p>
        </p:txBody>
      </p:sp>
      <p:sp>
        <p:nvSpPr>
          <p:cNvPr id="3" name="TextBox 2">
            <a:extLst>
              <a:ext uri="{FF2B5EF4-FFF2-40B4-BE49-F238E27FC236}">
                <a16:creationId xmlns:a16="http://schemas.microsoft.com/office/drawing/2014/main" id="{949316D6-FDD4-A8E4-EF16-575FD88D3361}"/>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149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GUAC</a:t>
            </a:r>
          </a:p>
        </p:txBody>
      </p:sp>
      <p:sp>
        <p:nvSpPr>
          <p:cNvPr id="3" name="TextBox 2">
            <a:extLst>
              <a:ext uri="{FF2B5EF4-FFF2-40B4-BE49-F238E27FC236}">
                <a16:creationId xmlns:a16="http://schemas.microsoft.com/office/drawing/2014/main" id="{889EDA08-9395-3369-21B6-ED7E82E3AD0B}"/>
              </a:ext>
            </a:extLst>
          </p:cNvPr>
          <p:cNvSpPr txBox="1"/>
          <p:nvPr/>
        </p:nvSpPr>
        <p:spPr>
          <a:xfrm>
            <a:off x="3393979" y="2212215"/>
            <a:ext cx="62964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GUAC</a:t>
            </a:r>
            <a:r>
              <a:rPr lang="en-US" sz="4000" dirty="0">
                <a:latin typeface="Arial" panose="020B0604020202020204" pitchFamily="34" charset="0"/>
                <a:cs typeface="Arial" panose="020B0604020202020204" pitchFamily="34" charset="0"/>
              </a:rPr>
              <a:t>: n. GUACAMOLE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59</a:t>
            </a:fld>
            <a:endParaRPr lang="en-US"/>
          </a:p>
        </p:txBody>
      </p:sp>
      <p:sp>
        <p:nvSpPr>
          <p:cNvPr id="6" name="TextBox 5">
            <a:extLst>
              <a:ext uri="{FF2B5EF4-FFF2-40B4-BE49-F238E27FC236}">
                <a16:creationId xmlns:a16="http://schemas.microsoft.com/office/drawing/2014/main" id="{88738FEA-E663-0049-C7C0-D9532E05360E}"/>
              </a:ext>
            </a:extLst>
          </p:cNvPr>
          <p:cNvSpPr txBox="1"/>
          <p:nvPr/>
        </p:nvSpPr>
        <p:spPr>
          <a:xfrm>
            <a:off x="8169020" y="888776"/>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OS</a:t>
            </a:r>
          </a:p>
        </p:txBody>
      </p:sp>
      <p:pic>
        <p:nvPicPr>
          <p:cNvPr id="7" name="Picture 6">
            <a:extLst>
              <a:ext uri="{FF2B5EF4-FFF2-40B4-BE49-F238E27FC236}">
                <a16:creationId xmlns:a16="http://schemas.microsoft.com/office/drawing/2014/main" id="{D338F7EC-9AC5-8B68-C99F-0269EB7C4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2590" y="2920100"/>
            <a:ext cx="5414646" cy="3049123"/>
          </a:xfrm>
          <a:prstGeom prst="rect">
            <a:avLst/>
          </a:prstGeom>
        </p:spPr>
      </p:pic>
      <p:sp>
        <p:nvSpPr>
          <p:cNvPr id="8" name="TextBox 7">
            <a:extLst>
              <a:ext uri="{FF2B5EF4-FFF2-40B4-BE49-F238E27FC236}">
                <a16:creationId xmlns:a16="http://schemas.microsoft.com/office/drawing/2014/main" id="{7E3D2920-F080-FAF3-DE64-5B914F3C56C1}"/>
              </a:ext>
            </a:extLst>
          </p:cNvPr>
          <p:cNvSpPr txBox="1"/>
          <p:nvPr/>
        </p:nvSpPr>
        <p:spPr>
          <a:xfrm>
            <a:off x="9158586" y="1520870"/>
            <a:ext cx="3033414"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GUACO</a:t>
            </a:r>
            <a:r>
              <a:rPr lang="en-US" sz="2000" dirty="0">
                <a:latin typeface="Arial" panose="020B0604020202020204" pitchFamily="34" charset="0"/>
                <a:cs typeface="Arial" panose="020B0604020202020204" pitchFamily="34" charset="0"/>
              </a:rPr>
              <a:t>: n. A TROPICAL PLANT (pl. GUACOS)</a:t>
            </a:r>
          </a:p>
        </p:txBody>
      </p:sp>
      <p:pic>
        <p:nvPicPr>
          <p:cNvPr id="9" name="Picture 8">
            <a:extLst>
              <a:ext uri="{FF2B5EF4-FFF2-40B4-BE49-F238E27FC236}">
                <a16:creationId xmlns:a16="http://schemas.microsoft.com/office/drawing/2014/main" id="{9D4575CA-433E-E350-A668-DD54D20D04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73894" y="206392"/>
            <a:ext cx="1323439" cy="1323439"/>
          </a:xfrm>
          <a:prstGeom prst="rect">
            <a:avLst/>
          </a:prstGeom>
        </p:spPr>
      </p:pic>
    </p:spTree>
    <p:extLst>
      <p:ext uri="{BB962C8B-B14F-4D97-AF65-F5344CB8AC3E}">
        <p14:creationId xmlns:p14="http://schemas.microsoft.com/office/powerpoint/2010/main" val="15355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C40A19CC-B255-E270-237E-6922E00F35A0}"/>
              </a:ext>
            </a:extLst>
          </p:cNvPr>
          <p:cNvSpPr>
            <a:spLocks noGrp="1"/>
          </p:cNvSpPr>
          <p:nvPr>
            <p:ph type="sldNum" sz="quarter" idx="12"/>
          </p:nvPr>
        </p:nvSpPr>
        <p:spPr/>
        <p:txBody>
          <a:bodyPr/>
          <a:lstStyle/>
          <a:p>
            <a:fld id="{5F9E4569-F76F-4F5B-B0BB-D8EDE3E0F8A7}" type="slidenum">
              <a:rPr lang="en-US" smtClean="0"/>
              <a:t>6</a:t>
            </a:fld>
            <a:endParaRPr lang="en-US"/>
          </a:p>
        </p:txBody>
      </p:sp>
      <p:sp>
        <p:nvSpPr>
          <p:cNvPr id="3" name="TextBox 2">
            <a:extLst>
              <a:ext uri="{FF2B5EF4-FFF2-40B4-BE49-F238E27FC236}">
                <a16:creationId xmlns:a16="http://schemas.microsoft.com/office/drawing/2014/main" id="{F814B8A9-7541-62BA-465F-288C1C3EF0A3}"/>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8650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60</a:t>
            </a:fld>
            <a:endParaRPr lang="en-US"/>
          </a:p>
        </p:txBody>
      </p:sp>
      <p:sp>
        <p:nvSpPr>
          <p:cNvPr id="3" name="TextBox 2">
            <a:extLst>
              <a:ext uri="{FF2B5EF4-FFF2-40B4-BE49-F238E27FC236}">
                <a16:creationId xmlns:a16="http://schemas.microsoft.com/office/drawing/2014/main" id="{FFA0227D-709C-E4F6-9931-C82DC3B4379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pic>
        <p:nvPicPr>
          <p:cNvPr id="4" name="Picture 3">
            <a:extLst>
              <a:ext uri="{FF2B5EF4-FFF2-40B4-BE49-F238E27FC236}">
                <a16:creationId xmlns:a16="http://schemas.microsoft.com/office/drawing/2014/main" id="{44060FD0-77D8-F60B-9037-44A816ADAA2F}"/>
              </a:ext>
            </a:extLst>
          </p:cNvPr>
          <p:cNvPicPr>
            <a:picLocks noChangeAspect="1"/>
          </p:cNvPicPr>
          <p:nvPr/>
        </p:nvPicPr>
        <p:blipFill>
          <a:blip r:embed="rId3"/>
          <a:stretch>
            <a:fillRect/>
          </a:stretch>
        </p:blipFill>
        <p:spPr>
          <a:xfrm>
            <a:off x="4885887" y="5540375"/>
            <a:ext cx="1981200" cy="1181100"/>
          </a:xfrm>
          <a:prstGeom prst="rect">
            <a:avLst/>
          </a:prstGeom>
        </p:spPr>
      </p:pic>
      <p:cxnSp>
        <p:nvCxnSpPr>
          <p:cNvPr id="5" name="Straight Connector 4">
            <a:extLst>
              <a:ext uri="{FF2B5EF4-FFF2-40B4-BE49-F238E27FC236}">
                <a16:creationId xmlns:a16="http://schemas.microsoft.com/office/drawing/2014/main" id="{B4F61C3D-895A-ACD9-7E36-E2240D88B577}"/>
              </a:ext>
            </a:extLst>
          </p:cNvPr>
          <p:cNvCxnSpPr>
            <a:cxnSpLocks/>
          </p:cNvCxnSpPr>
          <p:nvPr/>
        </p:nvCxnSpPr>
        <p:spPr>
          <a:xfrm flipH="1">
            <a:off x="4885887" y="5364483"/>
            <a:ext cx="18632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5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3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HAOS</a:t>
            </a:r>
          </a:p>
        </p:txBody>
      </p:sp>
      <p:sp>
        <p:nvSpPr>
          <p:cNvPr id="3" name="TextBox 2">
            <a:extLst>
              <a:ext uri="{FF2B5EF4-FFF2-40B4-BE49-F238E27FC236}">
                <a16:creationId xmlns:a16="http://schemas.microsoft.com/office/drawing/2014/main" id="{889EDA08-9395-3369-21B6-ED7E82E3AD0B}"/>
              </a:ext>
            </a:extLst>
          </p:cNvPr>
          <p:cNvSpPr txBox="1"/>
          <p:nvPr/>
        </p:nvSpPr>
        <p:spPr>
          <a:xfrm>
            <a:off x="2427249" y="2379470"/>
            <a:ext cx="8162693" cy="1323439"/>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	HAOS</a:t>
            </a:r>
            <a:r>
              <a:rPr lang="en-US" sz="4000" dirty="0">
                <a:latin typeface="Arial" panose="020B0604020202020204" pitchFamily="34" charset="0"/>
                <a:cs typeface="Arial" panose="020B0604020202020204" pitchFamily="34" charset="0"/>
              </a:rPr>
              <a:t>: NWL23 pl. of </a:t>
            </a:r>
            <a:r>
              <a:rPr lang="en-US" sz="4000" u="sng" dirty="0">
                <a:latin typeface="Arial" panose="020B0604020202020204" pitchFamily="34" charset="0"/>
                <a:cs typeface="Arial" panose="020B0604020202020204" pitchFamily="34" charset="0"/>
              </a:rPr>
              <a:t>HAO</a:t>
            </a:r>
            <a:r>
              <a:rPr lang="en-US" sz="4000" dirty="0">
                <a:latin typeface="Arial" panose="020B0604020202020204" pitchFamily="34" charset="0"/>
                <a:cs typeface="Arial" panose="020B0604020202020204" pitchFamily="34" charset="0"/>
              </a:rPr>
              <a:t>,            A MONETARY UNIT OF VIETNAM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61</a:t>
            </a:fld>
            <a:endParaRPr lang="en-US"/>
          </a:p>
        </p:txBody>
      </p:sp>
      <p:sp>
        <p:nvSpPr>
          <p:cNvPr id="5" name="TextBox 4">
            <a:extLst>
              <a:ext uri="{FF2B5EF4-FFF2-40B4-BE49-F238E27FC236}">
                <a16:creationId xmlns:a16="http://schemas.microsoft.com/office/drawing/2014/main" id="{AA4F37AD-9C49-84B3-892C-56468FF81FD5}"/>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1" name="Picture 10">
            <a:extLst>
              <a:ext uri="{FF2B5EF4-FFF2-40B4-BE49-F238E27FC236}">
                <a16:creationId xmlns:a16="http://schemas.microsoft.com/office/drawing/2014/main" id="{B4283FC9-345F-2E8F-E001-47FD4981B99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73" b="97809" l="711" r="98261">
                        <a14:foregroundMark x1="47747" y1="1992" x2="50909" y2="97809"/>
                        <a14:foregroundMark x1="870" y1="46733" x2="10356" y2="46773"/>
                        <a14:foregroundMark x1="10356" y1="46773" x2="83913" y2="43546"/>
                        <a14:foregroundMark x1="83913" y1="43546" x2="93241" y2="44781"/>
                        <a14:foregroundMark x1="93241" y1="44781" x2="98261" y2="49721"/>
                        <a14:foregroundMark x1="62372" y1="97490" x2="53913" y2="84940"/>
                        <a14:foregroundMark x1="69842" y1="94622" x2="27866" y2="91514"/>
                        <a14:foregroundMark x1="27866" y1="91514" x2="13202" y2="78287"/>
                        <a14:foregroundMark x1="13202" y1="78287" x2="8972" y2="70916"/>
                        <a14:foregroundMark x1="8972" y1="70916" x2="6996" y2="34940"/>
                        <a14:foregroundMark x1="6996" y1="34940" x2="11621" y2="24064"/>
                        <a14:foregroundMark x1="11621" y1="24064" x2="26680" y2="8207"/>
                        <a14:foregroundMark x1="26680" y1="8207" x2="44111" y2="3506"/>
                        <a14:foregroundMark x1="8182" y1="24622" x2="26957" y2="32311"/>
                        <a14:foregroundMark x1="711" y1="51235" x2="32964" y2="53426"/>
                      </a14:backgroundRemoval>
                    </a14:imgEffect>
                  </a14:imgLayer>
                </a14:imgProps>
              </a:ext>
              <a:ext uri="{28A0092B-C50C-407E-A947-70E740481C1C}">
                <a14:useLocalDpi xmlns:a14="http://schemas.microsoft.com/office/drawing/2010/main"/>
              </a:ext>
            </a:extLst>
          </a:blip>
          <a:stretch>
            <a:fillRect/>
          </a:stretch>
        </p:blipFill>
        <p:spPr>
          <a:xfrm>
            <a:off x="4791862" y="3864713"/>
            <a:ext cx="2743200" cy="2721515"/>
          </a:xfrm>
          <a:prstGeom prst="rect">
            <a:avLst/>
          </a:prstGeom>
        </p:spPr>
      </p:pic>
      <p:pic>
        <p:nvPicPr>
          <p:cNvPr id="6" name="Picture 5">
            <a:extLst>
              <a:ext uri="{FF2B5EF4-FFF2-40B4-BE49-F238E27FC236}">
                <a16:creationId xmlns:a16="http://schemas.microsoft.com/office/drawing/2014/main" id="{46575283-8DFF-BFE0-3A72-33E20097D7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1939" y="406148"/>
            <a:ext cx="963393" cy="574330"/>
          </a:xfrm>
          <a:prstGeom prst="rect">
            <a:avLst/>
          </a:prstGeom>
        </p:spPr>
      </p:pic>
      <p:cxnSp>
        <p:nvCxnSpPr>
          <p:cNvPr id="7" name="Straight Connector 6">
            <a:extLst>
              <a:ext uri="{FF2B5EF4-FFF2-40B4-BE49-F238E27FC236}">
                <a16:creationId xmlns:a16="http://schemas.microsoft.com/office/drawing/2014/main" id="{1C226464-C8B0-18C3-4F9B-BE2935737581}"/>
              </a:ext>
            </a:extLst>
          </p:cNvPr>
          <p:cNvCxnSpPr>
            <a:cxnSpLocks/>
          </p:cNvCxnSpPr>
          <p:nvPr/>
        </p:nvCxnSpPr>
        <p:spPr>
          <a:xfrm flipH="1">
            <a:off x="7175154" y="1122020"/>
            <a:ext cx="719816" cy="83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4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H o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62</a:t>
            </a:fld>
            <a:endParaRPr lang="en-US"/>
          </a:p>
        </p:txBody>
      </p:sp>
      <p:sp>
        <p:nvSpPr>
          <p:cNvPr id="3" name="TextBox 2">
            <a:extLst>
              <a:ext uri="{FF2B5EF4-FFF2-40B4-BE49-F238E27FC236}">
                <a16:creationId xmlns:a16="http://schemas.microsoft.com/office/drawing/2014/main" id="{CB52C77D-837B-58AF-FB76-6B550CF123B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375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313507" y="2721114"/>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21852" y="858183"/>
            <a:ext cx="4393148" cy="1200329"/>
          </a:xfrm>
          <a:prstGeom prst="rect">
            <a:avLst/>
          </a:prstGeom>
          <a:noFill/>
        </p:spPr>
        <p:txBody>
          <a:bodyPr wrap="square" rtlCol="0">
            <a:spAutoFit/>
          </a:bodyPr>
          <a:lstStyle/>
          <a:p>
            <a:r>
              <a:rPr lang="en-US" sz="7200" dirty="0">
                <a:latin typeface="Scramble" panose="020B0603050302020204" pitchFamily="34" charset="0"/>
              </a:rPr>
              <a:t>SOHS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21852" y="3480140"/>
            <a:ext cx="4239837"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HOSS</a:t>
            </a:r>
          </a:p>
        </p:txBody>
      </p:sp>
      <p:sp>
        <p:nvSpPr>
          <p:cNvPr id="6" name="TextBox 5">
            <a:extLst>
              <a:ext uri="{FF2B5EF4-FFF2-40B4-BE49-F238E27FC236}">
                <a16:creationId xmlns:a16="http://schemas.microsoft.com/office/drawing/2014/main" id="{5518CAD4-CD6B-BC8B-E96E-7ACFFC5FD57E}"/>
              </a:ext>
            </a:extLst>
          </p:cNvPr>
          <p:cNvSpPr txBox="1"/>
          <p:nvPr/>
        </p:nvSpPr>
        <p:spPr>
          <a:xfrm>
            <a:off x="1800426" y="4736697"/>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HOSS</a:t>
            </a:r>
            <a:r>
              <a:rPr lang="en-US" sz="4000" dirty="0">
                <a:latin typeface="Arial" panose="020B0604020202020204" pitchFamily="34" charset="0"/>
                <a:cs typeface="Arial" panose="020B0604020202020204" pitchFamily="34" charset="0"/>
              </a:rPr>
              <a:t>: n. colloq. HORSE (pl. HOSSES)</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63</a:t>
            </a:fld>
            <a:endParaRPr lang="en-US"/>
          </a:p>
        </p:txBody>
      </p:sp>
      <p:sp>
        <p:nvSpPr>
          <p:cNvPr id="16" name="TextBox 15">
            <a:extLst>
              <a:ext uri="{FF2B5EF4-FFF2-40B4-BE49-F238E27FC236}">
                <a16:creationId xmlns:a16="http://schemas.microsoft.com/office/drawing/2014/main" id="{CFAD51F2-F0DB-920D-BF9A-B3AF144A0324}"/>
              </a:ext>
            </a:extLst>
          </p:cNvPr>
          <p:cNvSpPr txBox="1"/>
          <p:nvPr/>
        </p:nvSpPr>
        <p:spPr>
          <a:xfrm>
            <a:off x="3720731" y="86502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0CE4F7FE-DB69-A6C6-DFEC-BB9915451C31}"/>
              </a:ext>
            </a:extLst>
          </p:cNvPr>
          <p:cNvSpPr txBox="1"/>
          <p:nvPr/>
        </p:nvSpPr>
        <p:spPr>
          <a:xfrm>
            <a:off x="7788307" y="8876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A199ECA5-2DDD-D7DD-830E-31A547821DB3}"/>
              </a:ext>
            </a:extLst>
          </p:cNvPr>
          <p:cNvSpPr txBox="1"/>
          <p:nvPr/>
        </p:nvSpPr>
        <p:spPr>
          <a:xfrm>
            <a:off x="7768525" y="351801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9" name="Picture 18">
            <a:extLst>
              <a:ext uri="{FF2B5EF4-FFF2-40B4-BE49-F238E27FC236}">
                <a16:creationId xmlns:a16="http://schemas.microsoft.com/office/drawing/2014/main" id="{CE7677E1-4A83-AFBA-FF29-AA0FE60BBA6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821" b="99814" l="9868" r="97290">
                        <a14:foregroundMark x1="38499" y1="36026" x2="28145" y2="58032"/>
                        <a14:foregroundMark x1="28145" y1="58032" x2="26129" y2="68709"/>
                        <a14:foregroundMark x1="26129" y1="68709" x2="35928" y2="48747"/>
                        <a14:foregroundMark x1="35928" y1="48747" x2="35650" y2="25812"/>
                        <a14:foregroundMark x1="35650" y1="25812" x2="41557" y2="24698"/>
                        <a14:foregroundMark x1="41557" y1="24698" x2="44475" y2="13185"/>
                        <a14:foregroundMark x1="44475" y1="13185" x2="43711" y2="28784"/>
                        <a14:foregroundMark x1="43711" y1="28784" x2="92008" y2="49768"/>
                        <a14:foregroundMark x1="92008" y1="49768" x2="97498" y2="44104"/>
                        <a14:foregroundMark x1="97498" y1="44104" x2="94232" y2="28691"/>
                        <a14:foregroundMark x1="94232" y1="28691" x2="93398" y2="54318"/>
                        <a14:foregroundMark x1="93398" y1="54318" x2="88881" y2="72238"/>
                        <a14:foregroundMark x1="88881" y1="72238" x2="93746" y2="91736"/>
                        <a14:foregroundMark x1="93746" y1="91736" x2="88812" y2="96657"/>
                        <a14:foregroundMark x1="88812" y1="96657" x2="80264" y2="97400"/>
                        <a14:foregroundMark x1="80264" y1="97400" x2="68520" y2="89786"/>
                        <a14:foregroundMark x1="68520" y1="89786" x2="62543" y2="95543"/>
                        <a14:foregroundMark x1="62543" y1="95543" x2="46769" y2="92943"/>
                        <a14:foregroundMark x1="46769" y1="92943" x2="41765" y2="90436"/>
                        <a14:foregroundMark x1="41765" y1="90436" x2="43224" y2="83473"/>
                        <a14:foregroundMark x1="43224" y1="83473" x2="45309" y2="80409"/>
                        <a14:foregroundMark x1="37179" y1="21634" x2="32245" y2="29155"/>
                        <a14:foregroundMark x1="32245" y1="29155" x2="26338" y2="56453"/>
                        <a14:foregroundMark x1="24183" y1="56453" x2="24183" y2="56453"/>
                        <a14:foregroundMark x1="29743" y1="46704" x2="25921" y2="53389"/>
                        <a14:foregroundMark x1="25921" y1="53389" x2="23072" y2="62767"/>
                        <a14:foregroundMark x1="23072" y1="62767" x2="22933" y2="64810"/>
                        <a14:foregroundMark x1="28631" y1="48189" x2="25365" y2="52089"/>
                        <a14:foregroundMark x1="31341" y1="15506" x2="38290" y2="30176"/>
                        <a14:foregroundMark x1="32453" y1="69174" x2="44962" y2="50604"/>
                        <a14:foregroundMark x1="34051" y1="73538" x2="34051" y2="73538"/>
                        <a14:foregroundMark x1="33773" y1="81801" x2="33773" y2="81801"/>
                        <a14:foregroundMark x1="27311" y1="81523" x2="28145" y2="83751"/>
                        <a14:foregroundMark x1="34121" y1="79387" x2="34121" y2="79387"/>
                        <a14:foregroundMark x1="32940" y1="78923" x2="34051" y2="83287"/>
                        <a14:foregroundMark x1="35372" y1="85051" x2="39402" y2="87372"/>
                        <a14:foregroundMark x1="74774" y1="41968" x2="70744" y2="45868"/>
                        <a14:foregroundMark x1="51141" y1="97626" x2="56359" y2="99536"/>
                        <a14:foregroundMark x1="45448" y1="95543" x2="50713" y2="97470"/>
                        <a14:foregroundMark x1="56359" y1="99536" x2="72064" y2="96936"/>
                        <a14:foregroundMark x1="72064" y1="96936" x2="77901" y2="98422"/>
                        <a14:foregroundMark x1="77901" y1="98422" x2="81515" y2="86537"/>
                        <a14:foregroundMark x1="81515" y1="86537" x2="80959" y2="83658"/>
                        <a14:foregroundMark x1="28770" y1="85887" x2="28770" y2="85887"/>
                        <a14:foregroundMark x1="34607" y1="84587" x2="34607" y2="84587"/>
                        <a14:foregroundMark x1="96664" y1="31941" x2="97290" y2="99907"/>
                        <a14:foregroundMark x1="44753" y1="8821" x2="44336" y2="13742"/>
                        <a14:backgroundMark x1="20361" y1="60074" x2="19736" y2="80130"/>
                        <a14:backgroundMark x1="19736" y1="80130" x2="21612" y2="87187"/>
                        <a14:backgroundMark x1="33148" y1="88022" x2="35024" y2="89322"/>
                        <a14:backgroundMark x1="37457" y1="79387" x2="39124" y2="68709"/>
                        <a14:backgroundMark x1="32036" y1="86351" x2="35024" y2="90808"/>
                        <a14:backgroundMark x1="44753" y1="99443" x2="44753" y2="99443"/>
                        <a14:backgroundMark x1="49201" y1="99536" x2="49201" y2="99536"/>
                        <a14:backgroundMark x1="49131" y1="99443" x2="49131" y2="99443"/>
                        <a14:backgroundMark x1="47394" y1="99721" x2="50313" y2="99443"/>
                      </a14:backgroundRemoval>
                    </a14:imgEffect>
                  </a14:imgLayer>
                </a14:imgProps>
              </a:ext>
              <a:ext uri="{28A0092B-C50C-407E-A947-70E740481C1C}">
                <a14:useLocalDpi xmlns:a14="http://schemas.microsoft.com/office/drawing/2010/main"/>
              </a:ext>
            </a:extLst>
          </a:blip>
          <a:stretch>
            <a:fillRect/>
          </a:stretch>
        </p:blipFill>
        <p:spPr>
          <a:xfrm>
            <a:off x="7788307" y="2530274"/>
            <a:ext cx="2978379" cy="2229127"/>
          </a:xfrm>
          <a:prstGeom prst="rect">
            <a:avLst/>
          </a:prstGeom>
        </p:spPr>
      </p:pic>
      <p:pic>
        <p:nvPicPr>
          <p:cNvPr id="7" name="Picture 6">
            <a:extLst>
              <a:ext uri="{FF2B5EF4-FFF2-40B4-BE49-F238E27FC236}">
                <a16:creationId xmlns:a16="http://schemas.microsoft.com/office/drawing/2014/main" id="{CEABBC4D-4208-2F9A-26E1-CBBBC543B13B}"/>
              </a:ext>
            </a:extLst>
          </p:cNvPr>
          <p:cNvPicPr>
            <a:picLocks noChangeAspect="1"/>
          </p:cNvPicPr>
          <p:nvPr/>
        </p:nvPicPr>
        <p:blipFill>
          <a:blip r:embed="rId9"/>
          <a:stretch>
            <a:fillRect/>
          </a:stretch>
        </p:blipFill>
        <p:spPr>
          <a:xfrm>
            <a:off x="135387" y="405490"/>
            <a:ext cx="3578439" cy="2015854"/>
          </a:xfrm>
          <a:prstGeom prst="rect">
            <a:avLst/>
          </a:prstGeom>
        </p:spPr>
      </p:pic>
      <p:pic>
        <p:nvPicPr>
          <p:cNvPr id="9" name="Picture 8">
            <a:extLst>
              <a:ext uri="{FF2B5EF4-FFF2-40B4-BE49-F238E27FC236}">
                <a16:creationId xmlns:a16="http://schemas.microsoft.com/office/drawing/2014/main" id="{270A2DE8-254A-15CD-ECE2-0362E2B281B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07219" y="1829909"/>
            <a:ext cx="312234" cy="395930"/>
          </a:xfrm>
          <a:prstGeom prst="rect">
            <a:avLst/>
          </a:prstGeom>
        </p:spPr>
      </p:pic>
      <p:sp>
        <p:nvSpPr>
          <p:cNvPr id="10" name="TextBox 9">
            <a:extLst>
              <a:ext uri="{FF2B5EF4-FFF2-40B4-BE49-F238E27FC236}">
                <a16:creationId xmlns:a16="http://schemas.microsoft.com/office/drawing/2014/main" id="{AAB6EB1E-DF02-1D00-18E7-87B2995A99B4}"/>
              </a:ext>
            </a:extLst>
          </p:cNvPr>
          <p:cNvSpPr txBox="1"/>
          <p:nvPr/>
        </p:nvSpPr>
        <p:spPr>
          <a:xfrm>
            <a:off x="1906858" y="1929164"/>
            <a:ext cx="1330020" cy="307777"/>
          </a:xfrm>
          <a:prstGeom prst="rect">
            <a:avLst/>
          </a:prstGeom>
          <a:noFill/>
        </p:spPr>
        <p:txBody>
          <a:bodyPr wrap="square" rtlCol="0">
            <a:spAutoFit/>
          </a:bodyPr>
          <a:lstStyle/>
          <a:p>
            <a:r>
              <a:rPr lang="en-US" sz="1400" b="1" dirty="0"/>
              <a:t>SOH</a:t>
            </a:r>
          </a:p>
        </p:txBody>
      </p:sp>
      <p:pic>
        <p:nvPicPr>
          <p:cNvPr id="11" name="Recorded Sound">
            <a:hlinkClick r:id="" action="ppaction://media"/>
            <a:extLst>
              <a:ext uri="{FF2B5EF4-FFF2-40B4-BE49-F238E27FC236}">
                <a16:creationId xmlns:a16="http://schemas.microsoft.com/office/drawing/2014/main" id="{DD5038B4-9535-419C-AECA-D621EC0F7A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8193" y="1667080"/>
            <a:ext cx="312234" cy="312234"/>
          </a:xfrm>
          <a:prstGeom prst="rect">
            <a:avLst/>
          </a:prstGeom>
        </p:spPr>
      </p:pic>
      <p:pic>
        <p:nvPicPr>
          <p:cNvPr id="12" name="Recorded Sound">
            <a:hlinkClick r:id="" action="ppaction://media"/>
            <a:extLst>
              <a:ext uri="{FF2B5EF4-FFF2-40B4-BE49-F238E27FC236}">
                <a16:creationId xmlns:a16="http://schemas.microsoft.com/office/drawing/2014/main" id="{266AEAD9-21DB-78E4-E842-D0BF914D22B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821880" y="6451600"/>
            <a:ext cx="406400" cy="406400"/>
          </a:xfrm>
          <a:prstGeom prst="rect">
            <a:avLst/>
          </a:prstGeom>
        </p:spPr>
      </p:pic>
      <p:sp>
        <p:nvSpPr>
          <p:cNvPr id="13" name="TextBox 12">
            <a:extLst>
              <a:ext uri="{FF2B5EF4-FFF2-40B4-BE49-F238E27FC236}">
                <a16:creationId xmlns:a16="http://schemas.microsoft.com/office/drawing/2014/main" id="{B6033200-0E7F-8057-9CD0-96D0A4B0C1EB}"/>
              </a:ext>
            </a:extLst>
          </p:cNvPr>
          <p:cNvSpPr txBox="1"/>
          <p:nvPr/>
        </p:nvSpPr>
        <p:spPr>
          <a:xfrm>
            <a:off x="2376269" y="1898183"/>
            <a:ext cx="672029" cy="369332"/>
          </a:xfrm>
          <a:prstGeom prst="rect">
            <a:avLst/>
          </a:prstGeom>
          <a:noFill/>
        </p:spPr>
        <p:txBody>
          <a:bodyPr wrap="square" rtlCol="0">
            <a:spAutoFit/>
          </a:bodyPr>
          <a:lstStyle/>
          <a:p>
            <a:r>
              <a:rPr lang="en-US" b="1" dirty="0"/>
              <a:t>La</a:t>
            </a:r>
          </a:p>
        </p:txBody>
      </p:sp>
      <p:pic>
        <p:nvPicPr>
          <p:cNvPr id="15" name="Picture 14">
            <a:extLst>
              <a:ext uri="{FF2B5EF4-FFF2-40B4-BE49-F238E27FC236}">
                <a16:creationId xmlns:a16="http://schemas.microsoft.com/office/drawing/2014/main" id="{5449F420-3475-E796-A73D-3C7FF71E4D2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378073" y="1572914"/>
            <a:ext cx="247212" cy="377426"/>
          </a:xfrm>
          <a:prstGeom prst="rect">
            <a:avLst/>
          </a:prstGeom>
        </p:spPr>
      </p:pic>
    </p:spTree>
    <p:extLst>
      <p:ext uri="{BB962C8B-B14F-4D97-AF65-F5344CB8AC3E}">
        <p14:creationId xmlns:p14="http://schemas.microsoft.com/office/powerpoint/2010/main" val="15598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84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mediacall" presetSubtype="0" fill="hold" nodeType="withEffect">
                                  <p:stCondLst>
                                    <p:cond delay="2000"/>
                                  </p:stCondLst>
                                  <p:childTnLst>
                                    <p:cmd type="call" cmd="playFrom(0.0)">
                                      <p:cBhvr>
                                        <p:cTn id="16" dur="504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16" grpId="0"/>
      <p:bldP spid="14"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E I J</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64</a:t>
            </a:fld>
            <a:endParaRPr lang="en-US"/>
          </a:p>
        </p:txBody>
      </p:sp>
      <p:sp>
        <p:nvSpPr>
          <p:cNvPr id="3" name="TextBox 2">
            <a:extLst>
              <a:ext uri="{FF2B5EF4-FFF2-40B4-BE49-F238E27FC236}">
                <a16:creationId xmlns:a16="http://schemas.microsoft.com/office/drawing/2014/main" id="{4F180363-9B7D-0B04-0164-839563B62145}"/>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3474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FBC488-94D2-022A-B296-4931268E96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2299" y="3425387"/>
            <a:ext cx="2727402" cy="2727402"/>
          </a:xfrm>
          <a:prstGeom prst="rect">
            <a:avLst/>
          </a:prstGeom>
        </p:spPr>
      </p:pic>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JEDI</a:t>
            </a:r>
          </a:p>
        </p:txBody>
      </p:sp>
      <p:sp>
        <p:nvSpPr>
          <p:cNvPr id="3" name="TextBox 2">
            <a:extLst>
              <a:ext uri="{FF2B5EF4-FFF2-40B4-BE49-F238E27FC236}">
                <a16:creationId xmlns:a16="http://schemas.microsoft.com/office/drawing/2014/main" id="{889EDA08-9395-3369-21B6-ED7E82E3AD0B}"/>
              </a:ext>
            </a:extLst>
          </p:cNvPr>
          <p:cNvSpPr txBox="1"/>
          <p:nvPr/>
        </p:nvSpPr>
        <p:spPr>
          <a:xfrm>
            <a:off x="3238242" y="1632141"/>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JEDI</a:t>
            </a:r>
            <a:r>
              <a:rPr lang="en-US" sz="4000" dirty="0">
                <a:latin typeface="Arial" panose="020B0604020202020204" pitchFamily="34" charset="0"/>
                <a:cs typeface="Arial" panose="020B0604020202020204" pitchFamily="34" charset="0"/>
              </a:rPr>
              <a:t>: n. A PERSON WITH EXTRAORDINARY SKILLS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65</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C15F72FE-4160-9889-1102-0AD1B40B5D2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083" b="95139" l="9962" r="89943">
                        <a14:foregroundMark x1="68008" y1="2222" x2="66858" y2="10000"/>
                        <a14:foregroundMark x1="58716" y1="95139" x2="60632" y2="86111"/>
                        <a14:foregroundMark x1="63946" y1="46400" x2="63946" y2="47291"/>
                        <a14:backgroundMark x1="56418" y1="18472" x2="32088" y2="41806"/>
                        <a14:backgroundMark x1="32088" y1="41806" x2="30747" y2="42222"/>
                        <a14:backgroundMark x1="74521" y1="33333" x2="75862" y2="87361"/>
                        <a14:backgroundMark x1="50192" y1="72917" x2="18870" y2="72222"/>
                        <a14:backgroundMark x1="57588" y1="47291" x2="55843" y2="68889"/>
                        <a14:backgroundMark x1="58716" y1="33333" x2="57827" y2="44335"/>
                        <a14:backgroundMark x1="68218" y1="47291" x2="67720" y2="66389"/>
                        <a14:backgroundMark x1="68582" y1="33333" x2="68295" y2="44335"/>
                        <a14:backgroundMark x1="59881" y1="47291" x2="59195" y2="59028"/>
                        <a14:backgroundMark x1="60632" y1="34444" x2="60054" y2="44335"/>
                        <a14:backgroundMark x1="58142" y1="67639" x2="54119" y2="90972"/>
                        <a14:backgroundMark x1="67720" y1="47291" x2="67720" y2="54167"/>
                        <a14:backgroundMark x1="67720" y1="41806" x2="67720" y2="44335"/>
                        <a14:backgroundMark x1="68905" y1="44335" x2="69923" y2="39444"/>
                        <a14:backgroundMark x1="66858" y1="54167" x2="68289" y2="47291"/>
                        <a14:backgroundMark x1="66486" y1="47291" x2="66284" y2="49583"/>
                        <a14:backgroundMark x1="66858" y1="43056" x2="66746" y2="44335"/>
                        <a14:backgroundMark x1="61565" y1="38424" x2="60884" y2="45813"/>
                        <a14:backgroundMark x1="62245" y1="42857" x2="62245" y2="42857"/>
                      </a14:backgroundRemoval>
                    </a14:imgEffect>
                  </a14:imgLayer>
                </a14:imgProps>
              </a:ext>
              <a:ext uri="{28A0092B-C50C-407E-A947-70E740481C1C}">
                <a14:useLocalDpi xmlns:a14="http://schemas.microsoft.com/office/drawing/2010/main"/>
              </a:ext>
            </a:extLst>
          </a:blip>
          <a:stretch>
            <a:fillRect/>
          </a:stretch>
        </p:blipFill>
        <p:spPr>
          <a:xfrm rot="21207647">
            <a:off x="4105804" y="3485279"/>
            <a:ext cx="2800276" cy="1931906"/>
          </a:xfrm>
          <a:prstGeom prst="rect">
            <a:avLst/>
          </a:prstGeom>
        </p:spPr>
      </p:pic>
      <p:pic>
        <p:nvPicPr>
          <p:cNvPr id="7" name="Picture 6">
            <a:extLst>
              <a:ext uri="{FF2B5EF4-FFF2-40B4-BE49-F238E27FC236}">
                <a16:creationId xmlns:a16="http://schemas.microsoft.com/office/drawing/2014/main" id="{0C557DEE-E5CF-751A-DB9A-E911409FE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477" y="3425387"/>
            <a:ext cx="3962563" cy="2733766"/>
          </a:xfrm>
          <a:prstGeom prst="rect">
            <a:avLst/>
          </a:prstGeom>
        </p:spPr>
      </p:pic>
    </p:spTree>
    <p:extLst>
      <p:ext uri="{BB962C8B-B14F-4D97-AF65-F5344CB8AC3E}">
        <p14:creationId xmlns:p14="http://schemas.microsoft.com/office/powerpoint/2010/main" val="39081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K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66</a:t>
            </a:fld>
            <a:endParaRPr lang="en-US"/>
          </a:p>
        </p:txBody>
      </p:sp>
      <p:sp>
        <p:nvSpPr>
          <p:cNvPr id="3" name="TextBox 2">
            <a:extLst>
              <a:ext uri="{FF2B5EF4-FFF2-40B4-BE49-F238E27FC236}">
                <a16:creationId xmlns:a16="http://schemas.microsoft.com/office/drawing/2014/main" id="{22400351-1060-E314-C316-D3858C41C95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7197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KORI</a:t>
            </a:r>
          </a:p>
        </p:txBody>
      </p:sp>
      <p:sp>
        <p:nvSpPr>
          <p:cNvPr id="3" name="TextBox 2">
            <a:extLst>
              <a:ext uri="{FF2B5EF4-FFF2-40B4-BE49-F238E27FC236}">
                <a16:creationId xmlns:a16="http://schemas.microsoft.com/office/drawing/2014/main" id="{889EDA08-9395-3369-21B6-ED7E82E3AD0B}"/>
              </a:ext>
            </a:extLst>
          </p:cNvPr>
          <p:cNvSpPr txBox="1"/>
          <p:nvPr/>
        </p:nvSpPr>
        <p:spPr>
          <a:xfrm>
            <a:off x="1565179" y="2457081"/>
            <a:ext cx="1031086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KORI</a:t>
            </a:r>
            <a:r>
              <a:rPr lang="en-US" sz="4000" dirty="0">
                <a:latin typeface="Arial" panose="020B0604020202020204" pitchFamily="34" charset="0"/>
                <a:cs typeface="Arial" panose="020B0604020202020204" pitchFamily="34" charset="0"/>
              </a:rPr>
              <a:t>: n. MONETARY UNIT OF GUINEA (also </a:t>
            </a:r>
            <a:r>
              <a:rPr lang="en-US" sz="4000" b="1" dirty="0">
                <a:latin typeface="Arial" panose="020B0604020202020204" pitchFamily="34" charset="0"/>
                <a:cs typeface="Arial" panose="020B0604020202020204" pitchFamily="34" charset="0"/>
              </a:rPr>
              <a:t>CAURI</a:t>
            </a:r>
            <a:r>
              <a:rPr lang="en-US" sz="4000" dirty="0">
                <a:latin typeface="Arial" panose="020B0604020202020204" pitchFamily="34" charset="0"/>
                <a:cs typeface="Arial" panose="020B0604020202020204" pitchFamily="34" charset="0"/>
              </a:rPr>
              <a:t>/S)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34925"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6F28D841-3C3D-704A-5881-6333F97C12F4}"/>
              </a:ext>
            </a:extLst>
          </p:cNvPr>
          <p:cNvSpPr txBox="1"/>
          <p:nvPr/>
        </p:nvSpPr>
        <p:spPr>
          <a:xfrm>
            <a:off x="9552101" y="1375942"/>
            <a:ext cx="2684008"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KOR</a:t>
            </a:r>
            <a:r>
              <a:rPr lang="en-US" sz="2000" dirty="0">
                <a:latin typeface="Arial" panose="020B0604020202020204" pitchFamily="34" charset="0"/>
                <a:cs typeface="Arial" panose="020B0604020202020204" pitchFamily="34" charset="0"/>
              </a:rPr>
              <a:t>: n. A HEBREW UNIT OF MEASURE (pl. KORS)</a:t>
            </a:r>
          </a:p>
        </p:txBody>
      </p:sp>
      <p:pic>
        <p:nvPicPr>
          <p:cNvPr id="8" name="Picture 7">
            <a:extLst>
              <a:ext uri="{FF2B5EF4-FFF2-40B4-BE49-F238E27FC236}">
                <a16:creationId xmlns:a16="http://schemas.microsoft.com/office/drawing/2014/main" id="{66EA4EDF-CBFF-D5AD-80BD-88F1680D8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42342" y="283226"/>
            <a:ext cx="1955958" cy="1059978"/>
          </a:xfrm>
          <a:prstGeom prst="rect">
            <a:avLst/>
          </a:prstGeom>
        </p:spPr>
      </p:pic>
      <p:pic>
        <p:nvPicPr>
          <p:cNvPr id="7" name="Picture 6">
            <a:extLst>
              <a:ext uri="{FF2B5EF4-FFF2-40B4-BE49-F238E27FC236}">
                <a16:creationId xmlns:a16="http://schemas.microsoft.com/office/drawing/2014/main" id="{E4BC0605-8756-205C-E686-2B35136E404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996" b="98354" l="0" r="98406">
                        <a14:foregroundMark x1="29084" y1="92181" x2="56972" y2="49794"/>
                        <a14:foregroundMark x1="56972" y1="49794" x2="68924" y2="11523"/>
                        <a14:foregroundMark x1="68924" y1="11523" x2="71713" y2="7407"/>
                        <a14:foregroundMark x1="63745" y1="83951" x2="86056" y2="47325"/>
                        <a14:foregroundMark x1="86056" y1="47325" x2="88048" y2="38683"/>
                        <a14:foregroundMark x1="88048" y1="38683" x2="88048" y2="38683"/>
                        <a14:foregroundMark x1="54183" y1="98354" x2="53386" y2="61317"/>
                        <a14:foregroundMark x1="98805" y1="47325" x2="70518" y2="48560"/>
                        <a14:foregroundMark x1="96016" y1="66255" x2="96016" y2="66255"/>
                        <a14:backgroundMark x1="0" y1="74074" x2="1594" y2="75309"/>
                      </a14:backgroundRemoval>
                    </a14:imgEffect>
                  </a14:imgLayer>
                </a14:imgProps>
              </a:ext>
              <a:ext uri="{28A0092B-C50C-407E-A947-70E740481C1C}">
                <a14:useLocalDpi xmlns:a14="http://schemas.microsoft.com/office/drawing/2010/main"/>
              </a:ext>
            </a:extLst>
          </a:blip>
          <a:srcRect/>
          <a:stretch/>
        </p:blipFill>
        <p:spPr>
          <a:xfrm>
            <a:off x="4866703" y="3953745"/>
            <a:ext cx="2458594" cy="2384167"/>
          </a:xfrm>
          <a:prstGeom prst="rect">
            <a:avLst/>
          </a:prstGeom>
        </p:spPr>
      </p:pic>
      <p:pic>
        <p:nvPicPr>
          <p:cNvPr id="6" name="Picture 5">
            <a:extLst>
              <a:ext uri="{FF2B5EF4-FFF2-40B4-BE49-F238E27FC236}">
                <a16:creationId xmlns:a16="http://schemas.microsoft.com/office/drawing/2014/main" id="{C322D95E-1B61-4B32-E241-4EB239EC41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0168" y="3953745"/>
            <a:ext cx="5011664" cy="2497479"/>
          </a:xfrm>
          <a:prstGeom prst="rect">
            <a:avLst/>
          </a:prstGeom>
        </p:spPr>
      </p:pic>
    </p:spTree>
    <p:extLst>
      <p:ext uri="{BB962C8B-B14F-4D97-AF65-F5344CB8AC3E}">
        <p14:creationId xmlns:p14="http://schemas.microsoft.com/office/powerpoint/2010/main" val="914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L P R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68</a:t>
            </a:fld>
            <a:endParaRPr lang="en-US"/>
          </a:p>
        </p:txBody>
      </p:sp>
      <p:sp>
        <p:nvSpPr>
          <p:cNvPr id="3" name="TextBox 2">
            <a:extLst>
              <a:ext uri="{FF2B5EF4-FFF2-40B4-BE49-F238E27FC236}">
                <a16:creationId xmlns:a16="http://schemas.microsoft.com/office/drawing/2014/main" id="{984A6B31-1F8D-54C4-7AE0-EF9043D431E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9982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990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LARP</a:t>
            </a:r>
          </a:p>
        </p:txBody>
      </p:sp>
      <p:sp>
        <p:nvSpPr>
          <p:cNvPr id="3" name="TextBox 2">
            <a:extLst>
              <a:ext uri="{FF2B5EF4-FFF2-40B4-BE49-F238E27FC236}">
                <a16:creationId xmlns:a16="http://schemas.microsoft.com/office/drawing/2014/main" id="{889EDA08-9395-3369-21B6-ED7E82E3AD0B}"/>
              </a:ext>
            </a:extLst>
          </p:cNvPr>
          <p:cNvSpPr txBox="1"/>
          <p:nvPr/>
        </p:nvSpPr>
        <p:spPr>
          <a:xfrm>
            <a:off x="1643237" y="1447056"/>
            <a:ext cx="10310869"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LARP</a:t>
            </a:r>
            <a:r>
              <a:rPr lang="en-US" sz="3600" dirty="0">
                <a:latin typeface="Arial" panose="020B0604020202020204" pitchFamily="34" charset="0"/>
                <a:cs typeface="Arial" panose="020B0604020202020204" pitchFamily="34" charset="0"/>
              </a:rPr>
              <a:t>: v. TO PARTICIPATE IN A </a:t>
            </a:r>
            <a:r>
              <a:rPr lang="en-US" sz="3600" b="1" u="sng" dirty="0">
                <a:latin typeface="Arial" panose="020B0604020202020204" pitchFamily="34" charset="0"/>
                <a:cs typeface="Arial" panose="020B0604020202020204" pitchFamily="34" charset="0"/>
              </a:rPr>
              <a:t>L</a:t>
            </a:r>
            <a:r>
              <a:rPr lang="en-US" sz="3600" dirty="0">
                <a:latin typeface="Arial" panose="020B0604020202020204" pitchFamily="34" charset="0"/>
                <a:cs typeface="Arial" panose="020B0604020202020204" pitchFamily="34" charset="0"/>
              </a:rPr>
              <a:t>IVE-</a:t>
            </a:r>
            <a:r>
              <a:rPr lang="en-US" sz="3600" b="1" u="sng" dirty="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CTION </a:t>
            </a:r>
            <a:r>
              <a:rPr lang="en-US" sz="3600" b="1" u="sng" dirty="0">
                <a:latin typeface="Arial" panose="020B0604020202020204" pitchFamily="34" charset="0"/>
                <a:cs typeface="Arial" panose="020B0604020202020204" pitchFamily="34" charset="0"/>
              </a:rPr>
              <a:t>R</a:t>
            </a:r>
            <a:r>
              <a:rPr lang="en-US" sz="3600" dirty="0">
                <a:latin typeface="Arial" panose="020B0604020202020204" pitchFamily="34" charset="0"/>
                <a:cs typeface="Arial" panose="020B0604020202020204" pitchFamily="34" charset="0"/>
              </a:rPr>
              <a:t>OLE-</a:t>
            </a:r>
            <a:r>
              <a:rPr lang="en-US" sz="3600" b="1" u="sng" dirty="0">
                <a:latin typeface="Arial" panose="020B0604020202020204" pitchFamily="34" charset="0"/>
                <a:cs typeface="Arial" panose="020B0604020202020204" pitchFamily="34" charset="0"/>
              </a:rPr>
              <a:t>P</a:t>
            </a:r>
            <a:r>
              <a:rPr lang="en-US" sz="3600" dirty="0">
                <a:latin typeface="Arial" panose="020B0604020202020204" pitchFamily="34" charset="0"/>
                <a:cs typeface="Arial" panose="020B0604020202020204" pitchFamily="34" charset="0"/>
              </a:rPr>
              <a:t>LAYING GAME (LARPS, LARPED, LARPING, LARPING</a:t>
            </a:r>
            <a:r>
              <a:rPr lang="en-US" sz="3600" u="sng" dirty="0">
                <a:latin typeface="Arial" panose="020B0604020202020204" pitchFamily="34" charset="0"/>
                <a:cs typeface="Arial" panose="020B0604020202020204" pitchFamily="34" charset="0"/>
              </a:rPr>
              <a:t>S</a:t>
            </a:r>
            <a:r>
              <a:rPr lang="en-US" sz="3600" dirty="0">
                <a:latin typeface="Arial" panose="020B0604020202020204" pitchFamily="34" charset="0"/>
                <a:cs typeface="Arial" panose="020B0604020202020204" pitchFamily="34" charset="0"/>
              </a:rPr>
              <a:t>! and LARPER/S!)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24672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301831" y="339104"/>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0F9520FF-0B47-943E-14E3-2D36425EE3F9}"/>
              </a:ext>
            </a:extLst>
          </p:cNvPr>
          <p:cNvSpPr txBox="1"/>
          <p:nvPr/>
        </p:nvSpPr>
        <p:spPr>
          <a:xfrm>
            <a:off x="100079" y="5657671"/>
            <a:ext cx="4181416"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LAR</a:t>
            </a:r>
            <a:r>
              <a:rPr lang="en-US" sz="2400" dirty="0">
                <a:latin typeface="Arial" panose="020B0604020202020204" pitchFamily="34" charset="0"/>
                <a:cs typeface="Arial" panose="020B0604020202020204" pitchFamily="34" charset="0"/>
              </a:rPr>
              <a:t>: n. A GOD OR SPIRIT OF AN ANCIENT ROMAN HOUSEHOLD (pl. LARS)</a:t>
            </a:r>
          </a:p>
        </p:txBody>
      </p:sp>
      <p:pic>
        <p:nvPicPr>
          <p:cNvPr id="7" name="Picture 6">
            <a:extLst>
              <a:ext uri="{FF2B5EF4-FFF2-40B4-BE49-F238E27FC236}">
                <a16:creationId xmlns:a16="http://schemas.microsoft.com/office/drawing/2014/main" id="{3D23471B-C3DD-9919-4FB8-181B5CE449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874" y="4457342"/>
            <a:ext cx="630375" cy="1200329"/>
          </a:xfrm>
          <a:prstGeom prst="rect">
            <a:avLst/>
          </a:prstGeom>
        </p:spPr>
      </p:pic>
      <p:pic>
        <p:nvPicPr>
          <p:cNvPr id="8" name="Picture 7">
            <a:extLst>
              <a:ext uri="{FF2B5EF4-FFF2-40B4-BE49-F238E27FC236}">
                <a16:creationId xmlns:a16="http://schemas.microsoft.com/office/drawing/2014/main" id="{F9329565-AE19-FCAA-4F81-BBD7975A6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1627" y="3746353"/>
            <a:ext cx="5925944" cy="3329182"/>
          </a:xfrm>
          <a:prstGeom prst="rect">
            <a:avLst/>
          </a:prstGeom>
        </p:spPr>
      </p:pic>
      <p:cxnSp>
        <p:nvCxnSpPr>
          <p:cNvPr id="6" name="Straight Connector 5">
            <a:extLst>
              <a:ext uri="{FF2B5EF4-FFF2-40B4-BE49-F238E27FC236}">
                <a16:creationId xmlns:a16="http://schemas.microsoft.com/office/drawing/2014/main" id="{E028B608-20B5-8AAA-A494-D6877FCFED66}"/>
              </a:ext>
            </a:extLst>
          </p:cNvPr>
          <p:cNvCxnSpPr>
            <a:cxnSpLocks/>
          </p:cNvCxnSpPr>
          <p:nvPr/>
        </p:nvCxnSpPr>
        <p:spPr>
          <a:xfrm>
            <a:off x="4059571" y="2891248"/>
            <a:ext cx="21813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5972A5A-A71D-AF95-BD81-7C06B0860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6851" y="3068005"/>
            <a:ext cx="1066834" cy="635997"/>
          </a:xfrm>
          <a:prstGeom prst="rect">
            <a:avLst/>
          </a:prstGeom>
        </p:spPr>
      </p:pic>
    </p:spTree>
    <p:extLst>
      <p:ext uri="{BB962C8B-B14F-4D97-AF65-F5344CB8AC3E}">
        <p14:creationId xmlns:p14="http://schemas.microsoft.com/office/powerpoint/2010/main" val="22003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6587E-2FFD-7F97-0462-9AF287C00E5B}"/>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F5547CC-95C4-3A0D-6583-F8D00560A1D1}"/>
              </a:ext>
            </a:extLst>
          </p:cNvPr>
          <p:cNvSpPr txBox="1"/>
          <p:nvPr/>
        </p:nvSpPr>
        <p:spPr>
          <a:xfrm>
            <a:off x="7317171" y="1704377"/>
            <a:ext cx="3218213" cy="1200329"/>
          </a:xfrm>
          <a:prstGeom prst="rect">
            <a:avLst/>
          </a:prstGeom>
          <a:noFill/>
        </p:spPr>
        <p:txBody>
          <a:bodyPr wrap="square" rtlCol="0">
            <a:spAutoFit/>
          </a:bodyPr>
          <a:lstStyle/>
          <a:p>
            <a:r>
              <a:rPr lang="en-US" sz="7200" dirty="0">
                <a:latin typeface="Scramble" panose="020B0603050302020204" pitchFamily="34" charset="0"/>
              </a:rPr>
              <a:t>OAR</a:t>
            </a:r>
          </a:p>
        </p:txBody>
      </p:sp>
      <p:sp>
        <p:nvSpPr>
          <p:cNvPr id="4" name="TextBox 3">
            <a:extLst>
              <a:ext uri="{FF2B5EF4-FFF2-40B4-BE49-F238E27FC236}">
                <a16:creationId xmlns:a16="http://schemas.microsoft.com/office/drawing/2014/main" id="{7987044B-CDC0-2B63-0329-0CE3B5AAE148}"/>
              </a:ext>
            </a:extLst>
          </p:cNvPr>
          <p:cNvSpPr txBox="1"/>
          <p:nvPr/>
        </p:nvSpPr>
        <p:spPr>
          <a:xfrm>
            <a:off x="5597237" y="1907895"/>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4313BADE-9060-1A53-C85E-FF84747C158F}"/>
              </a:ext>
            </a:extLst>
          </p:cNvPr>
          <p:cNvSpPr txBox="1"/>
          <p:nvPr/>
        </p:nvSpPr>
        <p:spPr>
          <a:xfrm>
            <a:off x="1579419" y="1704378"/>
            <a:ext cx="3218213" cy="1200329"/>
          </a:xfrm>
          <a:prstGeom prst="rect">
            <a:avLst/>
          </a:prstGeom>
          <a:noFill/>
        </p:spPr>
        <p:txBody>
          <a:bodyPr wrap="square" rtlCol="0">
            <a:spAutoFit/>
          </a:bodyPr>
          <a:lstStyle/>
          <a:p>
            <a:r>
              <a:rPr lang="en-US" sz="7200" dirty="0" err="1">
                <a:latin typeface="Scramble" panose="020B0603050302020204" pitchFamily="34" charset="0"/>
              </a:rPr>
              <a:t>ora</a:t>
            </a:r>
            <a:endParaRPr lang="en-US" sz="7200" dirty="0">
              <a:latin typeface="Scramble" panose="020B0603050302020204" pitchFamily="34" charset="0"/>
            </a:endParaRPr>
          </a:p>
        </p:txBody>
      </p:sp>
      <p:sp>
        <p:nvSpPr>
          <p:cNvPr id="6" name="TextBox 5">
            <a:extLst>
              <a:ext uri="{FF2B5EF4-FFF2-40B4-BE49-F238E27FC236}">
                <a16:creationId xmlns:a16="http://schemas.microsoft.com/office/drawing/2014/main" id="{FB7C563D-ACCA-3046-4831-88B5406972A2}"/>
              </a:ext>
            </a:extLst>
          </p:cNvPr>
          <p:cNvSpPr txBox="1"/>
          <p:nvPr/>
        </p:nvSpPr>
        <p:spPr>
          <a:xfrm>
            <a:off x="1573480" y="320279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CBEBEF0E-9A20-E45D-49FA-9638EFEC1A40}"/>
              </a:ext>
            </a:extLst>
          </p:cNvPr>
          <p:cNvSpPr txBox="1"/>
          <p:nvPr/>
        </p:nvSpPr>
        <p:spPr>
          <a:xfrm>
            <a:off x="4486893" y="3953293"/>
            <a:ext cx="3218213"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aro</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8" name="TextBox 7">
            <a:extLst>
              <a:ext uri="{FF2B5EF4-FFF2-40B4-BE49-F238E27FC236}">
                <a16:creationId xmlns:a16="http://schemas.microsoft.com/office/drawing/2014/main" id="{F71EA9E4-514D-FD9B-E88D-C761294E9551}"/>
              </a:ext>
            </a:extLst>
          </p:cNvPr>
          <p:cNvSpPr txBox="1"/>
          <p:nvPr/>
        </p:nvSpPr>
        <p:spPr>
          <a:xfrm>
            <a:off x="2465110" y="5350371"/>
            <a:ext cx="7791254" cy="1200329"/>
          </a:xfrm>
          <a:prstGeom prst="rect">
            <a:avLst/>
          </a:prstGeom>
          <a:noFill/>
        </p:spPr>
        <p:txBody>
          <a:bodyPr wrap="square" rtlCol="0">
            <a:spAutoFit/>
          </a:bodyPr>
          <a:lstStyle/>
          <a:p>
            <a:r>
              <a:rPr lang="en-US" sz="3600" b="1" u="sng" dirty="0">
                <a:latin typeface="Arial" panose="020B0604020202020204" pitchFamily="34" charset="0"/>
                <a:cs typeface="Arial" panose="020B0604020202020204" pitchFamily="34" charset="0"/>
              </a:rPr>
              <a:t>ARO</a:t>
            </a:r>
            <a:r>
              <a:rPr lang="en-US" sz="3600" dirty="0">
                <a:latin typeface="Arial" panose="020B0604020202020204" pitchFamily="34" charset="0"/>
                <a:cs typeface="Arial" panose="020B0604020202020204" pitchFamily="34" charset="0"/>
              </a:rPr>
              <a:t>: n. AN </a:t>
            </a:r>
            <a:r>
              <a:rPr lang="en-US" sz="3600" u="sng" dirty="0">
                <a:latin typeface="Arial" panose="020B0604020202020204" pitchFamily="34" charset="0"/>
                <a:cs typeface="Arial" panose="020B0604020202020204" pitchFamily="34" charset="0"/>
              </a:rPr>
              <a:t>AROMANTIC</a:t>
            </a:r>
            <a:r>
              <a:rPr lang="en-US" sz="3600" dirty="0">
                <a:latin typeface="Arial" panose="020B0604020202020204" pitchFamily="34" charset="0"/>
                <a:cs typeface="Arial" panose="020B0604020202020204" pitchFamily="34" charset="0"/>
              </a:rPr>
              <a:t>, ONE LACKING ROMANTIC DESIRE</a:t>
            </a:r>
          </a:p>
        </p:txBody>
      </p:sp>
      <p:sp>
        <p:nvSpPr>
          <p:cNvPr id="9" name="Slide Number Placeholder 8">
            <a:extLst>
              <a:ext uri="{FF2B5EF4-FFF2-40B4-BE49-F238E27FC236}">
                <a16:creationId xmlns:a16="http://schemas.microsoft.com/office/drawing/2014/main" id="{6BF3E6F3-44C6-21CD-49B1-FC22C6450867}"/>
              </a:ext>
            </a:extLst>
          </p:cNvPr>
          <p:cNvSpPr>
            <a:spLocks noGrp="1"/>
          </p:cNvSpPr>
          <p:nvPr>
            <p:ph type="sldNum" sz="quarter" idx="12"/>
          </p:nvPr>
        </p:nvSpPr>
        <p:spPr>
          <a:xfrm>
            <a:off x="11728462" y="6553515"/>
            <a:ext cx="520154" cy="304486"/>
          </a:xfrm>
        </p:spPr>
        <p:txBody>
          <a:bodyPr/>
          <a:lstStyle/>
          <a:p>
            <a:fld id="{5F9E4569-F76F-4F5B-B0BB-D8EDE3E0F8A7}" type="slidenum">
              <a:rPr lang="en-US" smtClean="0"/>
              <a:t>7</a:t>
            </a:fld>
            <a:endParaRPr lang="en-US"/>
          </a:p>
        </p:txBody>
      </p:sp>
      <p:sp>
        <p:nvSpPr>
          <p:cNvPr id="10" name="TextBox 9">
            <a:extLst>
              <a:ext uri="{FF2B5EF4-FFF2-40B4-BE49-F238E27FC236}">
                <a16:creationId xmlns:a16="http://schemas.microsoft.com/office/drawing/2014/main" id="{6969ADD1-0BA7-BFFA-55F1-A079D46FF179}"/>
              </a:ext>
            </a:extLst>
          </p:cNvPr>
          <p:cNvSpPr txBox="1"/>
          <p:nvPr/>
        </p:nvSpPr>
        <p:spPr>
          <a:xfrm>
            <a:off x="1115301" y="1029576"/>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BFHKMST</a:t>
            </a:r>
          </a:p>
        </p:txBody>
      </p:sp>
      <p:sp>
        <p:nvSpPr>
          <p:cNvPr id="11" name="TextBox 10">
            <a:extLst>
              <a:ext uri="{FF2B5EF4-FFF2-40B4-BE49-F238E27FC236}">
                <a16:creationId xmlns:a16="http://schemas.microsoft.com/office/drawing/2014/main" id="{20964FFD-C250-AAF9-3F89-7F6C9A2741C6}"/>
              </a:ext>
            </a:extLst>
          </p:cNvPr>
          <p:cNvSpPr txBox="1"/>
          <p:nvPr/>
        </p:nvSpPr>
        <p:spPr>
          <a:xfrm>
            <a:off x="4740226" y="1768239"/>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DL</a:t>
            </a:r>
          </a:p>
        </p:txBody>
      </p:sp>
      <p:sp>
        <p:nvSpPr>
          <p:cNvPr id="12" name="TextBox 11">
            <a:extLst>
              <a:ext uri="{FF2B5EF4-FFF2-40B4-BE49-F238E27FC236}">
                <a16:creationId xmlns:a16="http://schemas.microsoft.com/office/drawing/2014/main" id="{DB942536-2FB5-E98B-55A0-B9193A3703C5}"/>
              </a:ext>
            </a:extLst>
          </p:cNvPr>
          <p:cNvSpPr txBox="1"/>
          <p:nvPr/>
        </p:nvSpPr>
        <p:spPr>
          <a:xfrm>
            <a:off x="6986632" y="1532249"/>
            <a:ext cx="506682"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BHRS</a:t>
            </a:r>
          </a:p>
        </p:txBody>
      </p:sp>
      <p:sp>
        <p:nvSpPr>
          <p:cNvPr id="13" name="TextBox 12">
            <a:extLst>
              <a:ext uri="{FF2B5EF4-FFF2-40B4-BE49-F238E27FC236}">
                <a16:creationId xmlns:a16="http://schemas.microsoft.com/office/drawing/2014/main" id="{9FE6E9C5-76D6-257B-2BCB-75B582D06935}"/>
              </a:ext>
            </a:extLst>
          </p:cNvPr>
          <p:cNvSpPr txBox="1"/>
          <p:nvPr/>
        </p:nvSpPr>
        <p:spPr>
          <a:xfrm>
            <a:off x="10542910" y="1863351"/>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1C1D2AC2-941B-9449-1313-221C3518B267}"/>
              </a:ext>
            </a:extLst>
          </p:cNvPr>
          <p:cNvSpPr txBox="1"/>
          <p:nvPr/>
        </p:nvSpPr>
        <p:spPr>
          <a:xfrm>
            <a:off x="3995050" y="3928418"/>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FT</a:t>
            </a:r>
          </a:p>
        </p:txBody>
      </p:sp>
      <p:sp>
        <p:nvSpPr>
          <p:cNvPr id="15" name="TextBox 14">
            <a:extLst>
              <a:ext uri="{FF2B5EF4-FFF2-40B4-BE49-F238E27FC236}">
                <a16:creationId xmlns:a16="http://schemas.microsoft.com/office/drawing/2014/main" id="{3D261243-946B-6B64-7839-D4CA4C3F6486}"/>
              </a:ext>
            </a:extLst>
          </p:cNvPr>
          <p:cNvSpPr txBox="1"/>
          <p:nvPr/>
        </p:nvSpPr>
        <p:spPr>
          <a:xfrm>
            <a:off x="7690270" y="409179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6" name="Picture 15">
            <a:extLst>
              <a:ext uri="{FF2B5EF4-FFF2-40B4-BE49-F238E27FC236}">
                <a16:creationId xmlns:a16="http://schemas.microsoft.com/office/drawing/2014/main" id="{78D7AB97-05EB-F115-9A4A-AA5848471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5347" y="5232346"/>
            <a:ext cx="2192321" cy="1230529"/>
          </a:xfrm>
          <a:prstGeom prst="rect">
            <a:avLst/>
          </a:prstGeom>
        </p:spPr>
      </p:pic>
      <p:sp>
        <p:nvSpPr>
          <p:cNvPr id="17" name="TextBox 16">
            <a:extLst>
              <a:ext uri="{FF2B5EF4-FFF2-40B4-BE49-F238E27FC236}">
                <a16:creationId xmlns:a16="http://schemas.microsoft.com/office/drawing/2014/main" id="{62B71EB9-78D0-6714-8B32-88951A72EA2F}"/>
              </a:ext>
            </a:extLst>
          </p:cNvPr>
          <p:cNvSpPr txBox="1"/>
          <p:nvPr/>
        </p:nvSpPr>
        <p:spPr>
          <a:xfrm>
            <a:off x="4428066" y="171114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85192D9B-4C29-B94E-7B7D-B073B54E1160}"/>
              </a:ext>
            </a:extLst>
          </p:cNvPr>
          <p:cNvSpPr txBox="1"/>
          <p:nvPr/>
        </p:nvSpPr>
        <p:spPr>
          <a:xfrm>
            <a:off x="7209842" y="174354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BCAC428F-0F49-841E-2EB8-7C74D56EB005}"/>
              </a:ext>
            </a:extLst>
          </p:cNvPr>
          <p:cNvSpPr txBox="1"/>
          <p:nvPr/>
        </p:nvSpPr>
        <p:spPr>
          <a:xfrm>
            <a:off x="7317171" y="39950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0" name="Picture 19">
            <a:extLst>
              <a:ext uri="{FF2B5EF4-FFF2-40B4-BE49-F238E27FC236}">
                <a16:creationId xmlns:a16="http://schemas.microsoft.com/office/drawing/2014/main" id="{F1F9CA7D-A0B1-4D15-C278-02C4B45CF1D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28003" y="491385"/>
            <a:ext cx="591966" cy="646331"/>
          </a:xfrm>
          <a:prstGeom prst="rect">
            <a:avLst/>
          </a:prstGeom>
        </p:spPr>
      </p:pic>
      <p:pic>
        <p:nvPicPr>
          <p:cNvPr id="22" name="Picture 21">
            <a:extLst>
              <a:ext uri="{FF2B5EF4-FFF2-40B4-BE49-F238E27FC236}">
                <a16:creationId xmlns:a16="http://schemas.microsoft.com/office/drawing/2014/main" id="{1662C64D-F96C-1BEB-A798-A35EBB8487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8484" y="9508"/>
            <a:ext cx="1635585" cy="1842913"/>
          </a:xfrm>
          <a:prstGeom prst="rect">
            <a:avLst/>
          </a:prstGeom>
        </p:spPr>
      </p:pic>
      <p:pic>
        <p:nvPicPr>
          <p:cNvPr id="23" name="Picture 22">
            <a:extLst>
              <a:ext uri="{FF2B5EF4-FFF2-40B4-BE49-F238E27FC236}">
                <a16:creationId xmlns:a16="http://schemas.microsoft.com/office/drawing/2014/main" id="{5AFC4E16-2A86-583A-7080-301836F575A6}"/>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5486" b="89943" l="7333" r="92889">
                        <a14:foregroundMark x1="62333" y1="5486" x2="61000" y2="15886"/>
                        <a14:foregroundMark x1="7444" y1="34971" x2="20667" y2="37714"/>
                        <a14:foregroundMark x1="92889" y1="32914" x2="75111" y2="38629"/>
                      </a14:backgroundRemoval>
                    </a14:imgEffect>
                  </a14:imgLayer>
                </a14:imgProps>
              </a:ext>
              <a:ext uri="{28A0092B-C50C-407E-A947-70E740481C1C}">
                <a14:useLocalDpi xmlns:a14="http://schemas.microsoft.com/office/drawing/2010/main"/>
              </a:ext>
            </a:extLst>
          </a:blip>
          <a:stretch>
            <a:fillRect/>
          </a:stretch>
        </p:blipFill>
        <p:spPr>
          <a:xfrm>
            <a:off x="2386744" y="391358"/>
            <a:ext cx="1537496" cy="1494788"/>
          </a:xfrm>
          <a:prstGeom prst="rect">
            <a:avLst/>
          </a:prstGeom>
        </p:spPr>
      </p:pic>
    </p:spTree>
    <p:extLst>
      <p:ext uri="{BB962C8B-B14F-4D97-AF65-F5344CB8AC3E}">
        <p14:creationId xmlns:p14="http://schemas.microsoft.com/office/powerpoint/2010/main" val="24685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3000" fill="hold"/>
                                        <p:tgtEl>
                                          <p:spTgt spid="20"/>
                                        </p:tgtEl>
                                        <p:attrNameLst>
                                          <p:attrName>style.visibility</p:attrName>
                                        </p:attrNameLst>
                                      </p:cBhvr>
                                      <p:tavLst>
                                        <p:tav tm="0">
                                          <p:val>
                                            <p:strVal val="hidden"/>
                                          </p:val>
                                        </p:tav>
                                        <p:tav tm="50000">
                                          <p:val>
                                            <p:strVal val="visible"/>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L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70</a:t>
            </a:fld>
            <a:endParaRPr lang="en-US"/>
          </a:p>
        </p:txBody>
      </p:sp>
      <p:sp>
        <p:nvSpPr>
          <p:cNvPr id="3" name="TextBox 2">
            <a:extLst>
              <a:ext uri="{FF2B5EF4-FFF2-40B4-BE49-F238E27FC236}">
                <a16:creationId xmlns:a16="http://schemas.microsoft.com/office/drawing/2014/main" id="{72975EA8-5E45-F501-413F-11FC8A26482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0748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LEWK</a:t>
            </a:r>
          </a:p>
        </p:txBody>
      </p:sp>
      <p:sp>
        <p:nvSpPr>
          <p:cNvPr id="3" name="TextBox 2">
            <a:extLst>
              <a:ext uri="{FF2B5EF4-FFF2-40B4-BE49-F238E27FC236}">
                <a16:creationId xmlns:a16="http://schemas.microsoft.com/office/drawing/2014/main" id="{889EDA08-9395-3369-21B6-ED7E82E3AD0B}"/>
              </a:ext>
            </a:extLst>
          </p:cNvPr>
          <p:cNvSpPr txBox="1"/>
          <p:nvPr/>
        </p:nvSpPr>
        <p:spPr>
          <a:xfrm>
            <a:off x="2505871" y="1343614"/>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LEWK</a:t>
            </a:r>
            <a:r>
              <a:rPr lang="en-US" sz="4000" dirty="0">
                <a:latin typeface="Arial" panose="020B0604020202020204" pitchFamily="34" charset="0"/>
                <a:cs typeface="Arial" panose="020B0604020202020204" pitchFamily="34" charset="0"/>
              </a:rPr>
              <a:t>: n. AN INDIVIDUAL, DISTINCTIVE, FASHION STYLE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71</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083F2B39-E57D-5D28-C88A-227E837E16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8323" y="2759387"/>
            <a:ext cx="3257253" cy="3955328"/>
          </a:xfrm>
          <a:prstGeom prst="rect">
            <a:avLst/>
          </a:prstGeom>
        </p:spPr>
      </p:pic>
      <p:sp>
        <p:nvSpPr>
          <p:cNvPr id="7" name="TextBox 6">
            <a:extLst>
              <a:ext uri="{FF2B5EF4-FFF2-40B4-BE49-F238E27FC236}">
                <a16:creationId xmlns:a16="http://schemas.microsoft.com/office/drawing/2014/main" id="{230ED523-83E0-D0FB-E2FA-47FCC9027867}"/>
              </a:ext>
            </a:extLst>
          </p:cNvPr>
          <p:cNvSpPr txBox="1"/>
          <p:nvPr/>
        </p:nvSpPr>
        <p:spPr>
          <a:xfrm>
            <a:off x="223024" y="5475108"/>
            <a:ext cx="3936381"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WHELK/S</a:t>
            </a:r>
            <a:r>
              <a:rPr lang="en-US" sz="2400" dirty="0">
                <a:latin typeface="Arial" panose="020B0604020202020204" pitchFamily="34" charset="0"/>
                <a:cs typeface="Arial" panose="020B0604020202020204" pitchFamily="34" charset="0"/>
              </a:rPr>
              <a:t>: n. A PUSTULE, CAN ONLY BE SPELLED THIS WAY</a:t>
            </a:r>
          </a:p>
        </p:txBody>
      </p:sp>
      <p:pic>
        <p:nvPicPr>
          <p:cNvPr id="8" name="Picture 7">
            <a:extLst>
              <a:ext uri="{FF2B5EF4-FFF2-40B4-BE49-F238E27FC236}">
                <a16:creationId xmlns:a16="http://schemas.microsoft.com/office/drawing/2014/main" id="{86419F94-2E62-3AF4-1DDD-01CFD7651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24" y="4291529"/>
            <a:ext cx="1778603" cy="1183579"/>
          </a:xfrm>
          <a:prstGeom prst="rect">
            <a:avLst/>
          </a:prstGeom>
        </p:spPr>
      </p:pic>
    </p:spTree>
    <p:extLst>
      <p:ext uri="{BB962C8B-B14F-4D97-AF65-F5344CB8AC3E}">
        <p14:creationId xmlns:p14="http://schemas.microsoft.com/office/powerpoint/2010/main" val="26879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C L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72</a:t>
            </a:fld>
            <a:endParaRPr lang="en-US"/>
          </a:p>
        </p:txBody>
      </p:sp>
      <p:sp>
        <p:nvSpPr>
          <p:cNvPr id="3" name="TextBox 2">
            <a:extLst>
              <a:ext uri="{FF2B5EF4-FFF2-40B4-BE49-F238E27FC236}">
                <a16:creationId xmlns:a16="http://schemas.microsoft.com/office/drawing/2014/main" id="{DDC784B8-2E82-5745-9AEB-F9BC0B4813B3}"/>
              </a:ext>
            </a:extLst>
          </p:cNvPr>
          <p:cNvSpPr txBox="1"/>
          <p:nvPr/>
        </p:nvSpPr>
        <p:spPr>
          <a:xfrm>
            <a:off x="4814671" y="5029200"/>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1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1868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COLS</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LOCS</a:t>
            </a:r>
          </a:p>
        </p:txBody>
      </p:sp>
      <p:sp>
        <p:nvSpPr>
          <p:cNvPr id="6" name="TextBox 5">
            <a:extLst>
              <a:ext uri="{FF2B5EF4-FFF2-40B4-BE49-F238E27FC236}">
                <a16:creationId xmlns:a16="http://schemas.microsoft.com/office/drawing/2014/main" id="{5518CAD4-CD6B-BC8B-E96E-7ACFFC5FD57E}"/>
              </a:ext>
            </a:extLst>
          </p:cNvPr>
          <p:cNvSpPr txBox="1"/>
          <p:nvPr/>
        </p:nvSpPr>
        <p:spPr>
          <a:xfrm>
            <a:off x="1775757" y="5378468"/>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LOCS</a:t>
            </a:r>
            <a:r>
              <a:rPr lang="en-US" sz="4000" dirty="0">
                <a:latin typeface="Arial" panose="020B0604020202020204" pitchFamily="34" charset="0"/>
                <a:cs typeface="Arial" panose="020B0604020202020204" pitchFamily="34" charset="0"/>
              </a:rPr>
              <a:t>: v. MAKES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202179" y="6074227"/>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73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34" y="1800836"/>
            <a:ext cx="2281238" cy="3419476"/>
          </a:xfrm>
          <a:prstGeom prst="rect">
            <a:avLst/>
          </a:prstGeom>
        </p:spPr>
      </p:pic>
      <p:sp>
        <p:nvSpPr>
          <p:cNvPr id="12" name="TextBox 11">
            <a:extLst>
              <a:ext uri="{FF2B5EF4-FFF2-40B4-BE49-F238E27FC236}">
                <a16:creationId xmlns:a16="http://schemas.microsoft.com/office/drawing/2014/main" id="{F1224767-1067-54FD-3B08-F956A8306EE2}"/>
              </a:ext>
            </a:extLst>
          </p:cNvPr>
          <p:cNvSpPr txBox="1"/>
          <p:nvPr/>
        </p:nvSpPr>
        <p:spPr>
          <a:xfrm>
            <a:off x="3600844" y="3553531"/>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8520461" y="2353150"/>
            <a:ext cx="3335805" cy="646331"/>
          </a:xfrm>
          <a:prstGeom prst="rect">
            <a:avLst/>
          </a:prstGeom>
          <a:noFill/>
        </p:spPr>
        <p:txBody>
          <a:bodyPr wrap="square" rtlCol="0">
            <a:spAutoFit/>
          </a:bodyPr>
          <a:lstStyle/>
          <a:p>
            <a:r>
              <a:rPr lang="en-US" b="1" u="sng" dirty="0"/>
              <a:t>COLS</a:t>
            </a:r>
            <a:r>
              <a:rPr lang="en-US" dirty="0"/>
              <a:t>: pl. of </a:t>
            </a:r>
            <a:r>
              <a:rPr lang="en-US" u="sng" dirty="0"/>
              <a:t>COL</a:t>
            </a:r>
            <a:r>
              <a:rPr lang="en-US" dirty="0"/>
              <a:t>,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0600" y="772541"/>
            <a:ext cx="3007893" cy="1548540"/>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7760622" y="9207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F7E4211-244F-275E-5035-0523610284E8}"/>
              </a:ext>
            </a:extLst>
          </p:cNvPr>
          <p:cNvSpPr txBox="1"/>
          <p:nvPr/>
        </p:nvSpPr>
        <p:spPr>
          <a:xfrm>
            <a:off x="9786262" y="4414304"/>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1" name="Picture 10">
            <a:extLst>
              <a:ext uri="{FF2B5EF4-FFF2-40B4-BE49-F238E27FC236}">
                <a16:creationId xmlns:a16="http://schemas.microsoft.com/office/drawing/2014/main" id="{AE7F62AF-B0F2-C5E6-84D8-ADCB809DF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32156" y="3066586"/>
            <a:ext cx="1799273" cy="1347718"/>
          </a:xfrm>
          <a:prstGeom prst="rect">
            <a:avLst/>
          </a:prstGeom>
        </p:spPr>
      </p:pic>
    </p:spTree>
    <p:extLst>
      <p:ext uri="{BB962C8B-B14F-4D97-AF65-F5344CB8AC3E}">
        <p14:creationId xmlns:p14="http://schemas.microsoft.com/office/powerpoint/2010/main" val="39134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6" grpId="0"/>
      <p:bldP spid="14"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I M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74</a:t>
            </a:fld>
            <a:endParaRPr lang="en-US"/>
          </a:p>
        </p:txBody>
      </p:sp>
      <p:sp>
        <p:nvSpPr>
          <p:cNvPr id="3" name="TextBox 2">
            <a:extLst>
              <a:ext uri="{FF2B5EF4-FFF2-40B4-BE49-F238E27FC236}">
                <a16:creationId xmlns:a16="http://schemas.microsoft.com/office/drawing/2014/main" id="{5D20DA09-D505-9D93-06E4-1495CCB7B0A0}"/>
              </a:ext>
            </a:extLst>
          </p:cNvPr>
          <p:cNvSpPr txBox="1"/>
          <p:nvPr/>
        </p:nvSpPr>
        <p:spPr>
          <a:xfrm>
            <a:off x="4582886" y="5073805"/>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20342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5098196" y="-76433"/>
            <a:ext cx="3538846"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379067" y="1468214"/>
            <a:ext cx="4182721" cy="1200329"/>
          </a:xfrm>
          <a:prstGeom prst="rect">
            <a:avLst/>
          </a:prstGeom>
          <a:noFill/>
        </p:spPr>
        <p:txBody>
          <a:bodyPr wrap="square" rtlCol="0">
            <a:spAutoFit/>
          </a:bodyPr>
          <a:lstStyle/>
          <a:p>
            <a:r>
              <a:rPr lang="en-US" sz="7200" dirty="0">
                <a:latin typeface="Scramble" panose="020B0603050302020204" pitchFamily="34" charset="0"/>
              </a:rPr>
              <a:t>MAIN</a:t>
            </a:r>
          </a:p>
        </p:txBody>
      </p:sp>
      <p:sp>
        <p:nvSpPr>
          <p:cNvPr id="4" name="TextBox 3">
            <a:extLst>
              <a:ext uri="{FF2B5EF4-FFF2-40B4-BE49-F238E27FC236}">
                <a16:creationId xmlns:a16="http://schemas.microsoft.com/office/drawing/2014/main" id="{DB5E3ED8-4A4C-EBA2-F988-ABBAC2F1A537}"/>
              </a:ext>
            </a:extLst>
          </p:cNvPr>
          <p:cNvSpPr txBox="1"/>
          <p:nvPr/>
        </p:nvSpPr>
        <p:spPr>
          <a:xfrm>
            <a:off x="5799632" y="618784"/>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MANI</a:t>
            </a:r>
          </a:p>
        </p:txBody>
      </p:sp>
      <p:sp>
        <p:nvSpPr>
          <p:cNvPr id="8" name="TextBox 7">
            <a:extLst>
              <a:ext uri="{FF2B5EF4-FFF2-40B4-BE49-F238E27FC236}">
                <a16:creationId xmlns:a16="http://schemas.microsoft.com/office/drawing/2014/main" id="{939AE8D2-49E0-FC58-2951-DB154357D897}"/>
              </a:ext>
            </a:extLst>
          </p:cNvPr>
          <p:cNvSpPr txBox="1"/>
          <p:nvPr/>
        </p:nvSpPr>
        <p:spPr>
          <a:xfrm>
            <a:off x="3920126" y="5464988"/>
            <a:ext cx="7693671"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MANI</a:t>
            </a:r>
            <a:r>
              <a:rPr lang="en-US" sz="3200" dirty="0">
                <a:latin typeface="Arial" panose="020B0604020202020204" pitchFamily="34" charset="0"/>
                <a:cs typeface="Arial" panose="020B0604020202020204" pitchFamily="34" charset="0"/>
              </a:rPr>
              <a:t>: n. MANICURE (pl. MANIS)</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75</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8215232" y="3887861"/>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ACS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379067" y="156941"/>
            <a:ext cx="4182721" cy="1200329"/>
          </a:xfrm>
          <a:prstGeom prst="rect">
            <a:avLst/>
          </a:prstGeom>
          <a:noFill/>
        </p:spPr>
        <p:txBody>
          <a:bodyPr wrap="square" rtlCol="0">
            <a:spAutoFit/>
          </a:bodyPr>
          <a:lstStyle/>
          <a:p>
            <a:r>
              <a:rPr lang="en-US" sz="7200" dirty="0">
                <a:latin typeface="Scramble" panose="020B0603050302020204" pitchFamily="34" charset="0"/>
              </a:rPr>
              <a:t>AMIN</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33179" y="473042"/>
            <a:ext cx="4651925" cy="1200329"/>
          </a:xfrm>
          <a:prstGeom prst="rect">
            <a:avLst/>
          </a:prstGeom>
          <a:noFill/>
        </p:spPr>
        <p:txBody>
          <a:bodyPr wrap="square" rtlCol="0">
            <a:spAutoFit/>
          </a:bodyPr>
          <a:lstStyle/>
          <a:p>
            <a:r>
              <a:rPr lang="en-US" sz="7200" dirty="0">
                <a:latin typeface="Scramble" panose="020B0603050302020204" pitchFamily="34" charset="0"/>
              </a:rPr>
              <a:t>MINA</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78422" y="888890"/>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597211" y="2685382"/>
            <a:ext cx="47976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AMIN</a:t>
            </a:r>
            <a:r>
              <a:rPr lang="en-US" sz="3200" dirty="0">
                <a:latin typeface="Arial" panose="020B0604020202020204" pitchFamily="34" charset="0"/>
                <a:cs typeface="Arial" panose="020B0604020202020204" pitchFamily="34" charset="0"/>
              </a:rPr>
              <a:t>: n. AMINE/S</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933968" y="1640472"/>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MINA</a:t>
            </a:r>
            <a:r>
              <a:rPr lang="en-US" sz="3200" dirty="0">
                <a:latin typeface="Arial" panose="020B0604020202020204" pitchFamily="34" charset="0"/>
                <a:cs typeface="Arial" panose="020B0604020202020204" pitchFamily="34" charset="0"/>
              </a:rPr>
              <a:t>: n. UNIT OF WEIGHT</a:t>
            </a:r>
          </a:p>
        </p:txBody>
      </p:sp>
      <p:sp>
        <p:nvSpPr>
          <p:cNvPr id="10" name="TextBox 9">
            <a:extLst>
              <a:ext uri="{FF2B5EF4-FFF2-40B4-BE49-F238E27FC236}">
                <a16:creationId xmlns:a16="http://schemas.microsoft.com/office/drawing/2014/main" id="{F766FE68-5CF4-9FFD-A4AD-ED1A6EC98BF1}"/>
              </a:ext>
            </a:extLst>
          </p:cNvPr>
          <p:cNvSpPr txBox="1"/>
          <p:nvPr/>
        </p:nvSpPr>
        <p:spPr>
          <a:xfrm>
            <a:off x="4409518" y="167891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052BABC-E894-485E-A828-024F210D3D03}"/>
              </a:ext>
            </a:extLst>
          </p:cNvPr>
          <p:cNvSpPr txBox="1"/>
          <p:nvPr/>
        </p:nvSpPr>
        <p:spPr>
          <a:xfrm>
            <a:off x="4587036" y="61665"/>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EOS</a:t>
            </a:r>
          </a:p>
        </p:txBody>
      </p:sp>
      <p:sp>
        <p:nvSpPr>
          <p:cNvPr id="12" name="TextBox 11">
            <a:extLst>
              <a:ext uri="{FF2B5EF4-FFF2-40B4-BE49-F238E27FC236}">
                <a16:creationId xmlns:a16="http://schemas.microsoft.com/office/drawing/2014/main" id="{E4945BA2-7950-6ACA-31AC-63F75C5D6BCE}"/>
              </a:ext>
            </a:extLst>
          </p:cNvPr>
          <p:cNvSpPr txBox="1"/>
          <p:nvPr/>
        </p:nvSpPr>
        <p:spPr>
          <a:xfrm>
            <a:off x="-112815" y="17213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29" name="Picture 28">
            <a:extLst>
              <a:ext uri="{FF2B5EF4-FFF2-40B4-BE49-F238E27FC236}">
                <a16:creationId xmlns:a16="http://schemas.microsoft.com/office/drawing/2014/main" id="{C6627C32-B8B5-71F8-A8AE-05AC5547D906}"/>
              </a:ext>
            </a:extLst>
          </p:cNvPr>
          <p:cNvPicPr>
            <a:picLocks noChangeAspect="1"/>
          </p:cNvPicPr>
          <p:nvPr/>
        </p:nvPicPr>
        <p:blipFill>
          <a:blip r:embed="rId3"/>
          <a:stretch>
            <a:fillRect/>
          </a:stretch>
        </p:blipFill>
        <p:spPr>
          <a:xfrm>
            <a:off x="8731364" y="2122214"/>
            <a:ext cx="1387859" cy="1181741"/>
          </a:xfrm>
          <a:prstGeom prst="rect">
            <a:avLst/>
          </a:prstGeom>
        </p:spPr>
      </p:pic>
      <p:pic>
        <p:nvPicPr>
          <p:cNvPr id="30" name="Picture 29">
            <a:extLst>
              <a:ext uri="{FF2B5EF4-FFF2-40B4-BE49-F238E27FC236}">
                <a16:creationId xmlns:a16="http://schemas.microsoft.com/office/drawing/2014/main" id="{AD39BC8A-CA5A-EF06-1846-ED8CB5B8EA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658" y="4411253"/>
            <a:ext cx="3198640" cy="2032811"/>
          </a:xfrm>
          <a:prstGeom prst="rect">
            <a:avLst/>
          </a:prstGeom>
        </p:spPr>
      </p:pic>
      <p:pic>
        <p:nvPicPr>
          <p:cNvPr id="16" name="Picture 15">
            <a:extLst>
              <a:ext uri="{FF2B5EF4-FFF2-40B4-BE49-F238E27FC236}">
                <a16:creationId xmlns:a16="http://schemas.microsoft.com/office/drawing/2014/main" id="{A16C53F2-F865-E4AD-4A0B-69F672750CB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
        <p:nvSpPr>
          <p:cNvPr id="17" name="TextBox 16">
            <a:extLst>
              <a:ext uri="{FF2B5EF4-FFF2-40B4-BE49-F238E27FC236}">
                <a16:creationId xmlns:a16="http://schemas.microsoft.com/office/drawing/2014/main" id="{66E0FD26-38A3-16A7-F9F5-7295A743C561}"/>
              </a:ext>
            </a:extLst>
          </p:cNvPr>
          <p:cNvSpPr txBox="1"/>
          <p:nvPr/>
        </p:nvSpPr>
        <p:spPr>
          <a:xfrm>
            <a:off x="3775950"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9D050779-FAC4-19B1-3DF5-D70CFAA86269}"/>
              </a:ext>
            </a:extLst>
          </p:cNvPr>
          <p:cNvSpPr txBox="1"/>
          <p:nvPr/>
        </p:nvSpPr>
        <p:spPr>
          <a:xfrm>
            <a:off x="244703" y="14807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04EA6E9-BCE7-CE85-C5A2-99D588BF2DF7}"/>
              </a:ext>
            </a:extLst>
          </p:cNvPr>
          <p:cNvSpPr txBox="1"/>
          <p:nvPr/>
        </p:nvSpPr>
        <p:spPr>
          <a:xfrm>
            <a:off x="-15746" y="280051"/>
            <a:ext cx="50668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GR</a:t>
            </a:r>
          </a:p>
        </p:txBody>
      </p:sp>
      <p:sp>
        <p:nvSpPr>
          <p:cNvPr id="22" name="TextBox 21">
            <a:extLst>
              <a:ext uri="{FF2B5EF4-FFF2-40B4-BE49-F238E27FC236}">
                <a16:creationId xmlns:a16="http://schemas.microsoft.com/office/drawing/2014/main" id="{A0A9AD80-B000-61E4-4158-80158AFA6B75}"/>
              </a:ext>
            </a:extLst>
          </p:cNvPr>
          <p:cNvSpPr txBox="1"/>
          <p:nvPr/>
        </p:nvSpPr>
        <p:spPr>
          <a:xfrm>
            <a:off x="11475965" y="24877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pic>
        <p:nvPicPr>
          <p:cNvPr id="5" name="Picture 4">
            <a:extLst>
              <a:ext uri="{FF2B5EF4-FFF2-40B4-BE49-F238E27FC236}">
                <a16:creationId xmlns:a16="http://schemas.microsoft.com/office/drawing/2014/main" id="{9F913A3C-1DD7-B408-3432-3F57F13116F0}"/>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81101" y="-149866"/>
            <a:ext cx="591966" cy="646331"/>
          </a:xfrm>
          <a:prstGeom prst="rect">
            <a:avLst/>
          </a:prstGeom>
        </p:spPr>
      </p:pic>
    </p:spTree>
    <p:extLst>
      <p:ext uri="{BB962C8B-B14F-4D97-AF65-F5344CB8AC3E}">
        <p14:creationId xmlns:p14="http://schemas.microsoft.com/office/powerpoint/2010/main" val="42212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24" grpId="0"/>
      <p:bldP spid="10" grpId="0"/>
      <p:bldP spid="11" grpId="0"/>
      <p:bldP spid="12" grpId="0"/>
      <p:bldP spid="17" grpId="0"/>
      <p:bldP spid="19" grpId="0"/>
      <p:bldP spid="21" grpId="0"/>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G M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76</a:t>
            </a:fld>
            <a:endParaRPr lang="en-US"/>
          </a:p>
        </p:txBody>
      </p:sp>
      <p:sp>
        <p:nvSpPr>
          <p:cNvPr id="3" name="TextBox 2">
            <a:extLst>
              <a:ext uri="{FF2B5EF4-FFF2-40B4-BE49-F238E27FC236}">
                <a16:creationId xmlns:a16="http://schemas.microsoft.com/office/drawing/2014/main" id="{C586C814-8DDB-6BC2-FE86-816C7C8BF33D}"/>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019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95636" y="2545019"/>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GRAM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MARG</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MARG</a:t>
            </a:r>
            <a:r>
              <a:rPr lang="en-US" sz="4000" dirty="0">
                <a:latin typeface="Arial" panose="020B0604020202020204" pitchFamily="34" charset="0"/>
                <a:cs typeface="Arial" panose="020B0604020202020204" pitchFamily="34" charset="0"/>
              </a:rPr>
              <a:t>: n. A MARGARITA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7" y="352922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3701851" y="8872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499CB847-187F-9C69-92A1-FBFEEB49D2CF}"/>
              </a:ext>
            </a:extLst>
          </p:cNvPr>
          <p:cNvSpPr txBox="1"/>
          <p:nvPr/>
        </p:nvSpPr>
        <p:spPr>
          <a:xfrm>
            <a:off x="7760622" y="6188313"/>
            <a:ext cx="576026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MARGE</a:t>
            </a:r>
            <a:r>
              <a:rPr lang="en-US" sz="3200" dirty="0">
                <a:latin typeface="Arial" panose="020B0604020202020204" pitchFamily="34" charset="0"/>
                <a:cs typeface="Arial" panose="020B0604020202020204" pitchFamily="34" charset="0"/>
              </a:rPr>
              <a:t>: n. A MARGIN</a:t>
            </a:r>
          </a:p>
        </p:txBody>
      </p:sp>
      <p:sp>
        <p:nvSpPr>
          <p:cNvPr id="11" name="TextBox 10">
            <a:extLst>
              <a:ext uri="{FF2B5EF4-FFF2-40B4-BE49-F238E27FC236}">
                <a16:creationId xmlns:a16="http://schemas.microsoft.com/office/drawing/2014/main" id="{DC637E5B-0D0D-1BF4-2AEC-F90060215579}"/>
              </a:ext>
            </a:extLst>
          </p:cNvPr>
          <p:cNvSpPr txBox="1"/>
          <p:nvPr/>
        </p:nvSpPr>
        <p:spPr>
          <a:xfrm>
            <a:off x="7982538" y="791306"/>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APS</a:t>
            </a:r>
          </a:p>
        </p:txBody>
      </p:sp>
      <p:sp>
        <p:nvSpPr>
          <p:cNvPr id="17" name="TextBox 16">
            <a:extLst>
              <a:ext uri="{FF2B5EF4-FFF2-40B4-BE49-F238E27FC236}">
                <a16:creationId xmlns:a16="http://schemas.microsoft.com/office/drawing/2014/main" id="{FFBE7168-DC8B-F5EA-AD9D-67BE2CF58C1C}"/>
              </a:ext>
            </a:extLst>
          </p:cNvPr>
          <p:cNvSpPr txBox="1"/>
          <p:nvPr/>
        </p:nvSpPr>
        <p:spPr>
          <a:xfrm>
            <a:off x="8823246" y="139653"/>
            <a:ext cx="3713519"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GRAMA</a:t>
            </a:r>
            <a:r>
              <a:rPr lang="en-US" sz="2400" dirty="0">
                <a:latin typeface="Arial" panose="020B0604020202020204" pitchFamily="34" charset="0"/>
                <a:cs typeface="Arial" panose="020B0604020202020204" pitchFamily="34" charset="0"/>
              </a:rPr>
              <a:t>: A PASTURE GRASS (pl. GRAMAS)</a:t>
            </a:r>
          </a:p>
        </p:txBody>
      </p:sp>
      <p:pic>
        <p:nvPicPr>
          <p:cNvPr id="18" name="Picture 17">
            <a:extLst>
              <a:ext uri="{FF2B5EF4-FFF2-40B4-BE49-F238E27FC236}">
                <a16:creationId xmlns:a16="http://schemas.microsoft.com/office/drawing/2014/main" id="{23F4D9DE-1704-77F8-80DD-85CFE85D12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1630" y="909095"/>
            <a:ext cx="1683834" cy="1683834"/>
          </a:xfrm>
          <a:prstGeom prst="rect">
            <a:avLst/>
          </a:prstGeom>
        </p:spPr>
      </p:pic>
      <p:pic>
        <p:nvPicPr>
          <p:cNvPr id="19" name="Picture 18">
            <a:extLst>
              <a:ext uri="{FF2B5EF4-FFF2-40B4-BE49-F238E27FC236}">
                <a16:creationId xmlns:a16="http://schemas.microsoft.com/office/drawing/2014/main" id="{F229395F-DDE0-0D04-59B5-FAC3752E8CA6}"/>
              </a:ext>
            </a:extLst>
          </p:cNvPr>
          <p:cNvPicPr>
            <a:picLocks noChangeAspect="1"/>
          </p:cNvPicPr>
          <p:nvPr/>
        </p:nvPicPr>
        <p:blipFill>
          <a:blip r:embed="rId4"/>
          <a:stretch>
            <a:fillRect/>
          </a:stretch>
        </p:blipFill>
        <p:spPr>
          <a:xfrm>
            <a:off x="669514" y="314610"/>
            <a:ext cx="2561025" cy="2561025"/>
          </a:xfrm>
          <a:prstGeom prst="rect">
            <a:avLst/>
          </a:prstGeom>
        </p:spPr>
      </p:pic>
      <p:pic>
        <p:nvPicPr>
          <p:cNvPr id="20" name="Picture 19">
            <a:extLst>
              <a:ext uri="{FF2B5EF4-FFF2-40B4-BE49-F238E27FC236}">
                <a16:creationId xmlns:a16="http://schemas.microsoft.com/office/drawing/2014/main" id="{194330C1-1BA1-6066-91C0-7410FED57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35850" y="4847214"/>
            <a:ext cx="1846655" cy="1383209"/>
          </a:xfrm>
          <a:prstGeom prst="rect">
            <a:avLst/>
          </a:prstGeom>
        </p:spPr>
      </p:pic>
      <p:pic>
        <p:nvPicPr>
          <p:cNvPr id="21" name="Picture 20">
            <a:extLst>
              <a:ext uri="{FF2B5EF4-FFF2-40B4-BE49-F238E27FC236}">
                <a16:creationId xmlns:a16="http://schemas.microsoft.com/office/drawing/2014/main" id="{85F7726F-1F01-EB5C-8892-070B4BC80B6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5493" b="94632" l="10000" r="92167">
                        <a14:foregroundMark x1="40917" y1="7615" x2="41333" y2="26467"/>
                        <a14:foregroundMark x1="41333" y1="26467" x2="41417" y2="26217"/>
                        <a14:foregroundMark x1="36083" y1="92759" x2="36333" y2="55930"/>
                        <a14:foregroundMark x1="22167" y1="85144" x2="35833" y2="90637"/>
                        <a14:foregroundMark x1="35833" y1="90637" x2="51833" y2="82397"/>
                        <a14:foregroundMark x1="51833" y1="82397" x2="52417" y2="78901"/>
                        <a14:foregroundMark x1="44583" y1="92759" x2="37333" y2="66792"/>
                        <a14:foregroundMark x1="51417" y1="90262" x2="27250" y2="90637"/>
                        <a14:foregroundMark x1="27250" y1="94632" x2="39000" y2="94257"/>
                        <a14:foregroundMark x1="39000" y1="94257" x2="41917" y2="94632"/>
                        <a14:foregroundMark x1="92167" y1="70162" x2="92167" y2="70162"/>
                        <a14:foregroundMark x1="46833" y1="5493" x2="46833" y2="5493"/>
                        <a14:backgroundMark x1="80750" y1="67541" x2="91667" y2="73783"/>
                      </a14:backgroundRemoval>
                    </a14:imgEffect>
                  </a14:imgLayer>
                </a14:imgProps>
              </a:ext>
              <a:ext uri="{28A0092B-C50C-407E-A947-70E740481C1C}">
                <a14:useLocalDpi xmlns:a14="http://schemas.microsoft.com/office/drawing/2010/main"/>
              </a:ext>
            </a:extLst>
          </a:blip>
          <a:stretch>
            <a:fillRect/>
          </a:stretch>
        </p:blipFill>
        <p:spPr>
          <a:xfrm>
            <a:off x="234908" y="3919674"/>
            <a:ext cx="3836743" cy="2561026"/>
          </a:xfrm>
          <a:prstGeom prst="rect">
            <a:avLst/>
          </a:prstGeom>
        </p:spPr>
      </p:pic>
    </p:spTree>
    <p:extLst>
      <p:ext uri="{BB962C8B-B14F-4D97-AF65-F5344CB8AC3E}">
        <p14:creationId xmlns:p14="http://schemas.microsoft.com/office/powerpoint/2010/main" val="16067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4" grpId="0"/>
      <p:bldP spid="10" grpId="0"/>
      <p:bldP spid="11"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F I L M</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78</a:t>
            </a:fld>
            <a:endParaRPr lang="en-US"/>
          </a:p>
        </p:txBody>
      </p:sp>
      <p:sp>
        <p:nvSpPr>
          <p:cNvPr id="3" name="TextBox 2">
            <a:extLst>
              <a:ext uri="{FF2B5EF4-FFF2-40B4-BE49-F238E27FC236}">
                <a16:creationId xmlns:a16="http://schemas.microsoft.com/office/drawing/2014/main" id="{BFDDD622-2CEE-286B-C963-7420381DBEBC}"/>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1139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016985" y="858183"/>
            <a:ext cx="4173487" cy="1200329"/>
          </a:xfrm>
          <a:prstGeom prst="rect">
            <a:avLst/>
          </a:prstGeom>
          <a:noFill/>
        </p:spPr>
        <p:txBody>
          <a:bodyPr wrap="square" rtlCol="0">
            <a:spAutoFit/>
          </a:bodyPr>
          <a:lstStyle/>
          <a:p>
            <a:r>
              <a:rPr lang="en-US" sz="7200" dirty="0">
                <a:latin typeface="Scramble" panose="020B0603050302020204" pitchFamily="34" charset="0"/>
              </a:rPr>
              <a:t>FILM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MILF</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MILF</a:t>
            </a:r>
            <a:r>
              <a:rPr lang="en-US" sz="4000" dirty="0">
                <a:latin typeface="Arial" panose="020B0604020202020204" pitchFamily="34" charset="0"/>
                <a:cs typeface="Arial" panose="020B0604020202020204" pitchFamily="34" charset="0"/>
              </a:rPr>
              <a:t>: n. AN ATTRACTIVE MATERNAL WOMAN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68533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900179"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DC637E5B-0D0D-1BF4-2AEC-F90060215579}"/>
              </a:ext>
            </a:extLst>
          </p:cNvPr>
          <p:cNvSpPr txBox="1"/>
          <p:nvPr/>
        </p:nvSpPr>
        <p:spPr>
          <a:xfrm>
            <a:off x="8325999" y="779789"/>
            <a:ext cx="5066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ISY</a:t>
            </a:r>
          </a:p>
        </p:txBody>
      </p:sp>
      <p:sp>
        <p:nvSpPr>
          <p:cNvPr id="17" name="TextBox 16">
            <a:extLst>
              <a:ext uri="{FF2B5EF4-FFF2-40B4-BE49-F238E27FC236}">
                <a16:creationId xmlns:a16="http://schemas.microsoft.com/office/drawing/2014/main" id="{FFBE7168-DC8B-F5EA-AD9D-67BE2CF58C1C}"/>
              </a:ext>
            </a:extLst>
          </p:cNvPr>
          <p:cNvSpPr txBox="1"/>
          <p:nvPr/>
        </p:nvSpPr>
        <p:spPr>
          <a:xfrm>
            <a:off x="9206052" y="535017"/>
            <a:ext cx="3713519"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FILMI</a:t>
            </a:r>
            <a:r>
              <a:rPr lang="en-US" dirty="0">
                <a:latin typeface="Arial" panose="020B0604020202020204" pitchFamily="34" charset="0"/>
                <a:cs typeface="Arial" panose="020B0604020202020204" pitchFamily="34" charset="0"/>
              </a:rPr>
              <a:t>: MUSIC FOR INDIAN FILMS (pl. FILMIS)</a:t>
            </a:r>
          </a:p>
        </p:txBody>
      </p:sp>
      <p:sp>
        <p:nvSpPr>
          <p:cNvPr id="7" name="TextBox 6">
            <a:extLst>
              <a:ext uri="{FF2B5EF4-FFF2-40B4-BE49-F238E27FC236}">
                <a16:creationId xmlns:a16="http://schemas.microsoft.com/office/drawing/2014/main" id="{A684199D-31F5-A99F-0F8D-8D6EE555EE8F}"/>
              </a:ext>
            </a:extLst>
          </p:cNvPr>
          <p:cNvSpPr txBox="1"/>
          <p:nvPr/>
        </p:nvSpPr>
        <p:spPr>
          <a:xfrm>
            <a:off x="7851858"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1E34E58A-C9B7-7469-D70D-AF506156F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9" y="3226908"/>
            <a:ext cx="1780913" cy="3363618"/>
          </a:xfrm>
          <a:prstGeom prst="rect">
            <a:avLst/>
          </a:prstGeom>
        </p:spPr>
      </p:pic>
      <p:pic>
        <p:nvPicPr>
          <p:cNvPr id="13" name="Picture 12">
            <a:extLst>
              <a:ext uri="{FF2B5EF4-FFF2-40B4-BE49-F238E27FC236}">
                <a16:creationId xmlns:a16="http://schemas.microsoft.com/office/drawing/2014/main" id="{21A560DF-6C1F-581B-C2F4-96D381B3EE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05372" y="1373896"/>
            <a:ext cx="1185552" cy="1411113"/>
          </a:xfrm>
          <a:prstGeom prst="rect">
            <a:avLst/>
          </a:prstGeom>
        </p:spPr>
      </p:pic>
      <p:pic>
        <p:nvPicPr>
          <p:cNvPr id="15" name="Picture 14">
            <a:extLst>
              <a:ext uri="{FF2B5EF4-FFF2-40B4-BE49-F238E27FC236}">
                <a16:creationId xmlns:a16="http://schemas.microsoft.com/office/drawing/2014/main" id="{CF19A881-B5D6-0C66-00E6-BA2A01C8C5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82086" y="2526972"/>
            <a:ext cx="566491" cy="258037"/>
          </a:xfrm>
          <a:prstGeom prst="rect">
            <a:avLst/>
          </a:prstGeom>
        </p:spPr>
      </p:pic>
      <p:pic>
        <p:nvPicPr>
          <p:cNvPr id="1026" name="Picture 2" descr="Music SVG Treble Clef Clipart and SVG Personal and Small Business Use - Etsy">
            <a:extLst>
              <a:ext uri="{FF2B5EF4-FFF2-40B4-BE49-F238E27FC236}">
                <a16:creationId xmlns:a16="http://schemas.microsoft.com/office/drawing/2014/main" id="{F27E21A6-0E19-6694-B29F-5EDC209574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125306" y="2466285"/>
            <a:ext cx="151669" cy="28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697B31-0005-23AF-98AE-58ACCADD62D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9" b="98229" l="833" r="98275">
                        <a14:foregroundMark x1="38013" y1="79688" x2="37775" y2="91042"/>
                        <a14:foregroundMark x1="8447" y1="87500" x2="17252" y2="87083"/>
                        <a14:foregroundMark x1="17252" y1="87083" x2="40333" y2="87188"/>
                        <a14:foregroundMark x1="40333" y1="87188" x2="52469" y2="86042"/>
                        <a14:foregroundMark x1="52469" y1="86042" x2="52469" y2="86042"/>
                        <a14:foregroundMark x1="56930" y1="7500" x2="70791" y2="29844"/>
                        <a14:foregroundMark x1="70791" y1="29844" x2="93635" y2="46302"/>
                        <a14:foregroundMark x1="93635" y1="46302" x2="96014" y2="54167"/>
                        <a14:foregroundMark x1="96014" y1="54167" x2="91315" y2="66198"/>
                        <a14:foregroundMark x1="57287" y1="37552" x2="57466" y2="71250"/>
                        <a14:foregroundMark x1="57466" y1="71250" x2="48067" y2="76771"/>
                        <a14:foregroundMark x1="48067" y1="76771" x2="23498" y2="75365"/>
                        <a14:foregroundMark x1="23498" y1="75365" x2="13028" y2="77917"/>
                        <a14:foregroundMark x1="13028" y1="77917" x2="6187" y2="87552"/>
                        <a14:foregroundMark x1="6187" y1="87552" x2="17311" y2="94427"/>
                        <a14:foregroundMark x1="17311" y1="94427" x2="29328" y2="95417"/>
                        <a14:foregroundMark x1="29328" y1="95417" x2="39322" y2="94167"/>
                        <a14:foregroundMark x1="39322" y1="94167" x2="56395" y2="77708"/>
                        <a14:foregroundMark x1="4581" y1="86510" x2="11600" y2="93229"/>
                        <a14:foregroundMark x1="11600" y1="93229" x2="19988" y2="96823"/>
                        <a14:foregroundMark x1="19988" y1="96823" x2="38192" y2="95625"/>
                        <a14:foregroundMark x1="2320" y1="85521" x2="8447" y2="95000"/>
                        <a14:foregroundMark x1="8447" y1="95000" x2="32838" y2="98385"/>
                        <a14:foregroundMark x1="32838" y1="98385" x2="40988" y2="97083"/>
                        <a14:foregroundMark x1="833" y1="87292" x2="26294" y2="87969"/>
                        <a14:foregroundMark x1="96669" y1="51042" x2="98334" y2="53490"/>
                        <a14:foregroundMark x1="56217" y1="3229" x2="58239" y2="13958"/>
                      </a14:backgroundRemoval>
                    </a14:imgEffect>
                  </a14:imgLayer>
                </a14:imgProps>
              </a:ext>
              <a:ext uri="{28A0092B-C50C-407E-A947-70E740481C1C}">
                <a14:useLocalDpi xmlns:a14="http://schemas.microsoft.com/office/drawing/2010/main"/>
              </a:ext>
            </a:extLst>
          </a:blip>
          <a:stretch>
            <a:fillRect/>
          </a:stretch>
        </p:blipFill>
        <p:spPr>
          <a:xfrm>
            <a:off x="10300868" y="2274479"/>
            <a:ext cx="246154" cy="281152"/>
          </a:xfrm>
          <a:prstGeom prst="rect">
            <a:avLst/>
          </a:prstGeom>
        </p:spPr>
      </p:pic>
      <p:sp>
        <p:nvSpPr>
          <p:cNvPr id="14" name="TextBox 13">
            <a:extLst>
              <a:ext uri="{FF2B5EF4-FFF2-40B4-BE49-F238E27FC236}">
                <a16:creationId xmlns:a16="http://schemas.microsoft.com/office/drawing/2014/main" id="{E481D70E-C9F4-8665-25D8-C6F2F3E1D19C}"/>
              </a:ext>
            </a:extLst>
          </p:cNvPr>
          <p:cNvSpPr txBox="1"/>
          <p:nvPr/>
        </p:nvSpPr>
        <p:spPr>
          <a:xfrm>
            <a:off x="720861" y="450793"/>
            <a:ext cx="2226445"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 </a:t>
            </a:r>
            <a:r>
              <a:rPr lang="en-US" dirty="0">
                <a:latin typeface="Arial" panose="020B0604020202020204" pitchFamily="34" charset="0"/>
                <a:cs typeface="Arial" panose="020B0604020202020204" pitchFamily="34" charset="0"/>
              </a:rPr>
              <a:t>A COIN OF IRAQ &amp; JORDAN</a:t>
            </a:r>
          </a:p>
        </p:txBody>
      </p:sp>
      <p:pic>
        <p:nvPicPr>
          <p:cNvPr id="18" name="Picture 2" descr="1 Fils - Faisal I - Iraq – Numista">
            <a:extLst>
              <a:ext uri="{FF2B5EF4-FFF2-40B4-BE49-F238E27FC236}">
                <a16:creationId xmlns:a16="http://schemas.microsoft.com/office/drawing/2014/main" id="{B4CDFE0F-4460-9329-6099-3EE9C4FC0E05}"/>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44852" y="1095718"/>
            <a:ext cx="958097" cy="93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1" grpId="0"/>
      <p:bldP spid="17"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cs typeface="Arial" panose="020B0604020202020204" pitchFamily="34" charset="0"/>
              </a:rPr>
              <a:t>A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684A19A-C6D1-ED60-C48F-976BEA4A2CD9}"/>
              </a:ext>
            </a:extLst>
          </p:cNvPr>
          <p:cNvSpPr>
            <a:spLocks noGrp="1"/>
          </p:cNvSpPr>
          <p:nvPr>
            <p:ph type="sldNum" sz="quarter" idx="12"/>
          </p:nvPr>
        </p:nvSpPr>
        <p:spPr/>
        <p:txBody>
          <a:bodyPr/>
          <a:lstStyle/>
          <a:p>
            <a:fld id="{5F9E4569-F76F-4F5B-B0BB-D8EDE3E0F8A7}" type="slidenum">
              <a:rPr lang="en-US" smtClean="0"/>
              <a:t>8</a:t>
            </a:fld>
            <a:endParaRPr lang="en-US"/>
          </a:p>
        </p:txBody>
      </p:sp>
      <p:sp>
        <p:nvSpPr>
          <p:cNvPr id="3" name="TextBox 2">
            <a:extLst>
              <a:ext uri="{FF2B5EF4-FFF2-40B4-BE49-F238E27FC236}">
                <a16:creationId xmlns:a16="http://schemas.microsoft.com/office/drawing/2014/main" id="{4BDCB96E-7FB4-C517-2799-40102E55933C}"/>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2390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M O P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80</a:t>
            </a:fld>
            <a:endParaRPr lang="en-US"/>
          </a:p>
        </p:txBody>
      </p:sp>
      <p:sp>
        <p:nvSpPr>
          <p:cNvPr id="3" name="TextBox 2">
            <a:extLst>
              <a:ext uri="{FF2B5EF4-FFF2-40B4-BE49-F238E27FC236}">
                <a16:creationId xmlns:a16="http://schemas.microsoft.com/office/drawing/2014/main" id="{B1C8E64F-3D2C-95EC-E93F-F585BBDE2E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901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MPOX</a:t>
            </a:r>
          </a:p>
        </p:txBody>
      </p:sp>
      <p:sp>
        <p:nvSpPr>
          <p:cNvPr id="3" name="TextBox 2">
            <a:extLst>
              <a:ext uri="{FF2B5EF4-FFF2-40B4-BE49-F238E27FC236}">
                <a16:creationId xmlns:a16="http://schemas.microsoft.com/office/drawing/2014/main" id="{95C73594-470F-B823-C8D4-840B6CFED91A}"/>
              </a:ext>
            </a:extLst>
          </p:cNvPr>
          <p:cNvSpPr txBox="1"/>
          <p:nvPr/>
        </p:nvSpPr>
        <p:spPr>
          <a:xfrm>
            <a:off x="1839952" y="1862011"/>
            <a:ext cx="940047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MPOX: n. MONKEYPOX (pl. MPOXES)</a:t>
            </a:r>
          </a:p>
        </p:txBody>
      </p:sp>
      <p:sp>
        <p:nvSpPr>
          <p:cNvPr id="5" name="TextBox 4">
            <a:extLst>
              <a:ext uri="{FF2B5EF4-FFF2-40B4-BE49-F238E27FC236}">
                <a16:creationId xmlns:a16="http://schemas.microsoft.com/office/drawing/2014/main" id="{95A3DE43-1DC3-9959-5605-4FA431F4ED73}"/>
              </a:ext>
            </a:extLst>
          </p:cNvPr>
          <p:cNvSpPr txBox="1"/>
          <p:nvPr/>
        </p:nvSpPr>
        <p:spPr>
          <a:xfrm>
            <a:off x="3696688" y="596269"/>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81</a:t>
            </a:fld>
            <a:endParaRPr lang="en-US"/>
          </a:p>
        </p:txBody>
      </p:sp>
      <p:pic>
        <p:nvPicPr>
          <p:cNvPr id="10" name="Picture 9">
            <a:extLst>
              <a:ext uri="{FF2B5EF4-FFF2-40B4-BE49-F238E27FC236}">
                <a16:creationId xmlns:a16="http://schemas.microsoft.com/office/drawing/2014/main" id="{E021819B-3A68-329A-1A5A-B70FF97FF6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80810" y="2740062"/>
            <a:ext cx="6730458" cy="2991666"/>
          </a:xfrm>
          <a:prstGeom prst="rect">
            <a:avLst/>
          </a:prstGeom>
        </p:spPr>
      </p:pic>
      <p:pic>
        <p:nvPicPr>
          <p:cNvPr id="4" name="Picture 3">
            <a:extLst>
              <a:ext uri="{FF2B5EF4-FFF2-40B4-BE49-F238E27FC236}">
                <a16:creationId xmlns:a16="http://schemas.microsoft.com/office/drawing/2014/main" id="{166F25C7-1397-E53E-CE09-DB29543BE7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0905" y="2858808"/>
            <a:ext cx="1266773" cy="843865"/>
          </a:xfrm>
          <a:prstGeom prst="rect">
            <a:avLst/>
          </a:prstGeom>
        </p:spPr>
      </p:pic>
    </p:spTree>
    <p:extLst>
      <p:ext uri="{BB962C8B-B14F-4D97-AF65-F5344CB8AC3E}">
        <p14:creationId xmlns:p14="http://schemas.microsoft.com/office/powerpoint/2010/main" val="8377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N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82</a:t>
            </a:fld>
            <a:endParaRPr lang="en-US"/>
          </a:p>
        </p:txBody>
      </p:sp>
      <p:sp>
        <p:nvSpPr>
          <p:cNvPr id="3" name="TextBox 2">
            <a:extLst>
              <a:ext uri="{FF2B5EF4-FFF2-40B4-BE49-F238E27FC236}">
                <a16:creationId xmlns:a16="http://schemas.microsoft.com/office/drawing/2014/main" id="{AAD02D0D-2FAC-EEBC-EAD4-A2ACC8EB616D}"/>
              </a:ext>
            </a:extLst>
          </p:cNvPr>
          <p:cNvSpPr txBox="1"/>
          <p:nvPr/>
        </p:nvSpPr>
        <p:spPr>
          <a:xfrm>
            <a:off x="4747763"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306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83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767720" y="5398036"/>
            <a:ext cx="82162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NARE</a:t>
            </a:r>
            <a:r>
              <a:rPr lang="en-US" sz="4000" dirty="0">
                <a:latin typeface="Arial" panose="020B0604020202020204" pitchFamily="34" charset="0"/>
                <a:cs typeface="Arial" panose="020B0604020202020204" pitchFamily="34" charset="0"/>
              </a:rPr>
              <a:t>: n. NOSTRIL (also NARIS)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nare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earn</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near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321012" y="16757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48998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785643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19093849-926F-CAB1-75E9-927CF83ADEF5}"/>
              </a:ext>
            </a:extLst>
          </p:cNvPr>
          <p:cNvSpPr txBox="1"/>
          <p:nvPr/>
        </p:nvSpPr>
        <p:spPr>
          <a:xfrm>
            <a:off x="7099517" y="142087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6" name="TextBox 5">
            <a:extLst>
              <a:ext uri="{FF2B5EF4-FFF2-40B4-BE49-F238E27FC236}">
                <a16:creationId xmlns:a16="http://schemas.microsoft.com/office/drawing/2014/main" id="{DC06C9DA-4E44-503D-23F5-315AB8F9AFDE}"/>
              </a:ext>
            </a:extLst>
          </p:cNvPr>
          <p:cNvSpPr txBox="1"/>
          <p:nvPr/>
        </p:nvSpPr>
        <p:spPr>
          <a:xfrm>
            <a:off x="2969960" y="439345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BF684731-5FB7-D970-5532-755168C8EF5A}"/>
              </a:ext>
            </a:extLst>
          </p:cNvPr>
          <p:cNvSpPr txBox="1"/>
          <p:nvPr/>
        </p:nvSpPr>
        <p:spPr>
          <a:xfrm>
            <a:off x="124877" y="1582217"/>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430661"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6644941" y="164972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17" name="Picture 16">
            <a:extLst>
              <a:ext uri="{FF2B5EF4-FFF2-40B4-BE49-F238E27FC236}">
                <a16:creationId xmlns:a16="http://schemas.microsoft.com/office/drawing/2014/main" id="{BF365F10-B015-0A80-095D-57891C3D20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319" y="4507732"/>
            <a:ext cx="1447120" cy="1626697"/>
          </a:xfrm>
          <a:prstGeom prst="rect">
            <a:avLst/>
          </a:prstGeom>
        </p:spPr>
      </p:pic>
    </p:spTree>
    <p:extLst>
      <p:ext uri="{BB962C8B-B14F-4D97-AF65-F5344CB8AC3E}">
        <p14:creationId xmlns:p14="http://schemas.microsoft.com/office/powerpoint/2010/main" val="18336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8" grpId="0"/>
      <p:bldP spid="19" grpId="0"/>
      <p:bldP spid="5" grpId="0"/>
      <p:bldP spid="6" grpId="0"/>
      <p:bldP spid="12" grpId="0"/>
      <p:bldP spid="15"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84</a:t>
            </a:fld>
            <a:endParaRPr lang="en-US"/>
          </a:p>
        </p:txBody>
      </p:sp>
      <p:sp>
        <p:nvSpPr>
          <p:cNvPr id="3" name="TextBox 2">
            <a:extLst>
              <a:ext uri="{FF2B5EF4-FFF2-40B4-BE49-F238E27FC236}">
                <a16:creationId xmlns:a16="http://schemas.microsoft.com/office/drawing/2014/main" id="{D7A7EB84-5B6B-DD2D-A87A-15E9FCB3C162}"/>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978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boon</a:t>
            </a:r>
          </a:p>
        </p:txBody>
      </p:sp>
      <p:sp>
        <p:nvSpPr>
          <p:cNvPr id="5" name="TextBox 4">
            <a:extLst>
              <a:ext uri="{FF2B5EF4-FFF2-40B4-BE49-F238E27FC236}">
                <a16:creationId xmlns:a16="http://schemas.microsoft.com/office/drawing/2014/main" id="{A2E2123E-732B-3050-3628-BC0E542D810A}"/>
              </a:ext>
            </a:extLst>
          </p:cNvPr>
          <p:cNvSpPr txBox="1"/>
          <p:nvPr/>
        </p:nvSpPr>
        <p:spPr>
          <a:xfrm>
            <a:off x="3895436"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noob</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NOOB</a:t>
            </a:r>
            <a:r>
              <a:rPr lang="en-US" sz="4000" dirty="0">
                <a:latin typeface="Arial" panose="020B0604020202020204" pitchFamily="34" charset="0"/>
                <a:cs typeface="Arial" panose="020B0604020202020204" pitchFamily="34" charset="0"/>
              </a:rPr>
              <a:t>: n. NEWCOMER, NEWBIE (</a:t>
            </a:r>
            <a:r>
              <a:rPr lang="en-US" sz="4000">
                <a:latin typeface="Arial" panose="020B0604020202020204" pitchFamily="34" charset="0"/>
                <a:cs typeface="Arial" panose="020B0604020202020204" pitchFamily="34" charset="0"/>
              </a:rPr>
              <a:t>also NOOBIE/S)</a:t>
            </a:r>
            <a:endParaRPr lang="en-US" sz="4000"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85</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6" y="3607281"/>
            <a:ext cx="965241" cy="877163"/>
          </a:xfrm>
          <a:prstGeom prst="rect">
            <a:avLst/>
          </a:prstGeom>
          <a:noFill/>
        </p:spPr>
        <p:txBody>
          <a:bodyPr wrap="square" rtlCol="0">
            <a:spAutoFit/>
          </a:bodyPr>
          <a:lstStyle/>
          <a:p>
            <a:r>
              <a:rPr lang="en-US" sz="51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699461"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47886" y="1083391"/>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5D948705-FE8E-86F5-C69B-5F299C70E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440" y="4098500"/>
            <a:ext cx="2573277" cy="1599965"/>
          </a:xfrm>
          <a:prstGeom prst="rect">
            <a:avLst/>
          </a:prstGeom>
        </p:spPr>
      </p:pic>
      <p:sp>
        <p:nvSpPr>
          <p:cNvPr id="13" name="Rectangle 12">
            <a:extLst>
              <a:ext uri="{FF2B5EF4-FFF2-40B4-BE49-F238E27FC236}">
                <a16:creationId xmlns:a16="http://schemas.microsoft.com/office/drawing/2014/main" id="{B22ADED5-FB78-1698-435B-CBA61EE86641}"/>
              </a:ext>
            </a:extLst>
          </p:cNvPr>
          <p:cNvSpPr/>
          <p:nvPr/>
        </p:nvSpPr>
        <p:spPr>
          <a:xfrm rot="693364">
            <a:off x="667218" y="4633254"/>
            <a:ext cx="2096429" cy="52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5EE0C3-6B34-0334-751A-D17AFAF20908}"/>
              </a:ext>
            </a:extLst>
          </p:cNvPr>
          <p:cNvSpPr txBox="1"/>
          <p:nvPr/>
        </p:nvSpPr>
        <p:spPr>
          <a:xfrm rot="605217">
            <a:off x="799118" y="4633639"/>
            <a:ext cx="2398646" cy="646331"/>
          </a:xfrm>
          <a:prstGeom prst="rect">
            <a:avLst/>
          </a:prstGeom>
          <a:noFill/>
        </p:spPr>
        <p:txBody>
          <a:bodyPr wrap="square" rtlCol="0">
            <a:spAutoFit/>
          </a:bodyPr>
          <a:lstStyle/>
          <a:p>
            <a:r>
              <a:rPr lang="en-US" sz="3600" b="1" dirty="0">
                <a:latin typeface="Rockwell Extra Bold" panose="02060903040505020403" pitchFamily="18" charset="0"/>
              </a:rPr>
              <a:t>NOOB</a:t>
            </a:r>
          </a:p>
        </p:txBody>
      </p:sp>
      <p:sp>
        <p:nvSpPr>
          <p:cNvPr id="14" name="TextBox 13">
            <a:extLst>
              <a:ext uri="{FF2B5EF4-FFF2-40B4-BE49-F238E27FC236}">
                <a16:creationId xmlns:a16="http://schemas.microsoft.com/office/drawing/2014/main" id="{63C065E4-22C3-8118-2DF0-35F5AFE808DF}"/>
              </a:ext>
            </a:extLst>
          </p:cNvPr>
          <p:cNvSpPr txBox="1"/>
          <p:nvPr/>
        </p:nvSpPr>
        <p:spPr>
          <a:xfrm>
            <a:off x="3234565" y="102631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BF2A2A17-E01A-D5EB-2959-DE2B54902C1C}"/>
              </a:ext>
            </a:extLst>
          </p:cNvPr>
          <p:cNvSpPr txBox="1"/>
          <p:nvPr/>
        </p:nvSpPr>
        <p:spPr>
          <a:xfrm>
            <a:off x="9673" y="318149"/>
            <a:ext cx="335401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ABOON</a:t>
            </a:r>
            <a:r>
              <a:rPr lang="en-US" sz="2400" dirty="0">
                <a:latin typeface="Arial" panose="020B0604020202020204" pitchFamily="34" charset="0"/>
                <a:cs typeface="Arial" panose="020B0604020202020204" pitchFamily="34" charset="0"/>
              </a:rPr>
              <a:t>: adv. ABOVE</a:t>
            </a:r>
          </a:p>
        </p:txBody>
      </p:sp>
      <p:pic>
        <p:nvPicPr>
          <p:cNvPr id="17" name="Picture 16">
            <a:extLst>
              <a:ext uri="{FF2B5EF4-FFF2-40B4-BE49-F238E27FC236}">
                <a16:creationId xmlns:a16="http://schemas.microsoft.com/office/drawing/2014/main" id="{89B9EB5F-B40D-AD44-EBE8-0570FB96C9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8547" y="858183"/>
            <a:ext cx="1185552" cy="1512463"/>
          </a:xfrm>
          <a:prstGeom prst="rect">
            <a:avLst/>
          </a:prstGeom>
        </p:spPr>
      </p:pic>
    </p:spTree>
    <p:extLst>
      <p:ext uri="{BB962C8B-B14F-4D97-AF65-F5344CB8AC3E}">
        <p14:creationId xmlns:p14="http://schemas.microsoft.com/office/powerpoint/2010/main" val="10740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7" grpId="0"/>
      <p:bldP spid="10" grpId="0"/>
      <p:bldP spid="13" grpId="0" animBg="1"/>
      <p:bldP spid="11" grpId="0"/>
      <p:bldP spid="14"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O </a:t>
            </a:r>
            <a:r>
              <a:rPr lang="en-US" sz="7200" dirty="0" err="1">
                <a:latin typeface="Scramble" panose="020B0603050302020204" pitchFamily="34" charset="0"/>
              </a:rPr>
              <a:t>O</a:t>
            </a:r>
            <a:r>
              <a:rPr lang="en-US" sz="7200" dirty="0">
                <a:latin typeface="Scramble" panose="020B0603050302020204" pitchFamily="34" charset="0"/>
              </a:rPr>
              <a:t> P </a:t>
            </a:r>
            <a:r>
              <a:rPr lang="en-US" sz="7200" dirty="0" err="1">
                <a:latin typeface="Scramble" panose="020B0603050302020204" pitchFamily="34" charset="0"/>
              </a:rPr>
              <a:t>P</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86</a:t>
            </a:fld>
            <a:endParaRPr lang="en-US"/>
          </a:p>
        </p:txBody>
      </p:sp>
      <p:sp>
        <p:nvSpPr>
          <p:cNvPr id="3" name="TextBox 2">
            <a:extLst>
              <a:ext uri="{FF2B5EF4-FFF2-40B4-BE49-F238E27FC236}">
                <a16:creationId xmlns:a16="http://schemas.microsoft.com/office/drawing/2014/main" id="{5C414D5C-0901-D564-85FA-B8F6D4185204}"/>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6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51191" y="833300"/>
            <a:ext cx="4173487" cy="1200329"/>
          </a:xfrm>
          <a:prstGeom prst="rect">
            <a:avLst/>
          </a:prstGeom>
          <a:noFill/>
        </p:spPr>
        <p:txBody>
          <a:bodyPr wrap="square" rtlCol="0">
            <a:spAutoFit/>
          </a:bodyPr>
          <a:lstStyle/>
          <a:p>
            <a:r>
              <a:rPr lang="en-US" sz="7200" dirty="0">
                <a:latin typeface="Scramble" panose="020B0603050302020204" pitchFamily="34" charset="0"/>
              </a:rPr>
              <a:t>POOP</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OPPO</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7307" y="4686830"/>
            <a:ext cx="8184995"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OPPO</a:t>
            </a:r>
            <a:r>
              <a:rPr lang="en-US" sz="4000" dirty="0">
                <a:latin typeface="Arial" panose="020B0604020202020204" pitchFamily="34" charset="0"/>
                <a:cs typeface="Arial" panose="020B0604020202020204" pitchFamily="34" charset="0"/>
              </a:rPr>
              <a:t>: n. INTEL ABOUT A POLITICAL OPPONENT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740349" y="847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76728" y="684552"/>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042BA733-3BF3-8D77-DF3B-989C3DA4013E}"/>
              </a:ext>
            </a:extLst>
          </p:cNvPr>
          <p:cNvSpPr txBox="1"/>
          <p:nvPr/>
        </p:nvSpPr>
        <p:spPr>
          <a:xfrm>
            <a:off x="8176728" y="1331074"/>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pic>
        <p:nvPicPr>
          <p:cNvPr id="11" name="Picture 10">
            <a:extLst>
              <a:ext uri="{FF2B5EF4-FFF2-40B4-BE49-F238E27FC236}">
                <a16:creationId xmlns:a16="http://schemas.microsoft.com/office/drawing/2014/main" id="{2DD1EBBF-36C4-EE4D-8AB3-4EAD0067BCB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980" b="96535" l="8298" r="94814">
                        <a14:foregroundMark x1="50024" y1="6860" x2="49835" y2="33027"/>
                        <a14:foregroundMark x1="48091" y1="96605" x2="49599" y2="66973"/>
                        <a14:foregroundMark x1="49599" y1="66973" x2="49599" y2="66973"/>
                        <a14:foregroundMark x1="42103" y1="90382" x2="52428" y2="91089"/>
                        <a14:foregroundMark x1="8298" y1="49434" x2="16879" y2="51556"/>
                        <a14:foregroundMark x1="94814" y1="28430" x2="76898" y2="29915"/>
                        <a14:foregroundMark x1="45922" y1="1980" x2="58699" y2="3112"/>
                      </a14:backgroundRemoval>
                    </a14:imgEffect>
                  </a14:imgLayer>
                </a14:imgProps>
              </a:ext>
              <a:ext uri="{28A0092B-C50C-407E-A947-70E740481C1C}">
                <a14:useLocalDpi xmlns:a14="http://schemas.microsoft.com/office/drawing/2010/main"/>
              </a:ext>
            </a:extLst>
          </a:blip>
          <a:stretch>
            <a:fillRect/>
          </a:stretch>
        </p:blipFill>
        <p:spPr>
          <a:xfrm>
            <a:off x="205368" y="2744540"/>
            <a:ext cx="3329568" cy="2219712"/>
          </a:xfrm>
          <a:prstGeom prst="rect">
            <a:avLst/>
          </a:prstGeom>
        </p:spPr>
      </p:pic>
      <p:pic>
        <p:nvPicPr>
          <p:cNvPr id="13" name="Picture 12">
            <a:extLst>
              <a:ext uri="{FF2B5EF4-FFF2-40B4-BE49-F238E27FC236}">
                <a16:creationId xmlns:a16="http://schemas.microsoft.com/office/drawing/2014/main" id="{0EC0864A-558D-A739-8637-2FAFDC50876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4865" b="97838" l="1099" r="97436">
                        <a14:foregroundMark x1="1465" y1="77297" x2="23810" y2="74595"/>
                        <a14:foregroundMark x1="23810" y1="74595" x2="23810" y2="74595"/>
                        <a14:foregroundMark x1="26374" y1="88649" x2="39560" y2="89189"/>
                        <a14:foregroundMark x1="39560" y1="89189" x2="71429" y2="85405"/>
                        <a14:foregroundMark x1="71429" y1="85405" x2="80220" y2="75135"/>
                        <a14:foregroundMark x1="80220" y1="75135" x2="84615" y2="42162"/>
                        <a14:foregroundMark x1="50183" y1="64324" x2="82418" y2="62703"/>
                        <a14:foregroundMark x1="51648" y1="55135" x2="83516" y2="51351"/>
                        <a14:foregroundMark x1="98168" y1="43784" x2="77289" y2="71351"/>
                        <a14:foregroundMark x1="91209" y1="83784" x2="68864" y2="98378"/>
                        <a14:foregroundMark x1="68864" y1="98378" x2="34066" y2="84324"/>
                        <a14:foregroundMark x1="30037" y1="9189" x2="30037" y2="9189"/>
                        <a14:foregroundMark x1="29304" y1="4865" x2="29304" y2="8108"/>
                      </a14:backgroundRemoval>
                    </a14:imgEffect>
                  </a14:imgLayer>
                </a14:imgProps>
              </a:ext>
              <a:ext uri="{28A0092B-C50C-407E-A947-70E740481C1C}">
                <a14:useLocalDpi xmlns:a14="http://schemas.microsoft.com/office/drawing/2010/main"/>
              </a:ext>
            </a:extLst>
          </a:blip>
          <a:stretch>
            <a:fillRect/>
          </a:stretch>
        </p:blipFill>
        <p:spPr>
          <a:xfrm>
            <a:off x="205368" y="4812105"/>
            <a:ext cx="1937946" cy="1313260"/>
          </a:xfrm>
          <a:prstGeom prst="rect">
            <a:avLst/>
          </a:prstGeom>
        </p:spPr>
      </p:pic>
    </p:spTree>
    <p:extLst>
      <p:ext uri="{BB962C8B-B14F-4D97-AF65-F5344CB8AC3E}">
        <p14:creationId xmlns:p14="http://schemas.microsoft.com/office/powerpoint/2010/main" val="14644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E I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88</a:t>
            </a:fld>
            <a:endParaRPr lang="en-US"/>
          </a:p>
        </p:txBody>
      </p:sp>
      <p:sp>
        <p:nvSpPr>
          <p:cNvPr id="3" name="TextBox 2">
            <a:extLst>
              <a:ext uri="{FF2B5EF4-FFF2-40B4-BE49-F238E27FC236}">
                <a16:creationId xmlns:a16="http://schemas.microsoft.com/office/drawing/2014/main" id="{0EAA9F9D-29A5-6753-054B-A82FC4B86F3F}"/>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3062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289033" y="242124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PIED</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PEDI</a:t>
            </a:r>
          </a:p>
        </p:txBody>
      </p:sp>
      <p:sp>
        <p:nvSpPr>
          <p:cNvPr id="6" name="TextBox 5">
            <a:extLst>
              <a:ext uri="{FF2B5EF4-FFF2-40B4-BE49-F238E27FC236}">
                <a16:creationId xmlns:a16="http://schemas.microsoft.com/office/drawing/2014/main" id="{5518CAD4-CD6B-BC8B-E96E-7ACFFC5FD57E}"/>
              </a:ext>
            </a:extLst>
          </p:cNvPr>
          <p:cNvSpPr txBox="1"/>
          <p:nvPr/>
        </p:nvSpPr>
        <p:spPr>
          <a:xfrm>
            <a:off x="3806412" y="4828088"/>
            <a:ext cx="818499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PEDI</a:t>
            </a:r>
            <a:r>
              <a:rPr lang="en-US" sz="4000" dirty="0">
                <a:latin typeface="Arial" panose="020B0604020202020204" pitchFamily="34" charset="0"/>
                <a:cs typeface="Arial" panose="020B0604020202020204" pitchFamily="34" charset="0"/>
              </a:rPr>
              <a:t>: n. PEDICURE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3323792" y="1084836"/>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CEE9ADE-4536-31B2-2E92-20241BA3AFD2}"/>
              </a:ext>
            </a:extLst>
          </p:cNvPr>
          <p:cNvSpPr txBox="1"/>
          <p:nvPr/>
        </p:nvSpPr>
        <p:spPr>
          <a:xfrm>
            <a:off x="7758936" y="347580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2FBA7ECD-0F41-26D2-00C3-63D659888D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260" y="3166581"/>
            <a:ext cx="2397513" cy="2199580"/>
          </a:xfrm>
          <a:prstGeom prst="rect">
            <a:avLst/>
          </a:prstGeom>
        </p:spPr>
      </p:pic>
      <p:pic>
        <p:nvPicPr>
          <p:cNvPr id="13" name="Picture 12">
            <a:extLst>
              <a:ext uri="{FF2B5EF4-FFF2-40B4-BE49-F238E27FC236}">
                <a16:creationId xmlns:a16="http://schemas.microsoft.com/office/drawing/2014/main" id="{56E3BACD-86B0-E0CA-DCA0-F717BBFBAB1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Tree>
    <p:extLst>
      <p:ext uri="{BB962C8B-B14F-4D97-AF65-F5344CB8AC3E}">
        <p14:creationId xmlns:p14="http://schemas.microsoft.com/office/powerpoint/2010/main" val="120508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35" presetClass="emph" presetSubtype="0" repeatCount="indefinite" fill="hold" nodeType="withEffect">
                                  <p:stCondLst>
                                    <p:cond delay="0"/>
                                  </p:stCondLst>
                                  <p:childTnLst>
                                    <p:anim calcmode="discrete" valueType="str">
                                      <p:cBhvr>
                                        <p:cTn id="30" dur="3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1187532" y="1758340"/>
            <a:ext cx="3218213" cy="1200329"/>
          </a:xfrm>
          <a:prstGeom prst="rect">
            <a:avLst/>
          </a:prstGeom>
          <a:noFill/>
        </p:spPr>
        <p:txBody>
          <a:bodyPr wrap="square" rtlCol="0">
            <a:spAutoFit/>
          </a:bodyPr>
          <a:lstStyle/>
          <a:p>
            <a:r>
              <a:rPr lang="en-US" sz="7200" dirty="0">
                <a:latin typeface="Scramble" panose="020B0603050302020204" pitchFamily="34" charset="0"/>
              </a:rPr>
              <a:t>SAT</a:t>
            </a:r>
          </a:p>
        </p:txBody>
      </p:sp>
      <p:sp>
        <p:nvSpPr>
          <p:cNvPr id="4" name="TextBox 3">
            <a:extLst>
              <a:ext uri="{FF2B5EF4-FFF2-40B4-BE49-F238E27FC236}">
                <a16:creationId xmlns:a16="http://schemas.microsoft.com/office/drawing/2014/main" id="{DB5E3ED8-4A4C-EBA2-F988-ABBAC2F1A537}"/>
              </a:ext>
            </a:extLst>
          </p:cNvPr>
          <p:cNvSpPr txBox="1"/>
          <p:nvPr/>
        </p:nvSpPr>
        <p:spPr>
          <a:xfrm>
            <a:off x="5688281" y="201446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2CC2F695-558D-B4A6-4D3B-C00A671C457C}"/>
              </a:ext>
            </a:extLst>
          </p:cNvPr>
          <p:cNvSpPr txBox="1"/>
          <p:nvPr/>
        </p:nvSpPr>
        <p:spPr>
          <a:xfrm>
            <a:off x="7621972" y="1758339"/>
            <a:ext cx="3218213" cy="1200329"/>
          </a:xfrm>
          <a:prstGeom prst="rect">
            <a:avLst/>
          </a:prstGeom>
          <a:noFill/>
        </p:spPr>
        <p:txBody>
          <a:bodyPr wrap="square" rtlCol="0">
            <a:spAutoFit/>
          </a:bodyPr>
          <a:lstStyle/>
          <a:p>
            <a:r>
              <a:rPr lang="en-US" sz="7200" dirty="0">
                <a:latin typeface="Scramble" panose="020B0603050302020204" pitchFamily="34" charset="0"/>
              </a:rPr>
              <a:t>TAS</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4486893" y="3953293"/>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ATS</a:t>
            </a:r>
          </a:p>
        </p:txBody>
      </p:sp>
      <p:sp>
        <p:nvSpPr>
          <p:cNvPr id="8" name="TextBox 7">
            <a:extLst>
              <a:ext uri="{FF2B5EF4-FFF2-40B4-BE49-F238E27FC236}">
                <a16:creationId xmlns:a16="http://schemas.microsoft.com/office/drawing/2014/main" id="{939AE8D2-49E0-FC58-2951-DB154357D897}"/>
              </a:ext>
            </a:extLst>
          </p:cNvPr>
          <p:cNvSpPr txBox="1"/>
          <p:nvPr/>
        </p:nvSpPr>
        <p:spPr>
          <a:xfrm>
            <a:off x="1200366" y="5656623"/>
            <a:ext cx="9389097" cy="1077218"/>
          </a:xfrm>
          <a:prstGeom prst="rect">
            <a:avLst/>
          </a:prstGeom>
          <a:noFill/>
        </p:spPr>
        <p:txBody>
          <a:bodyPr wrap="square" rtlCol="0">
            <a:spAutoFit/>
          </a:bodyPr>
          <a:lstStyle/>
          <a:p>
            <a:r>
              <a:rPr lang="en-US" sz="3200" u="sng" dirty="0">
                <a:latin typeface="Arial" panose="020B0604020202020204" pitchFamily="34" charset="0"/>
                <a:cs typeface="Arial" panose="020B0604020202020204" pitchFamily="34" charset="0"/>
              </a:rPr>
              <a:t>ATS</a:t>
            </a:r>
            <a:r>
              <a:rPr lang="en-US" sz="3200" dirty="0">
                <a:latin typeface="Arial" panose="020B0604020202020204" pitchFamily="34" charset="0"/>
                <a:cs typeface="Arial" panose="020B0604020202020204" pitchFamily="34" charset="0"/>
              </a:rPr>
              <a:t>: v. RESPONDS TO SOMEONE ONLINE WITH NOTIFICATION (AT, ATTED, ATTING)</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9</a:t>
            </a:fld>
            <a:endParaRPr lang="en-US"/>
          </a:p>
        </p:txBody>
      </p:sp>
      <p:sp>
        <p:nvSpPr>
          <p:cNvPr id="10" name="TextBox 9">
            <a:extLst>
              <a:ext uri="{FF2B5EF4-FFF2-40B4-BE49-F238E27FC236}">
                <a16:creationId xmlns:a16="http://schemas.microsoft.com/office/drawing/2014/main" id="{B5013961-066C-63E1-0575-452BD6B2370A}"/>
              </a:ext>
            </a:extLst>
          </p:cNvPr>
          <p:cNvSpPr txBox="1"/>
          <p:nvPr/>
        </p:nvSpPr>
        <p:spPr>
          <a:xfrm>
            <a:off x="7115290" y="183480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EU</a:t>
            </a:r>
          </a:p>
        </p:txBody>
      </p:sp>
      <p:sp>
        <p:nvSpPr>
          <p:cNvPr id="11" name="TextBox 10">
            <a:extLst>
              <a:ext uri="{FF2B5EF4-FFF2-40B4-BE49-F238E27FC236}">
                <a16:creationId xmlns:a16="http://schemas.microsoft.com/office/drawing/2014/main" id="{6FE6D715-BF03-8988-2C64-9301334B91FD}"/>
              </a:ext>
            </a:extLst>
          </p:cNvPr>
          <p:cNvSpPr txBox="1"/>
          <p:nvPr/>
        </p:nvSpPr>
        <p:spPr>
          <a:xfrm>
            <a:off x="4316687" y="1834804"/>
            <a:ext cx="5957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endParaRPr lang="en-US" sz="3600" b="1" dirty="0">
              <a:latin typeface="Microsoft PhagsPa"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C115C4BD-68D7-6AD5-1CAE-0A0346549DC0}"/>
              </a:ext>
            </a:extLst>
          </p:cNvPr>
          <p:cNvSpPr txBox="1"/>
          <p:nvPr/>
        </p:nvSpPr>
        <p:spPr>
          <a:xfrm>
            <a:off x="4367241" y="2345898"/>
            <a:ext cx="528146" cy="707886"/>
          </a:xfrm>
          <a:prstGeom prst="rect">
            <a:avLst/>
          </a:prstGeom>
          <a:noFill/>
        </p:spPr>
        <p:txBody>
          <a:bodyPr wrap="square" rtlCol="0">
            <a:spAutoFit/>
          </a:bodyPr>
          <a:lstStyle/>
          <a:p>
            <a:r>
              <a:rPr lang="en-US" sz="4000" b="1" dirty="0">
                <a:latin typeface="Microsoft PhagsPa" panose="020B0502040204020203" pitchFamily="34" charset="0"/>
                <a:cs typeface="Arial" panose="020B0604020202020204" pitchFamily="34" charset="0"/>
              </a:rPr>
              <a:t>I</a:t>
            </a:r>
            <a:endParaRPr lang="en-US" sz="4000" dirty="0"/>
          </a:p>
        </p:txBody>
      </p:sp>
      <p:sp>
        <p:nvSpPr>
          <p:cNvPr id="13" name="TextBox 12">
            <a:extLst>
              <a:ext uri="{FF2B5EF4-FFF2-40B4-BE49-F238E27FC236}">
                <a16:creationId xmlns:a16="http://schemas.microsoft.com/office/drawing/2014/main" id="{D1B87291-0EF7-5140-0C02-07B32CFD05F8}"/>
              </a:ext>
            </a:extLst>
          </p:cNvPr>
          <p:cNvSpPr txBox="1"/>
          <p:nvPr/>
        </p:nvSpPr>
        <p:spPr>
          <a:xfrm>
            <a:off x="10768334" y="1736760"/>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EKS</a:t>
            </a:r>
          </a:p>
        </p:txBody>
      </p:sp>
      <p:pic>
        <p:nvPicPr>
          <p:cNvPr id="14" name="Picture 13">
            <a:extLst>
              <a:ext uri="{FF2B5EF4-FFF2-40B4-BE49-F238E27FC236}">
                <a16:creationId xmlns:a16="http://schemas.microsoft.com/office/drawing/2014/main" id="{BD4C0D60-7B2C-C310-5D80-762F737D5B2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519" b="98056" l="0" r="97845">
                        <a14:foregroundMark x1="24022" y1="87870" x2="27614" y2="96111"/>
                        <a14:foregroundMark x1="27614" y1="96111" x2="61931" y2="96389"/>
                        <a14:foregroundMark x1="61931" y1="96389" x2="81883" y2="94722"/>
                        <a14:foregroundMark x1="81883" y1="94722" x2="86113" y2="75370"/>
                        <a14:foregroundMark x1="86113" y1="75370" x2="84358" y2="67315"/>
                        <a14:foregroundMark x1="84358" y1="67315" x2="81325" y2="62963"/>
                        <a14:foregroundMark x1="81006" y1="97963" x2="22905" y2="96389"/>
                        <a14:foregroundMark x1="22905" y1="96389" x2="20112" y2="97315"/>
                        <a14:foregroundMark x1="63128" y1="31481" x2="71189" y2="32870"/>
                        <a14:foregroundMark x1="71189" y1="32870" x2="88188" y2="42778"/>
                        <a14:foregroundMark x1="88188" y1="42778" x2="94174" y2="60833"/>
                        <a14:foregroundMark x1="94174" y1="60833" x2="93695" y2="95278"/>
                        <a14:foregroundMark x1="62889" y1="22500" x2="79250" y2="22130"/>
                        <a14:foregroundMark x1="79250" y1="22130" x2="88109" y2="23426"/>
                        <a14:foregroundMark x1="88109" y1="23426" x2="97845" y2="31296"/>
                        <a14:foregroundMark x1="97845" y1="31296" x2="97127" y2="98148"/>
                        <a14:foregroundMark x1="47566" y1="8889" x2="54350" y2="8519"/>
                      </a14:backgroundRemoval>
                    </a14:imgEffect>
                  </a14:imgLayer>
                </a14:imgProps>
              </a:ext>
              <a:ext uri="{28A0092B-C50C-407E-A947-70E740481C1C}">
                <a14:useLocalDpi xmlns:a14="http://schemas.microsoft.com/office/drawing/2010/main"/>
              </a:ext>
            </a:extLst>
          </a:blip>
          <a:srcRect/>
          <a:stretch/>
        </p:blipFill>
        <p:spPr>
          <a:xfrm>
            <a:off x="8610601" y="3662981"/>
            <a:ext cx="2381034" cy="2051562"/>
          </a:xfrm>
          <a:prstGeom prst="rect">
            <a:avLst/>
          </a:prstGeom>
        </p:spPr>
      </p:pic>
      <p:sp>
        <p:nvSpPr>
          <p:cNvPr id="15" name="TextBox 14">
            <a:extLst>
              <a:ext uri="{FF2B5EF4-FFF2-40B4-BE49-F238E27FC236}">
                <a16:creationId xmlns:a16="http://schemas.microsoft.com/office/drawing/2014/main" id="{6BCB71CE-8FF9-6301-3FE1-66749D3DB7E0}"/>
              </a:ext>
            </a:extLst>
          </p:cNvPr>
          <p:cNvSpPr txBox="1"/>
          <p:nvPr/>
        </p:nvSpPr>
        <p:spPr>
          <a:xfrm>
            <a:off x="8842342" y="4305749"/>
            <a:ext cx="1640263" cy="646331"/>
          </a:xfrm>
          <a:prstGeom prst="rect">
            <a:avLst/>
          </a:prstGeom>
          <a:noFill/>
        </p:spPr>
        <p:txBody>
          <a:bodyPr wrap="square" rtlCol="0">
            <a:spAutoFit/>
          </a:bodyPr>
          <a:lstStyle/>
          <a:p>
            <a:r>
              <a:rPr lang="en-US" sz="3600" b="1" dirty="0"/>
              <a:t>@</a:t>
            </a:r>
          </a:p>
        </p:txBody>
      </p:sp>
      <p:sp>
        <p:nvSpPr>
          <p:cNvPr id="16" name="TextBox 15">
            <a:extLst>
              <a:ext uri="{FF2B5EF4-FFF2-40B4-BE49-F238E27FC236}">
                <a16:creationId xmlns:a16="http://schemas.microsoft.com/office/drawing/2014/main" id="{C8944B0D-ED04-64BF-EADA-302CE3740A0B}"/>
              </a:ext>
            </a:extLst>
          </p:cNvPr>
          <p:cNvSpPr txBox="1"/>
          <p:nvPr/>
        </p:nvSpPr>
        <p:spPr>
          <a:xfrm>
            <a:off x="545186" y="4291313"/>
            <a:ext cx="4367241" cy="584775"/>
          </a:xfrm>
          <a:prstGeom prst="rect">
            <a:avLst/>
          </a:prstGeom>
          <a:noFill/>
        </p:spPr>
        <p:txBody>
          <a:bodyPr wrap="square" rtlCol="0">
            <a:spAutoFit/>
          </a:bodyPr>
          <a:lstStyle/>
          <a:p>
            <a:r>
              <a:rPr lang="en-US" sz="3200" b="1" dirty="0"/>
              <a:t>BCEFGHKLMOPQRTVW</a:t>
            </a:r>
          </a:p>
        </p:txBody>
      </p:sp>
      <p:sp>
        <p:nvSpPr>
          <p:cNvPr id="17" name="TextBox 16">
            <a:extLst>
              <a:ext uri="{FF2B5EF4-FFF2-40B4-BE49-F238E27FC236}">
                <a16:creationId xmlns:a16="http://schemas.microsoft.com/office/drawing/2014/main" id="{7959CF13-207C-E95F-0908-DC4BE6CD2060}"/>
              </a:ext>
            </a:extLst>
          </p:cNvPr>
          <p:cNvSpPr txBox="1"/>
          <p:nvPr/>
        </p:nvSpPr>
        <p:spPr>
          <a:xfrm>
            <a:off x="3824944" y="3649175"/>
            <a:ext cx="844731" cy="1569660"/>
          </a:xfrm>
          <a:prstGeom prst="rect">
            <a:avLst/>
          </a:prstGeom>
          <a:noFill/>
        </p:spPr>
        <p:txBody>
          <a:bodyPr wrap="square" rtlCol="0">
            <a:spAutoFit/>
          </a:bodyPr>
          <a:lstStyle/>
          <a:p>
            <a:r>
              <a:rPr lang="en-US" sz="9600" dirty="0"/>
              <a:t>_</a:t>
            </a:r>
          </a:p>
        </p:txBody>
      </p:sp>
      <p:sp>
        <p:nvSpPr>
          <p:cNvPr id="18" name="TextBox 17">
            <a:extLst>
              <a:ext uri="{FF2B5EF4-FFF2-40B4-BE49-F238E27FC236}">
                <a16:creationId xmlns:a16="http://schemas.microsoft.com/office/drawing/2014/main" id="{0F048381-3C61-794A-B515-A368C95CB03F}"/>
              </a:ext>
            </a:extLst>
          </p:cNvPr>
          <p:cNvSpPr txBox="1"/>
          <p:nvPr/>
        </p:nvSpPr>
        <p:spPr>
          <a:xfrm>
            <a:off x="1015732" y="180013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A72B92CF-49D5-D26A-A035-23D1577105B9}"/>
              </a:ext>
            </a:extLst>
          </p:cNvPr>
          <p:cNvSpPr txBox="1"/>
          <p:nvPr/>
        </p:nvSpPr>
        <p:spPr>
          <a:xfrm>
            <a:off x="7518838"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10486905"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EDE66CC3-A3F9-6E84-4B47-0988078BAD04}"/>
              </a:ext>
            </a:extLst>
          </p:cNvPr>
          <p:cNvSpPr txBox="1"/>
          <p:nvPr/>
        </p:nvSpPr>
        <p:spPr>
          <a:xfrm>
            <a:off x="7279575" y="39801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2" name="Picture 21">
            <a:extLst>
              <a:ext uri="{FF2B5EF4-FFF2-40B4-BE49-F238E27FC236}">
                <a16:creationId xmlns:a16="http://schemas.microsoft.com/office/drawing/2014/main" id="{14D336E8-3C12-F69A-60F9-C88CCC2E1A6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31516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5" grpId="0"/>
      <p:bldP spid="16" grpId="0"/>
      <p:bldP spid="17" grpId="0"/>
      <p:bldP spid="18" grpId="0"/>
      <p:bldP spid="19" grpId="0"/>
      <p:bldP spid="20"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H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90</a:t>
            </a:fld>
            <a:endParaRPr lang="en-US"/>
          </a:p>
        </p:txBody>
      </p:sp>
      <p:sp>
        <p:nvSpPr>
          <p:cNvPr id="3" name="TextBox 2">
            <a:extLst>
              <a:ext uri="{FF2B5EF4-FFF2-40B4-BE49-F238E27FC236}">
                <a16:creationId xmlns:a16="http://schemas.microsoft.com/office/drawing/2014/main" id="{980CA6E3-B67C-91B2-40DE-8ED2ABEB5A0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605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41813"/>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HOPE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PHEO</a:t>
            </a:r>
          </a:p>
        </p:txBody>
      </p:sp>
      <p:sp>
        <p:nvSpPr>
          <p:cNvPr id="6" name="TextBox 5">
            <a:extLst>
              <a:ext uri="{FF2B5EF4-FFF2-40B4-BE49-F238E27FC236}">
                <a16:creationId xmlns:a16="http://schemas.microsoft.com/office/drawing/2014/main" id="{5518CAD4-CD6B-BC8B-E96E-7ACFFC5FD57E}"/>
              </a:ext>
            </a:extLst>
          </p:cNvPr>
          <p:cNvSpPr txBox="1"/>
          <p:nvPr/>
        </p:nvSpPr>
        <p:spPr>
          <a:xfrm>
            <a:off x="1982205" y="4739958"/>
            <a:ext cx="884676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PHEO</a:t>
            </a:r>
            <a:r>
              <a:rPr lang="en-US" sz="4000" dirty="0">
                <a:latin typeface="Arial" panose="020B0604020202020204" pitchFamily="34" charset="0"/>
                <a:cs typeface="Arial" panose="020B0604020202020204" pitchFamily="34" charset="0"/>
              </a:rPr>
              <a:t>: n. A PHEOCHROMOCYTOMA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91</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48035" y="88679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5839708A-79E9-F11C-6490-08A44C4DCF72}"/>
              </a:ext>
            </a:extLst>
          </p:cNvPr>
          <p:cNvSpPr txBox="1"/>
          <p:nvPr/>
        </p:nvSpPr>
        <p:spPr>
          <a:xfrm>
            <a:off x="8240811" y="668645"/>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DRS</a:t>
            </a:r>
          </a:p>
        </p:txBody>
      </p:sp>
      <p:sp>
        <p:nvSpPr>
          <p:cNvPr id="13" name="TextBox 12">
            <a:extLst>
              <a:ext uri="{FF2B5EF4-FFF2-40B4-BE49-F238E27FC236}">
                <a16:creationId xmlns:a16="http://schemas.microsoft.com/office/drawing/2014/main" id="{C861ABA3-A71D-B911-FE96-B73909D22859}"/>
              </a:ext>
            </a:extLst>
          </p:cNvPr>
          <p:cNvSpPr txBox="1"/>
          <p:nvPr/>
        </p:nvSpPr>
        <p:spPr>
          <a:xfrm>
            <a:off x="3722199" y="86642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4" name="Picture 13">
            <a:extLst>
              <a:ext uri="{FF2B5EF4-FFF2-40B4-BE49-F238E27FC236}">
                <a16:creationId xmlns:a16="http://schemas.microsoft.com/office/drawing/2014/main" id="{F96F6259-6147-1274-30A6-2486A9DD23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91" y="1781380"/>
            <a:ext cx="2343423" cy="2814782"/>
          </a:xfrm>
          <a:prstGeom prst="rect">
            <a:avLst/>
          </a:prstGeom>
        </p:spPr>
      </p:pic>
      <p:sp>
        <p:nvSpPr>
          <p:cNvPr id="10" name="TextBox 9">
            <a:extLst>
              <a:ext uri="{FF2B5EF4-FFF2-40B4-BE49-F238E27FC236}">
                <a16:creationId xmlns:a16="http://schemas.microsoft.com/office/drawing/2014/main" id="{7878ACA4-1275-EF4A-2BA5-C4BAE9AC6F78}"/>
              </a:ext>
            </a:extLst>
          </p:cNvPr>
          <p:cNvSpPr txBox="1"/>
          <p:nvPr/>
        </p:nvSpPr>
        <p:spPr>
          <a:xfrm>
            <a:off x="1454536" y="1980148"/>
            <a:ext cx="1628078" cy="461665"/>
          </a:xfrm>
          <a:prstGeom prst="rect">
            <a:avLst/>
          </a:prstGeom>
          <a:noFill/>
        </p:spPr>
        <p:txBody>
          <a:bodyPr wrap="square" rtlCol="0">
            <a:spAutoFit/>
          </a:bodyPr>
          <a:lstStyle/>
          <a:p>
            <a:r>
              <a:rPr lang="en-US" sz="2400" b="1" dirty="0"/>
              <a:t>PHEO</a:t>
            </a:r>
          </a:p>
        </p:txBody>
      </p:sp>
    </p:spTree>
    <p:extLst>
      <p:ext uri="{BB962C8B-B14F-4D97-AF65-F5344CB8AC3E}">
        <p14:creationId xmlns:p14="http://schemas.microsoft.com/office/powerpoint/2010/main" val="30885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9" grpId="0"/>
      <p:bldP spid="13"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E P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92</a:t>
            </a:fld>
            <a:endParaRPr lang="en-US"/>
          </a:p>
        </p:txBody>
      </p:sp>
      <p:sp>
        <p:nvSpPr>
          <p:cNvPr id="3" name="TextBox 2">
            <a:extLst>
              <a:ext uri="{FF2B5EF4-FFF2-40B4-BE49-F238E27FC236}">
                <a16:creationId xmlns:a16="http://schemas.microsoft.com/office/drawing/2014/main" id="{923A9A74-9692-C3C9-0157-9E9EAE4FC93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103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PUBE</a:t>
            </a:r>
          </a:p>
        </p:txBody>
      </p:sp>
      <p:sp>
        <p:nvSpPr>
          <p:cNvPr id="3" name="TextBox 2">
            <a:extLst>
              <a:ext uri="{FF2B5EF4-FFF2-40B4-BE49-F238E27FC236}">
                <a16:creationId xmlns:a16="http://schemas.microsoft.com/office/drawing/2014/main" id="{95C73594-470F-B823-C8D4-840B6CFED91A}"/>
              </a:ext>
            </a:extLst>
          </p:cNvPr>
          <p:cNvSpPr txBox="1"/>
          <p:nvPr/>
        </p:nvSpPr>
        <p:spPr>
          <a:xfrm>
            <a:off x="3260093" y="1928917"/>
            <a:ext cx="811415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PUBE: n. A PUBIC HAIR</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592093"/>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93</a:t>
            </a:fld>
            <a:endParaRPr lang="en-US"/>
          </a:p>
        </p:txBody>
      </p:sp>
      <p:pic>
        <p:nvPicPr>
          <p:cNvPr id="4" name="Picture 3">
            <a:extLst>
              <a:ext uri="{FF2B5EF4-FFF2-40B4-BE49-F238E27FC236}">
                <a16:creationId xmlns:a16="http://schemas.microsoft.com/office/drawing/2014/main" id="{149C8B4F-13A1-30E2-FD28-CD6C84758A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5999" y="2986516"/>
            <a:ext cx="5116551" cy="3411034"/>
          </a:xfrm>
          <a:prstGeom prst="rect">
            <a:avLst/>
          </a:prstGeom>
        </p:spPr>
      </p:pic>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4839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N p S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94</a:t>
            </a:fld>
            <a:endParaRPr lang="en-US"/>
          </a:p>
        </p:txBody>
      </p:sp>
      <p:sp>
        <p:nvSpPr>
          <p:cNvPr id="3" name="TextBox 2">
            <a:extLst>
              <a:ext uri="{FF2B5EF4-FFF2-40B4-BE49-F238E27FC236}">
                <a16:creationId xmlns:a16="http://schemas.microsoft.com/office/drawing/2014/main" id="{D8B42ED4-186E-D800-B617-6DBECBCCE28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1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2231320"/>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PWNS</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2231320"/>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95</a:t>
            </a:fld>
            <a:endParaRPr lang="en-US"/>
          </a:p>
        </p:txBody>
      </p:sp>
      <p:sp>
        <p:nvSpPr>
          <p:cNvPr id="7" name="TextBox 6">
            <a:extLst>
              <a:ext uri="{FF2B5EF4-FFF2-40B4-BE49-F238E27FC236}">
                <a16:creationId xmlns:a16="http://schemas.microsoft.com/office/drawing/2014/main" id="{794EA366-6B13-4A5B-CB83-06E343F2EE44}"/>
              </a:ext>
            </a:extLst>
          </p:cNvPr>
          <p:cNvSpPr txBox="1"/>
          <p:nvPr/>
        </p:nvSpPr>
        <p:spPr>
          <a:xfrm>
            <a:off x="2008021" y="3441564"/>
            <a:ext cx="925471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PWNS</a:t>
            </a:r>
            <a:r>
              <a:rPr lang="en-US" sz="4000" dirty="0">
                <a:latin typeface="Arial" panose="020B0604020202020204" pitchFamily="34" charset="0"/>
                <a:cs typeface="Arial" panose="020B0604020202020204" pitchFamily="34" charset="0"/>
              </a:rPr>
              <a:t>: v. DOMINATES, ESPECIALLY IN COMPUTER OR VIDEO GAMES</a:t>
            </a:r>
          </a:p>
        </p:txBody>
      </p:sp>
      <p:sp>
        <p:nvSpPr>
          <p:cNvPr id="8" name="TextBox 7">
            <a:extLst>
              <a:ext uri="{FF2B5EF4-FFF2-40B4-BE49-F238E27FC236}">
                <a16:creationId xmlns:a16="http://schemas.microsoft.com/office/drawing/2014/main" id="{C5ACBCB5-4E71-3ACA-2F96-83CBD25B190E}"/>
              </a:ext>
            </a:extLst>
          </p:cNvPr>
          <p:cNvSpPr txBox="1"/>
          <p:nvPr/>
        </p:nvSpPr>
        <p:spPr>
          <a:xfrm>
            <a:off x="285169" y="4869991"/>
            <a:ext cx="21887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PWN  PWNS PWNED PWNING</a:t>
            </a:r>
          </a:p>
        </p:txBody>
      </p:sp>
      <p:pic>
        <p:nvPicPr>
          <p:cNvPr id="11" name="Picture 10">
            <a:extLst>
              <a:ext uri="{FF2B5EF4-FFF2-40B4-BE49-F238E27FC236}">
                <a16:creationId xmlns:a16="http://schemas.microsoft.com/office/drawing/2014/main" id="{0659FDCF-6A1A-6C4A-C2B9-9F2D65C486FE}"/>
              </a:ext>
            </a:extLst>
          </p:cNvPr>
          <p:cNvPicPr>
            <a:picLocks noChangeAspect="1"/>
          </p:cNvPicPr>
          <p:nvPr/>
        </p:nvPicPr>
        <p:blipFill>
          <a:blip r:embed="rId3"/>
          <a:stretch>
            <a:fillRect/>
          </a:stretch>
        </p:blipFill>
        <p:spPr>
          <a:xfrm>
            <a:off x="285169" y="528637"/>
            <a:ext cx="2143125" cy="2143125"/>
          </a:xfrm>
          <a:prstGeom prst="rect">
            <a:avLst/>
          </a:prstGeom>
        </p:spPr>
      </p:pic>
      <p:pic>
        <p:nvPicPr>
          <p:cNvPr id="12" name="Picture 11">
            <a:extLst>
              <a:ext uri="{FF2B5EF4-FFF2-40B4-BE49-F238E27FC236}">
                <a16:creationId xmlns:a16="http://schemas.microsoft.com/office/drawing/2014/main" id="{83A44402-46BA-DA97-4DEB-6F984DEC5C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3677" y="329428"/>
            <a:ext cx="1942022" cy="1618352"/>
          </a:xfrm>
          <a:prstGeom prst="rect">
            <a:avLst/>
          </a:prstGeom>
        </p:spPr>
      </p:pic>
      <p:pic>
        <p:nvPicPr>
          <p:cNvPr id="10" name="Picture 9">
            <a:extLst>
              <a:ext uri="{FF2B5EF4-FFF2-40B4-BE49-F238E27FC236}">
                <a16:creationId xmlns:a16="http://schemas.microsoft.com/office/drawing/2014/main" id="{385FFA34-2AB5-D643-877C-4E20E4D1531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810" b="98643" l="912" r="97264">
                        <a14:foregroundMark x1="3343" y1="51584" x2="67781" y2="56109"/>
                        <a14:foregroundMark x1="67781" y1="56109" x2="94833" y2="52941"/>
                        <a14:foregroundMark x1="94833" y1="52941" x2="86018" y2="2715"/>
                        <a14:foregroundMark x1="86018" y1="2715" x2="60486" y2="9955"/>
                        <a14:foregroundMark x1="60486" y1="9955" x2="29483" y2="62443"/>
                        <a14:foregroundMark x1="29483" y1="62443" x2="28875" y2="80090"/>
                        <a14:foregroundMark x1="28875" y1="80090" x2="36474" y2="85520"/>
                        <a14:foregroundMark x1="36474" y1="85520" x2="46201" y2="82353"/>
                        <a14:foregroundMark x1="46201" y1="82353" x2="55927" y2="74661"/>
                        <a14:foregroundMark x1="55927" y1="74661" x2="23708" y2="77376"/>
                        <a14:foregroundMark x1="23708" y1="77376" x2="17933" y2="82353"/>
                        <a14:foregroundMark x1="17933" y1="82353" x2="8207" y2="64706"/>
                        <a14:foregroundMark x1="8207" y1="64706" x2="6687" y2="66968"/>
                        <a14:foregroundMark x1="80851" y1="1810" x2="73556" y2="16742"/>
                        <a14:foregroundMark x1="97872" y1="47059" x2="71733" y2="46606"/>
                        <a14:foregroundMark x1="34347" y1="72398" x2="72340" y2="51584"/>
                        <a14:foregroundMark x1="72340" y1="51584" x2="73556" y2="49774"/>
                        <a14:foregroundMark x1="54103" y1="30317" x2="46201" y2="30317"/>
                        <a14:foregroundMark x1="46201" y1="30317" x2="21277" y2="41629"/>
                        <a14:foregroundMark x1="21277" y1="41629" x2="17933" y2="45249"/>
                        <a14:foregroundMark x1="78723" y1="28507" x2="70213" y2="36652"/>
                        <a14:foregroundMark x1="19757" y1="98643" x2="31915" y2="73303"/>
                        <a14:foregroundMark x1="31915" y1="73303" x2="31915" y2="73303"/>
                        <a14:foregroundMark x1="912" y1="49774" x2="27964" y2="56561"/>
                        <a14:foregroundMark x1="71429" y1="33937" x2="58359" y2="41176"/>
                      </a14:backgroundRemoval>
                    </a14:imgEffect>
                  </a14:imgLayer>
                </a14:imgProps>
              </a:ext>
              <a:ext uri="{28A0092B-C50C-407E-A947-70E740481C1C}">
                <a14:useLocalDpi xmlns:a14="http://schemas.microsoft.com/office/drawing/2010/main"/>
              </a:ext>
            </a:extLst>
          </a:blip>
          <a:stretch>
            <a:fillRect/>
          </a:stretch>
        </p:blipFill>
        <p:spPr>
          <a:xfrm rot="3166437">
            <a:off x="8275965" y="765655"/>
            <a:ext cx="2791591" cy="1875202"/>
          </a:xfrm>
          <a:prstGeom prst="rect">
            <a:avLst/>
          </a:prstGeom>
        </p:spPr>
      </p:pic>
      <p:pic>
        <p:nvPicPr>
          <p:cNvPr id="4" name="Picture 3">
            <a:extLst>
              <a:ext uri="{FF2B5EF4-FFF2-40B4-BE49-F238E27FC236}">
                <a16:creationId xmlns:a16="http://schemas.microsoft.com/office/drawing/2014/main" id="{C641CE6B-4464-C9D6-8B87-089AB61319CE}"/>
              </a:ext>
            </a:extLst>
          </p:cNvPr>
          <p:cNvPicPr>
            <a:picLocks noChangeAspect="1"/>
          </p:cNvPicPr>
          <p:nvPr/>
        </p:nvPicPr>
        <p:blipFill>
          <a:blip r:embed="rId7"/>
          <a:stretch>
            <a:fillRect/>
          </a:stretch>
        </p:blipFill>
        <p:spPr>
          <a:xfrm>
            <a:off x="3829418" y="4928372"/>
            <a:ext cx="4572000" cy="1600200"/>
          </a:xfrm>
          <a:prstGeom prst="rect">
            <a:avLst/>
          </a:prstGeom>
        </p:spPr>
      </p:pic>
    </p:spTree>
    <p:extLst>
      <p:ext uri="{BB962C8B-B14F-4D97-AF65-F5344CB8AC3E}">
        <p14:creationId xmlns:p14="http://schemas.microsoft.com/office/powerpoint/2010/main" val="159493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B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96</a:t>
            </a:fld>
            <a:endParaRPr lang="en-US"/>
          </a:p>
        </p:txBody>
      </p:sp>
      <p:sp>
        <p:nvSpPr>
          <p:cNvPr id="3" name="TextBox 2">
            <a:extLst>
              <a:ext uri="{FF2B5EF4-FFF2-40B4-BE49-F238E27FC236}">
                <a16:creationId xmlns:a16="http://schemas.microsoft.com/office/drawing/2014/main" id="{0924B740-C22A-6E13-091E-295378D3E693}"/>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5303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621625" y="2522636"/>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ABRI</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RABI</a:t>
            </a:r>
          </a:p>
        </p:txBody>
      </p:sp>
      <p:sp>
        <p:nvSpPr>
          <p:cNvPr id="6" name="TextBox 5">
            <a:extLst>
              <a:ext uri="{FF2B5EF4-FFF2-40B4-BE49-F238E27FC236}">
                <a16:creationId xmlns:a16="http://schemas.microsoft.com/office/drawing/2014/main" id="{5518CAD4-CD6B-BC8B-E96E-7ACFFC5FD57E}"/>
              </a:ext>
            </a:extLst>
          </p:cNvPr>
          <p:cNvSpPr txBox="1"/>
          <p:nvPr/>
        </p:nvSpPr>
        <p:spPr>
          <a:xfrm>
            <a:off x="862658" y="4909891"/>
            <a:ext cx="1072860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RABI</a:t>
            </a:r>
            <a:r>
              <a:rPr lang="en-US" sz="4000" dirty="0">
                <a:latin typeface="Arial" panose="020B0604020202020204" pitchFamily="34" charset="0"/>
                <a:cs typeface="Arial" panose="020B0604020202020204" pitchFamily="34" charset="0"/>
              </a:rPr>
              <a:t>: n. A SOUTH ASIAN SPRING HARVEST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7998936" y="3230522"/>
            <a:ext cx="791675"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CDS</a:t>
            </a:r>
          </a:p>
        </p:txBody>
      </p:sp>
      <p:sp>
        <p:nvSpPr>
          <p:cNvPr id="10" name="TextBox 9">
            <a:extLst>
              <a:ext uri="{FF2B5EF4-FFF2-40B4-BE49-F238E27FC236}">
                <a16:creationId xmlns:a16="http://schemas.microsoft.com/office/drawing/2014/main" id="{26933C58-490D-6D89-9831-5BCB67E24E9C}"/>
              </a:ext>
            </a:extLst>
          </p:cNvPr>
          <p:cNvSpPr txBox="1"/>
          <p:nvPr/>
        </p:nvSpPr>
        <p:spPr>
          <a:xfrm>
            <a:off x="8080983" y="938426"/>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1E97CEFD-0618-2BCF-D97D-460BA802DF4B}"/>
              </a:ext>
            </a:extLst>
          </p:cNvPr>
          <p:cNvSpPr txBox="1"/>
          <p:nvPr/>
        </p:nvSpPr>
        <p:spPr>
          <a:xfrm>
            <a:off x="2705462" y="2032208"/>
            <a:ext cx="750911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ABRI</a:t>
            </a:r>
            <a:r>
              <a:rPr lang="en-US" sz="4000" dirty="0">
                <a:latin typeface="Arial" panose="020B0604020202020204" pitchFamily="34" charset="0"/>
                <a:cs typeface="Arial" panose="020B0604020202020204" pitchFamily="34" charset="0"/>
              </a:rPr>
              <a:t>: n. A BOMB SHELTER</a:t>
            </a:r>
          </a:p>
        </p:txBody>
      </p:sp>
      <p:pic>
        <p:nvPicPr>
          <p:cNvPr id="15" name="Picture 14">
            <a:extLst>
              <a:ext uri="{FF2B5EF4-FFF2-40B4-BE49-F238E27FC236}">
                <a16:creationId xmlns:a16="http://schemas.microsoft.com/office/drawing/2014/main" id="{641037FA-24AE-C195-E054-4ACF9C56E269}"/>
              </a:ext>
            </a:extLst>
          </p:cNvPr>
          <p:cNvPicPr>
            <a:picLocks noChangeAspect="1"/>
          </p:cNvPicPr>
          <p:nvPr/>
        </p:nvPicPr>
        <p:blipFill>
          <a:blip r:embed="rId3"/>
          <a:stretch>
            <a:fillRect/>
          </a:stretch>
        </p:blipFill>
        <p:spPr>
          <a:xfrm>
            <a:off x="869795" y="2905080"/>
            <a:ext cx="2343150" cy="1952625"/>
          </a:xfrm>
          <a:prstGeom prst="rect">
            <a:avLst/>
          </a:prstGeom>
        </p:spPr>
      </p:pic>
      <p:pic>
        <p:nvPicPr>
          <p:cNvPr id="16" name="Picture 15">
            <a:extLst>
              <a:ext uri="{FF2B5EF4-FFF2-40B4-BE49-F238E27FC236}">
                <a16:creationId xmlns:a16="http://schemas.microsoft.com/office/drawing/2014/main" id="{EB50B0CA-7D6A-513B-64A4-C442D986D7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65144" y="3429000"/>
            <a:ext cx="2207174" cy="1400175"/>
          </a:xfrm>
          <a:prstGeom prst="rect">
            <a:avLst/>
          </a:prstGeom>
        </p:spPr>
      </p:pic>
      <p:pic>
        <p:nvPicPr>
          <p:cNvPr id="19" name="Picture 18">
            <a:extLst>
              <a:ext uri="{FF2B5EF4-FFF2-40B4-BE49-F238E27FC236}">
                <a16:creationId xmlns:a16="http://schemas.microsoft.com/office/drawing/2014/main" id="{7B0286DA-E662-630A-8831-0757582CCF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48963" y="161806"/>
            <a:ext cx="2439536" cy="1826941"/>
          </a:xfrm>
          <a:prstGeom prst="rect">
            <a:avLst/>
          </a:prstGeom>
        </p:spPr>
      </p:pic>
      <p:sp>
        <p:nvSpPr>
          <p:cNvPr id="7" name="TextBox 6">
            <a:extLst>
              <a:ext uri="{FF2B5EF4-FFF2-40B4-BE49-F238E27FC236}">
                <a16:creationId xmlns:a16="http://schemas.microsoft.com/office/drawing/2014/main" id="{DD806A2B-3EAC-EE8A-7EDA-928133076379}"/>
              </a:ext>
            </a:extLst>
          </p:cNvPr>
          <p:cNvSpPr txBox="1"/>
          <p:nvPr/>
        </p:nvSpPr>
        <p:spPr>
          <a:xfrm>
            <a:off x="3951191" y="6281080"/>
            <a:ext cx="639678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RABIC</a:t>
            </a:r>
            <a:r>
              <a:rPr lang="en-US" sz="2800" dirty="0">
                <a:latin typeface="Arial" panose="020B0604020202020204" pitchFamily="34" charset="0"/>
                <a:cs typeface="Arial" panose="020B0604020202020204" pitchFamily="34" charset="0"/>
              </a:rPr>
              <a:t>: adj. PERTAINING TO RABIES</a:t>
            </a:r>
          </a:p>
        </p:txBody>
      </p:sp>
      <p:pic>
        <p:nvPicPr>
          <p:cNvPr id="9" name="Picture 8">
            <a:extLst>
              <a:ext uri="{FF2B5EF4-FFF2-40B4-BE49-F238E27FC236}">
                <a16:creationId xmlns:a16="http://schemas.microsoft.com/office/drawing/2014/main" id="{3CAC2DB0-4AB2-60F8-4192-74682328E19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140" b="89922" l="9884" r="89971">
                        <a14:foregroundMark x1="67442" y1="8140" x2="66715" y2="14535"/>
                        <a14:foregroundMark x1="48983" y1="34109" x2="52907" y2="53101"/>
                        <a14:foregroundMark x1="55523" y1="43605" x2="50581" y2="44574"/>
                        <a14:foregroundMark x1="57267" y1="79845" x2="73983" y2="78682"/>
                        <a14:foregroundMark x1="34884" y1="13372" x2="39680" y2="20349"/>
                        <a14:foregroundMark x1="48256" y1="41085" x2="48401" y2="62597"/>
                        <a14:foregroundMark x1="46657" y1="56977" x2="43023" y2="44767"/>
                        <a14:foregroundMark x1="43023" y1="44767" x2="43023" y2="43411"/>
                        <a14:foregroundMark x1="35610" y1="12791" x2="35756" y2="15116"/>
                        <a14:foregroundMark x1="36628" y1="12209" x2="41279" y2="17442"/>
                      </a14:backgroundRemoval>
                    </a14:imgEffect>
                  </a14:imgLayer>
                </a14:imgProps>
              </a:ext>
              <a:ext uri="{28A0092B-C50C-407E-A947-70E740481C1C}">
                <a14:useLocalDpi xmlns:a14="http://schemas.microsoft.com/office/drawing/2010/main"/>
              </a:ext>
            </a:extLst>
          </a:blip>
          <a:stretch>
            <a:fillRect/>
          </a:stretch>
        </p:blipFill>
        <p:spPr>
          <a:xfrm>
            <a:off x="9860125" y="5811535"/>
            <a:ext cx="1525488" cy="1144116"/>
          </a:xfrm>
          <a:prstGeom prst="rect">
            <a:avLst/>
          </a:prstGeom>
        </p:spPr>
      </p:pic>
    </p:spTree>
    <p:extLst>
      <p:ext uri="{BB962C8B-B14F-4D97-AF65-F5344CB8AC3E}">
        <p14:creationId xmlns:p14="http://schemas.microsoft.com/office/powerpoint/2010/main" val="6324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0"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I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2419815"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41122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ROID</a:t>
            </a:r>
          </a:p>
        </p:txBody>
      </p:sp>
      <p:sp>
        <p:nvSpPr>
          <p:cNvPr id="3" name="TextBox 2">
            <a:extLst>
              <a:ext uri="{FF2B5EF4-FFF2-40B4-BE49-F238E27FC236}">
                <a16:creationId xmlns:a16="http://schemas.microsoft.com/office/drawing/2014/main" id="{95C73594-470F-B823-C8D4-840B6CFED91A}"/>
              </a:ext>
            </a:extLst>
          </p:cNvPr>
          <p:cNvSpPr txBox="1"/>
          <p:nvPr/>
        </p:nvSpPr>
        <p:spPr>
          <a:xfrm>
            <a:off x="2256484" y="2035526"/>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ROID</a:t>
            </a:r>
            <a:r>
              <a:rPr lang="en-US" sz="4000" dirty="0">
                <a:latin typeface="Arial" panose="020B0604020202020204" pitchFamily="34" charset="0"/>
                <a:cs typeface="Arial" panose="020B0604020202020204" pitchFamily="34" charset="0"/>
              </a:rPr>
              <a:t>: n. AN ANABOLIC STEROID</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E2BD6E15-E4C8-BDA0-F408-EBE5B5B387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179" y="2829390"/>
            <a:ext cx="5854390" cy="3293094"/>
          </a:xfrm>
          <a:prstGeom prst="rect">
            <a:avLst/>
          </a:prstGeom>
        </p:spPr>
      </p:pic>
      <p:pic>
        <p:nvPicPr>
          <p:cNvPr id="8" name="Picture 7">
            <a:extLst>
              <a:ext uri="{FF2B5EF4-FFF2-40B4-BE49-F238E27FC236}">
                <a16:creationId xmlns:a16="http://schemas.microsoft.com/office/drawing/2014/main" id="{C6C29E11-EE0E-EE99-50DB-5FFFB3D8AA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999151">
            <a:off x="3435491" y="3133788"/>
            <a:ext cx="661639" cy="522257"/>
          </a:xfrm>
          <a:prstGeom prst="rect">
            <a:avLst/>
          </a:prstGeom>
        </p:spPr>
      </p:pic>
      <p:sp>
        <p:nvSpPr>
          <p:cNvPr id="4" name="TextBox 3">
            <a:extLst>
              <a:ext uri="{FF2B5EF4-FFF2-40B4-BE49-F238E27FC236}">
                <a16:creationId xmlns:a16="http://schemas.microsoft.com/office/drawing/2014/main" id="{2B0ECCA3-9791-7212-474B-7F3453C5CC21}"/>
              </a:ext>
            </a:extLst>
          </p:cNvPr>
          <p:cNvSpPr txBox="1"/>
          <p:nvPr/>
        </p:nvSpPr>
        <p:spPr>
          <a:xfrm>
            <a:off x="3159483" y="578390"/>
            <a:ext cx="6640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AD</a:t>
            </a:r>
          </a:p>
        </p:txBody>
      </p:sp>
      <p:pic>
        <p:nvPicPr>
          <p:cNvPr id="10" name="Picture 9">
            <a:extLst>
              <a:ext uri="{FF2B5EF4-FFF2-40B4-BE49-F238E27FC236}">
                <a16:creationId xmlns:a16="http://schemas.microsoft.com/office/drawing/2014/main" id="{07D01BB2-990A-5C45-D465-305C9D4A668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2243990" y="1007591"/>
            <a:ext cx="591966" cy="646331"/>
          </a:xfrm>
          <a:prstGeom prst="rect">
            <a:avLst/>
          </a:prstGeom>
        </p:spPr>
      </p:pic>
    </p:spTree>
    <p:extLst>
      <p:ext uri="{BB962C8B-B14F-4D97-AF65-F5344CB8AC3E}">
        <p14:creationId xmlns:p14="http://schemas.microsoft.com/office/powerpoint/2010/main" val="28465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3211</Words>
  <Application>Microsoft Macintosh PowerPoint</Application>
  <PresentationFormat>Widescreen</PresentationFormat>
  <Paragraphs>1068</Paragraphs>
  <Slides>122</Slides>
  <Notes>122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122</vt:i4>
      </vt:variant>
    </vt:vector>
  </HeadingPairs>
  <TitlesOfParts>
    <vt:vector size="135" baseType="lpstr">
      <vt:lpstr>Stencil</vt:lpstr>
      <vt:lpstr>Lato</vt:lpstr>
      <vt:lpstr>Calibri Light</vt:lpstr>
      <vt:lpstr>Söhne</vt:lpstr>
      <vt:lpstr>Rockwell Extra Bold</vt:lpstr>
      <vt:lpstr>Calibri</vt:lpstr>
      <vt:lpstr>Scramble</vt:lpstr>
      <vt:lpstr>Microsoft PhagsPa</vt:lpstr>
      <vt:lpstr>Open Sans</vt:lpstr>
      <vt:lpstr>Arial Black</vt:lpstr>
      <vt:lpstr>Arial</vt:lpstr>
      <vt:lpstr>SuisseIntl</vt:lpstr>
      <vt:lpstr>Office Theme</vt:lpstr>
      <vt:lpstr>NEW 3’s and 4’s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2024-03-05T22:06:56Z</dcterms:created>
  <dcterms:modified xsi:type="dcterms:W3CDTF">2024-08-30T11:25:21Z</dcterms:modified>
</cp:coreProperties>
</file>