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416" r:id="rId3"/>
    <p:sldId id="417" r:id="rId4"/>
    <p:sldId id="257" r:id="rId5"/>
    <p:sldId id="404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405" r:id="rId14"/>
    <p:sldId id="382" r:id="rId15"/>
    <p:sldId id="410" r:id="rId16"/>
    <p:sldId id="383" r:id="rId17"/>
    <p:sldId id="377" r:id="rId18"/>
    <p:sldId id="384" r:id="rId19"/>
    <p:sldId id="376" r:id="rId20"/>
    <p:sldId id="385" r:id="rId21"/>
    <p:sldId id="375" r:id="rId22"/>
    <p:sldId id="299" r:id="rId23"/>
    <p:sldId id="300" r:id="rId24"/>
    <p:sldId id="411" r:id="rId25"/>
    <p:sldId id="413" r:id="rId26"/>
    <p:sldId id="418" r:id="rId27"/>
    <p:sldId id="302" r:id="rId28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0"/>
    </p:embeddedFont>
    <p:embeddedFont>
      <p:font typeface="Scramble" panose="020B0603050302020204" pitchFamily="34" charset="0"/>
      <p:regular r:id="rId31"/>
    </p:embeddedFont>
    <p:embeddedFont>
      <p:font typeface="Script MT Bold" panose="03040602040607080904" pitchFamily="66" charset="77"/>
      <p:bold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454"/>
    <a:srgbClr val="B7967B"/>
    <a:srgbClr val="664C37"/>
    <a:srgbClr val="0033CC"/>
    <a:srgbClr val="3E3E5C"/>
    <a:srgbClr val="1D2345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2" autoAdjust="0"/>
    <p:restoredTop sz="87592" autoAdjust="0"/>
  </p:normalViewPr>
  <p:slideViewPr>
    <p:cSldViewPr>
      <p:cViewPr varScale="1">
        <p:scale>
          <a:sx n="102" d="100"/>
          <a:sy n="102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FE5EB36-C181-4DD9-990B-B48575BFF9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8DA730D-3271-482A-A2BA-2B38AF8F49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79301E-EC6E-4C3C-A069-FAC966A7BB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C0D6080-AD8A-4C18-B105-5EC90632DB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6283D2A-C719-4789-B11A-70059650EF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2F5BA77-A34D-4CF0-8547-EFED8F387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B85222-629C-4454-BCE2-DBCBCFE7A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9BF3B94-D7D3-4F72-9FDC-75DC6BCE1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B14C8-5227-45B6-8E97-6ED967440AE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E33AE-16D0-4D30-9333-82568DE79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D192B2B-4AD4-44C4-9767-49C645971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D74B675-90A6-4F5E-B717-F2DD4B657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191F5C-35E9-4B6F-B806-ABB0C025882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7C4B53B-4F75-4E1B-8D51-B6DE12672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C3701D8-B15C-4BAC-A2DA-398EDC60C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C799FA0-44BF-4288-8158-DA2816FD9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967352-EE85-414E-B6FE-7E464F812C9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4C5E8AE-D04D-40CE-BF1B-0DFB6C88F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8793A42-DF83-48F5-A50E-74332B737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FE65DD1-D4F9-41C0-AF7B-F08B2376B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AB84F3-5340-464E-BF5A-232DE19C611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000CDE8-11B4-453C-A13A-952D0EE2A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87CA81B-06B7-45C3-AC3B-3636CDF41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0C88A4E-84DA-4F22-8C1A-8555D2CB2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34EF9-89EC-4AF0-BA36-C932DDDB91C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F3EFFFF-92C5-494D-8EDA-B0AAA32C5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28DE264-C898-467D-8D9B-97EAE9766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ERASION</a:t>
            </a:r>
            <a:r>
              <a:rPr lang="en-US" altLang="en-US" dirty="0"/>
              <a:t>: *</a:t>
            </a:r>
            <a:r>
              <a:rPr lang="en-US" altLang="en-US" b="0" u="none" dirty="0"/>
              <a:t>BaFFLiNG SoMe DeTeCTiVeS </a:t>
            </a:r>
            <a:r>
              <a:rPr lang="en-US" altLang="en-US" dirty="0"/>
              <a:t>(*CoNSoNaNTS Only)             </a:t>
            </a:r>
          </a:p>
          <a:p>
            <a:pPr eaLnBrk="1" hangingPunct="1"/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26 letter </a:t>
            </a:r>
            <a:r>
              <a:rPr lang="en-US" altLang="en-US" b="1" dirty="0"/>
              <a:t>Latin alphabet</a:t>
            </a:r>
            <a:r>
              <a:rPr lang="en-US" altLang="en-US" dirty="0"/>
              <a:t> is also called the </a:t>
            </a:r>
            <a:r>
              <a:rPr lang="en-US" altLang="en-US" b="1" dirty="0"/>
              <a:t>Roman alphabet. Shift + </a:t>
            </a:r>
            <a:r>
              <a:rPr lang="en-US" altLang="en-US" b="1" u="sng" dirty="0"/>
              <a:t>F5</a:t>
            </a:r>
            <a:r>
              <a:rPr lang="en-US" altLang="en-US" b="1" dirty="0"/>
              <a:t> </a:t>
            </a:r>
            <a:r>
              <a:rPr lang="en-US" altLang="en-US" b="0" dirty="0"/>
              <a:t>to return to full screen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3449EB5-99C9-4768-A14C-434710BCB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CB432-BF23-4F5A-AA85-896472F7979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A5D2660-5E0B-4567-AE04-A2C5E8227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2EAD318-96F6-4C92-8CC9-635195056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F531601-A591-441A-8F2F-C4F92916C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C75CA-A81B-4732-873D-B62AEB1FBC5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43B324D-C31E-4289-9E38-73B497B92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A77BCD9-8526-48E7-9804-B81D53EF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b="1" dirty="0"/>
              <a:t>ATONIES</a:t>
            </a:r>
            <a:r>
              <a:rPr lang="en-US" altLang="en-US" sz="1050" dirty="0"/>
              <a:t>: *uN</a:t>
            </a:r>
            <a:r>
              <a:rPr lang="en-US" altLang="en-US" sz="1050" b="0" u="none" dirty="0"/>
              <a:t>BRaCeD </a:t>
            </a:r>
            <a:r>
              <a:rPr lang="en-US" altLang="en-US" sz="1050" dirty="0"/>
              <a:t>LiMPNeSS (*CoNSoNaNTS oNLY)   </a:t>
            </a:r>
          </a:p>
          <a:p>
            <a:pPr eaLnBrk="1" hangingPunct="1"/>
            <a:r>
              <a:rPr lang="en-US" altLang="en-US" sz="1050" b="1" dirty="0"/>
              <a:t>INMATES</a:t>
            </a:r>
            <a:r>
              <a:rPr lang="en-US" altLang="en-US" sz="1050" dirty="0"/>
              <a:t>: “GANEFS OR BLO</a:t>
            </a:r>
            <a:r>
              <a:rPr lang="en-US" altLang="en-US" sz="1050" b="0" u="none" dirty="0"/>
              <a:t>CKHEADS</a:t>
            </a:r>
            <a:r>
              <a:rPr lang="en-US" altLang="en-US" sz="1050" dirty="0"/>
              <a:t>?”</a:t>
            </a:r>
          </a:p>
          <a:p>
            <a:pPr eaLnBrk="1" hangingPunct="1"/>
            <a:r>
              <a:rPr lang="en-US" altLang="en-US" sz="1050" b="1" dirty="0"/>
              <a:t>MOISTEN</a:t>
            </a:r>
            <a:r>
              <a:rPr lang="en-US" altLang="en-US" sz="1050" dirty="0"/>
              <a:t>: “GOOD PANCAKES”             </a:t>
            </a:r>
            <a:endParaRPr lang="en-US" altLang="en-US" sz="900" dirty="0"/>
          </a:p>
          <a:p>
            <a:pPr eaLnBrk="1" hangingPunct="1"/>
            <a:r>
              <a:rPr lang="en-US" altLang="en-US" sz="1050" b="1" dirty="0"/>
              <a:t>ANOMIES</a:t>
            </a:r>
            <a:r>
              <a:rPr lang="en-US" altLang="en-US" sz="1050" dirty="0"/>
              <a:t>: *aDMiRe ouTLaWS (*CoNSoNaNTS oNLY)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8E8D47E-F663-4A03-B3DA-1071100E9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878F8-5A5C-40CD-809B-51FB5133BB1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2523608-733C-45FD-9D57-E4FD8DAB9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61F3BC0-994A-465D-B2EE-A6165C6D4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CF620BE-D523-4990-9D93-DEF4299F9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6B6190-920F-4846-B5A3-B2DFB60FBE6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5E0E590-16E7-4C25-8164-6992F9CE4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606F32D-54D7-4AB1-A091-A575C0510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ANISOLE</a:t>
            </a:r>
            <a:r>
              <a:rPr lang="en-US" altLang="en-US" dirty="0"/>
              <a:t>: *TRaPPiNG MuSKoX (*CoNSoNaNTS oNLY) </a:t>
            </a:r>
          </a:p>
          <a:p>
            <a:pPr eaLnBrk="1" hangingPunct="1"/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57C1D47-8CD7-473E-9CF7-3AACD1F5C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EAB11-332F-4EF0-A59E-E2B64EC8581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FFDD16E-7973-4ABA-9BD4-CF1FB192C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DF3E4BC-D46D-4D79-B43D-3859CDB1A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8D7D8FF-CE71-4794-A6B7-60EF47B02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575B2-E5B2-487D-A391-8EFA6915C12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71EFDA8-6921-4C7A-A472-016DAB551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889BBEA-382B-4D7A-B8BC-0C80DAAEB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It was surprising to me to learn that to WOMANISE means “to make effeminate”</a:t>
            </a:r>
          </a:p>
          <a:p>
            <a:pPr eaLnBrk="1" hangingPunct="1"/>
            <a:r>
              <a:rPr lang="en-US" altLang="en-US" b="1" dirty="0"/>
              <a:t>Shift + </a:t>
            </a:r>
            <a:r>
              <a:rPr lang="en-US" altLang="en-US" b="1" u="sng" dirty="0"/>
              <a:t>F5</a:t>
            </a:r>
            <a:r>
              <a:rPr lang="en-US" altLang="en-US" b="1" dirty="0"/>
              <a:t> </a:t>
            </a:r>
            <a:r>
              <a:rPr lang="en-US" altLang="en-US" dirty="0"/>
              <a:t>to get back to full screen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E65C-0B12-D7CC-3928-8E280F5C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5051632-61FD-0B7A-6C17-3EDA59C34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B14C8-5227-45B6-8E97-6ED967440AE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B5D25AB-0C6F-41B7-019B-17666E163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FCF006C-06C6-10F4-12FB-710768223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28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55102B6-D6A4-4FA5-A454-563754B40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D451A-3B1E-4C76-8DF3-E843BA9661F0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3B1552A-8654-4184-8A3B-BDA5C4EED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F65A842-7968-49E4-874A-4E921F1DC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DD42E10-5010-449F-B3C0-E9131A45B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A4FA5-F882-460D-BDB6-EB6FA0E20E33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3958E6C-0C08-47F7-8C2A-A851221A1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1694505-4BF7-443B-80A3-6C0681DBC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SAMISEN</a:t>
            </a:r>
            <a:r>
              <a:rPr lang="en-US" altLang="en-US" dirty="0"/>
              <a:t>: “STRU</a:t>
            </a:r>
            <a:r>
              <a:rPr lang="en-US" altLang="en-US" u="none" dirty="0"/>
              <a:t>MMED</a:t>
            </a:r>
            <a:r>
              <a:rPr lang="en-US" altLang="en-US" dirty="0"/>
              <a:t> JAZZ AT GO MATCH” </a:t>
            </a:r>
          </a:p>
          <a:p>
            <a:pPr eaLnBrk="1" hangingPunct="1"/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56A008F-5FFA-4EFD-B247-A300A8FE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9C719D-FE4D-4FC8-863A-C9423C6B7DF5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5B2F41F-DD62-450E-9B18-5D9FC9CB8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A66102C-AD4C-4A6D-B1B2-D12CF652F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6FFFF19-16D5-48C4-AE4A-D688DDB8D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5661A-7369-41E7-A91D-A01BC3E4475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5542D70-A80B-43ED-A24D-875A2A927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925F3-C7A4-424B-A606-D6BD9E8C7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498E5EF-25EA-4DF6-8046-E0C6A0B2C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8F7E3-D4B3-411C-B36C-F7E5B6545A5B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9A995BC-DA9C-4126-8803-02A9B568C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403098F-F8D7-4B7D-BC98-D986EB0BF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85222-629C-4454-BCE2-DBCBCFE7A90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62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F783EA7-4B56-4543-BDE1-0F7762542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62F88-A4CD-4ED2-881F-6E8E95DA7BD8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0E9C710-F9D8-4C90-AE09-08E9C39AE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17D32AA-39A1-4FC6-920F-5235C32A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7BC61-A6A7-5DE2-7C2A-1A41AF2D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A70DB57-CAAA-0249-CEE4-72A78E506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B14C8-5227-45B6-8E97-6ED967440AE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B613B6E-7B4A-7330-ACCB-4A1F768F3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8BBE9F2-40B8-9834-4075-76233B3A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7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45EB492-05F6-41D2-8AA7-E58893A0D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147B1-1E05-4DCC-B780-A98189A1469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71922A6-D7DE-48DA-BB17-7FEB37DC8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3E73BB3-EDE3-4A56-8B34-9F52C7782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6FC87AD-FED0-4E6F-9C43-483C9BE3A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6809B-6F4B-4564-8669-3D1F844590F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EC3858A-D514-4D58-9D77-BD6096472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A2BFEEE-C411-4BBB-B2CC-3AED02F14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INSEAM</a:t>
            </a:r>
            <a:r>
              <a:rPr lang="en-US" altLang="en-US" dirty="0"/>
              <a:t>: “CARE FOR A GOOD JOKE? HOW TALL HE SEAMS!             </a:t>
            </a:r>
          </a:p>
          <a:p>
            <a:pPr eaLnBrk="1" hangingPunct="1"/>
            <a:r>
              <a:rPr lang="en-US" altLang="en-US" b="1" dirty="0"/>
              <a:t>I-ON-SEA</a:t>
            </a:r>
            <a:r>
              <a:rPr lang="en-US" altLang="en-US" dirty="0"/>
              <a:t>: *MaD MiMiC aToP GRaVeL (*CoNSoNaNTS oNLY)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1ADF24D-00B0-4374-9A14-9187C428A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85D91-3941-43AE-AE1D-F380DEADFFF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7527BA5-6E9A-4E0D-8EF6-0567E58BD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2C68BA5-DEC9-4AA4-8722-66F2ACC07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DB0D9A6-CFE1-4C4A-8597-F569A77FA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37782-A065-43D0-B6AB-4B92B5E05D7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7188859-35BB-4D44-9A2C-9840F5C4D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EDEBCC-EB40-473F-8B57-D2A141A10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/>
                </a:solidFill>
              </a:rPr>
              <a:t>	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E683F70-C61D-4422-B29C-14E1D539F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AAC18-9A03-4574-BD9F-12206FA8204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15C43A2-B9D7-477C-A23A-BD08A1647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A721030-9C11-498D-A84E-F47D9624A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61F0C5E-4170-46E4-B881-DCB582084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B4294-3EDB-41B0-9C71-EF3882EDEC6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5CEDF9F-759B-4598-A761-4CF0545EA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B76B8AE-7634-40A6-B776-1FAB34B46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ANODISE</a:t>
            </a:r>
            <a:r>
              <a:rPr lang="en-US" altLang="en-US" dirty="0"/>
              <a:t>: *ZaX </a:t>
            </a:r>
            <a:r>
              <a:rPr lang="en-US" altLang="en-US" b="0" u="none" dirty="0"/>
              <a:t>aBHoRReD aeSTHeTiC MuGS </a:t>
            </a:r>
            <a:r>
              <a:rPr lang="en-US" altLang="en-US" dirty="0"/>
              <a:t>(*CoNSoNaNTS oNLY)       </a:t>
            </a:r>
          </a:p>
          <a:p>
            <a:pPr eaLnBrk="1" hangingPunct="1"/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863FA-8C0E-48C7-89A4-3D385DC08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E7FBD-DCB9-475B-8AE0-4790C9C9A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9087C-DC98-4C19-8967-A5C1D5152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02B5-30BB-420A-A700-FA38B4438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5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084E0-D6A7-4234-964E-6E1E7DD4E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8A5D1A-7B09-4199-A4A5-143291032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DBFE35-099E-4EAF-90C7-35E6D12F5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48E24-41F5-4C88-8926-76192340A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7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A89767-89A7-4466-BF56-6DE85D63B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CDBAE-1321-4F65-9358-5FBCF97CA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0F663-950E-4D26-B752-747B21236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988D-13D5-4F40-9C07-460349696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3715F-8918-4A65-A113-AD3A940AC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204980-1A46-490A-92A0-E5DA10303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6A249-E117-4F14-8CB7-537EE7DBE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E09A-9F53-448B-8C9E-322094B27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035F4-7C3B-4374-968B-D0497D33F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427EF7-A92E-4483-9C0E-E619CF864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E9DC60-66D1-447C-B18A-C0AA73CAD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6D76E-758A-4A77-BBF1-5FEC013FB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62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84C25-562A-4579-942F-7C2045C95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12A01-DD7F-4FA9-9CAB-2C671F192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0B291-FAAB-4F76-B64E-033AF468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67B2-47C1-4713-821A-13252A52B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5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262E62-8298-4B7D-9F49-B6310CD84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393297-117B-4883-A94E-213F8D7B0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FC172B-291E-41FA-9E8C-18228A549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DC39A-DEC7-4AA1-B72B-4332E47F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4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B358C0-5455-4B54-BB76-57F619E6E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0E4B5-265D-4F67-8BAF-DD6141C54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29FB20-DA28-4AB6-A057-BBCC63585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2E3F-EF21-4E3F-AC03-533CAEB27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8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50755E-5962-4C8C-B0C2-0635C399C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B3C839-774C-446E-8BCA-8A693EEE3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5718EE-E53D-4582-9ECC-B52418F64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A95B-4080-4518-BD33-94528B36A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6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45A27-9968-4F2F-BF1F-EEE550096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E90AD-4E4F-484A-9C4A-254E2C089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F00E6-88A4-4BD6-8A36-65A840CD9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9FA4-C780-4CCF-BA96-EA4444FB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CE4BA-E65C-485E-9F4E-5C5E7DFE3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F8778-22F2-4659-AFB3-CE654CA27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C3A47-56FA-4C35-B257-FF12AA89B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8BE5-1611-4560-B417-5686A3E45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1744C-F3AF-4D99-A5EF-D933A2ABE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063935-67A6-464D-A271-85F4C9DB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F7EE68-5AD0-4C00-BABA-0C9A225E6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92EE8C-48BF-4668-BE7D-7E8746C04E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4658E4-F54B-4DBF-BD28-60B348F25A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94F033-4794-4E5E-9F5E-A9487BE9A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whistling%20wind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tolweb.org/tree/ToLimages/Amniote_egg.gif&amp;imgrefurl=http://tolweb.org/Amniota&amp;usg=__UgFFYXbfDADf0pT-D2AiMKLhzG0=&amp;h=255&amp;w=294&amp;sz=30&amp;hl=en&amp;start=2&amp;tbnid=NSRXOzvmHg1G9M:&amp;tbnh=100&amp;tbnw=115&amp;prev=/images%3Fq%3DAMNIOTE%26gbv%3D2%26hl%3D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a_semolina_far.jpg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impawards.com/2005/casanova_xlg.html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0759A6-E9B3-45B6-AC45-5C8755BC4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AEIMNOS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CFFB6-B519-15A8-5D83-45D4FB233F74}"/>
              </a:ext>
            </a:extLst>
          </p:cNvPr>
          <p:cNvSpPr txBox="1"/>
          <p:nvPr/>
        </p:nvSpPr>
        <p:spPr>
          <a:xfrm>
            <a:off x="1371600" y="3602366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241B4DC0-E240-4681-AFDE-2489465C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0EBFE1-A2B6-48BF-B0C1-C0811E4E00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66B3C6A-27DC-457B-B5B5-E3C603E05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M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8C5AB24-5395-41C1-82FA-FEE859A9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AEIMMNOS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F1FAB-ABA7-4A76-944B-BF038DB46696}"/>
              </a:ext>
            </a:extLst>
          </p:cNvPr>
          <p:cNvSpPr txBox="1"/>
          <p:nvPr/>
        </p:nvSpPr>
        <p:spPr>
          <a:xfrm>
            <a:off x="3276600" y="568222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9086B27-A409-44D2-B23F-CBBF31FF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FEAB1C-899A-4956-85C7-2ABB57E1FF6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0BD2AB3-F5D4-4FB9-8A57-130395D2F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AEIMMNOS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371731-554B-41B2-9072-5665F5EDC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163" y="914400"/>
            <a:ext cx="792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SEMINOMA</a:t>
            </a:r>
          </a:p>
        </p:txBody>
      </p:sp>
      <p:pic>
        <p:nvPicPr>
          <p:cNvPr id="25605" name="Picture 5" descr="lance armstrong bike photo">
            <a:extLst>
              <a:ext uri="{FF2B5EF4-FFF2-40B4-BE49-F238E27FC236}">
                <a16:creationId xmlns:a16="http://schemas.microsoft.com/office/drawing/2014/main" id="{ED6218CF-2C82-4D03-9134-39FCFB0E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686050"/>
            <a:ext cx="52387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91D129BF-9C1B-48DA-A9FD-BC463713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906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SEMINOMA</a:t>
            </a:r>
            <a:r>
              <a:rPr lang="en-US" altLang="en-US" sz="2800"/>
              <a:t>: A MALIGNANT TUMOR OF THE TESTIS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D51DB051-FD08-4FAF-BA16-876FC0B9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368733"/>
            <a:ext cx="5791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HOOK/S?</a:t>
            </a:r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25968368-E596-49A5-90BA-D23CB4C3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6368733"/>
            <a:ext cx="68961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SEMINOMA</a:t>
            </a:r>
            <a:r>
              <a:rPr lang="en-US" altLang="en-US" sz="2000" b="1" u="sng" dirty="0"/>
              <a:t>D</a:t>
            </a:r>
            <a:r>
              <a:rPr lang="en-US" altLang="en-US" sz="2000" dirty="0"/>
              <a:t>  &amp;  SEMINOMA</a:t>
            </a:r>
            <a:r>
              <a:rPr lang="en-US" altLang="en-US" sz="2000" b="1" u="sng" dirty="0"/>
              <a:t>S</a:t>
            </a:r>
            <a:r>
              <a:rPr lang="en-US" altLang="en-US" sz="2000" b="1" dirty="0"/>
              <a:t> </a:t>
            </a:r>
            <a:r>
              <a:rPr lang="en-US" altLang="en-US" sz="2000" dirty="0"/>
              <a:t>(also pl. </a:t>
            </a:r>
            <a:r>
              <a:rPr lang="en-US" altLang="en-US" sz="2000" b="1" dirty="0"/>
              <a:t>SEMINOMATA)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13937-19C7-461F-B6F6-F7BC7CB2336F}"/>
              </a:ext>
            </a:extLst>
          </p:cNvPr>
          <p:cNvSpPr txBox="1"/>
          <p:nvPr/>
        </p:nvSpPr>
        <p:spPr>
          <a:xfrm>
            <a:off x="8153400" y="1160463"/>
            <a:ext cx="1676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CEC8C-B7EC-4A07-B9AC-85C2782A679C}"/>
              </a:ext>
            </a:extLst>
          </p:cNvPr>
          <p:cNvSpPr txBox="1"/>
          <p:nvPr/>
        </p:nvSpPr>
        <p:spPr>
          <a:xfrm>
            <a:off x="8153400" y="830263"/>
            <a:ext cx="1676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1FA1C-099D-4639-81B5-EF996CB1A752}"/>
              </a:ext>
            </a:extLst>
          </p:cNvPr>
          <p:cNvSpPr txBox="1"/>
          <p:nvPr/>
        </p:nvSpPr>
        <p:spPr>
          <a:xfrm>
            <a:off x="5029200" y="2667000"/>
            <a:ext cx="2095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+mj-lt"/>
              </a:rPr>
              <a:t>YES, MON AMIES,    I HAD A SEMINOMA</a:t>
            </a:r>
          </a:p>
        </p:txBody>
      </p:sp>
      <p:pic>
        <p:nvPicPr>
          <p:cNvPr id="3" name="whistling wind.wav">
            <a:hlinkClick r:id="" action="ppaction://media"/>
            <a:extLst>
              <a:ext uri="{FF2B5EF4-FFF2-40B4-BE49-F238E27FC236}">
                <a16:creationId xmlns:a16="http://schemas.microsoft.com/office/drawing/2014/main" id="{A29BA6C5-6DD4-48C1-94E1-4BCD49D8290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1C75B-96BE-46C0-9788-14C46FB4D061}"/>
              </a:ext>
            </a:extLst>
          </p:cNvPr>
          <p:cNvSpPr txBox="1"/>
          <p:nvPr/>
        </p:nvSpPr>
        <p:spPr>
          <a:xfrm rot="1284960">
            <a:off x="2922913" y="400615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A7454"/>
                </a:solidFill>
                <a:latin typeface="Script MT Bold" panose="03040602040607080904" pitchFamily="66" charset="0"/>
              </a:rPr>
              <a:t>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0056" grpId="0"/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E4311E2-9501-413B-A7C4-4B14C981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2BF13-1ED2-4C43-A93A-ED39B50FC6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C92E6F0-E4B1-4F07-B0B5-EF80DE6F1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R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7E52ADF-BD1C-44E9-927B-C6ECA1100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AEIMNORS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B9043-E3EA-4924-BAC6-DBA0642CB0F6}"/>
              </a:ext>
            </a:extLst>
          </p:cNvPr>
          <p:cNvSpPr txBox="1"/>
          <p:nvPr/>
        </p:nvSpPr>
        <p:spPr>
          <a:xfrm>
            <a:off x="2667000" y="5684838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THREE</a:t>
            </a:r>
            <a:r>
              <a:rPr lang="en-US" sz="2800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51A3A22-1991-4A48-B91B-014A101A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5224E-2597-49BB-89D3-E224C25C241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A2DE887-E38E-4A4A-850D-551426854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AEIMNORS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DC1483F-7952-40DC-BE80-1A2E50592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MORAINES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ROMAINES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ROMANISE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50A57292-B486-40FE-8F9B-58B494C7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967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ROMANISE</a:t>
            </a:r>
            <a:r>
              <a:rPr lang="en-US" altLang="en-US" sz="2400" dirty="0"/>
              <a:t>: TO WRITE USING THE ROMAN ALPHABET</a:t>
            </a:r>
          </a:p>
        </p:txBody>
      </p:sp>
      <p:pic>
        <p:nvPicPr>
          <p:cNvPr id="29702" name="Picture 5" descr="j0193872">
            <a:extLst>
              <a:ext uri="{FF2B5EF4-FFF2-40B4-BE49-F238E27FC236}">
                <a16:creationId xmlns:a16="http://schemas.microsoft.com/office/drawing/2014/main" id="{AD490FD4-A538-451E-A349-FA3FBC28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519613"/>
            <a:ext cx="18367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j0191649">
            <a:extLst>
              <a:ext uri="{FF2B5EF4-FFF2-40B4-BE49-F238E27FC236}">
                <a16:creationId xmlns:a16="http://schemas.microsoft.com/office/drawing/2014/main" id="{1E8DCC86-CC0E-44AE-9D1A-D67877DC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019800"/>
            <a:ext cx="762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j0112280">
            <a:extLst>
              <a:ext uri="{FF2B5EF4-FFF2-40B4-BE49-F238E27FC236}">
                <a16:creationId xmlns:a16="http://schemas.microsoft.com/office/drawing/2014/main" id="{ADE4BE17-4577-4CBB-8C6F-A50037C7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464300"/>
            <a:ext cx="457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snap">
            <a:extLst>
              <a:ext uri="{FF2B5EF4-FFF2-40B4-BE49-F238E27FC236}">
                <a16:creationId xmlns:a16="http://schemas.microsoft.com/office/drawing/2014/main" id="{D851948F-4620-4B28-926B-B382794C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33" r="3476" b="9723"/>
          <a:stretch>
            <a:fillRect/>
          </a:stretch>
        </p:blipFill>
        <p:spPr bwMode="auto">
          <a:xfrm>
            <a:off x="2057400" y="47244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9">
            <a:extLst>
              <a:ext uri="{FF2B5EF4-FFF2-40B4-BE49-F238E27FC236}">
                <a16:creationId xmlns:a16="http://schemas.microsoft.com/office/drawing/2014/main" id="{35BA19DB-1DE8-47C4-B59C-5398631B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76800"/>
            <a:ext cx="304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TO </a:t>
            </a:r>
            <a:r>
              <a:rPr lang="en-US" altLang="en-US" sz="2000" b="1" i="1" u="sng"/>
              <a:t>ROMANISE</a:t>
            </a:r>
            <a:r>
              <a:rPr lang="en-US" altLang="en-US" sz="2000"/>
              <a:t>: THERE ARE </a:t>
            </a:r>
            <a:r>
              <a:rPr lang="en-US" altLang="en-US" sz="2000" b="1" i="1" u="sng"/>
              <a:t>ROMAINES</a:t>
            </a:r>
            <a:r>
              <a:rPr lang="en-US" altLang="en-US" sz="2000"/>
              <a:t> NEAR THE </a:t>
            </a:r>
            <a:r>
              <a:rPr lang="en-US" altLang="en-US" sz="2000" b="1" i="1" u="sng"/>
              <a:t>MORAINES</a:t>
            </a:r>
            <a:r>
              <a:rPr lang="en-US" altLang="en-US" sz="2000"/>
              <a:t>!</a:t>
            </a:r>
          </a:p>
        </p:txBody>
      </p:sp>
      <p:sp>
        <p:nvSpPr>
          <p:cNvPr id="29707" name="Line 10">
            <a:extLst>
              <a:ext uri="{FF2B5EF4-FFF2-40B4-BE49-F238E27FC236}">
                <a16:creationId xmlns:a16="http://schemas.microsoft.com/office/drawing/2014/main" id="{50459D60-0A39-40A6-AB97-FB9553DDE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4102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1">
            <a:extLst>
              <a:ext uri="{FF2B5EF4-FFF2-40B4-BE49-F238E27FC236}">
                <a16:creationId xmlns:a16="http://schemas.microsoft.com/office/drawing/2014/main" id="{AA543303-30F3-45D2-A534-A9E6748D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5942013"/>
            <a:ext cx="2743200" cy="779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ERASION + M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ANOMIES + 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0DE17-1155-4027-8FF8-EF15FA0D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86238"/>
            <a:ext cx="888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(ROMANISE</a:t>
            </a:r>
            <a:r>
              <a:rPr lang="en-US" altLang="en-US" sz="2400" b="1" u="sng"/>
              <a:t>D</a:t>
            </a:r>
            <a:r>
              <a:rPr lang="en-US" altLang="en-US" sz="2400"/>
              <a:t>, ROMANISE</a:t>
            </a:r>
            <a:r>
              <a:rPr lang="en-US" altLang="en-US" sz="2400" b="1" u="sng"/>
              <a:t>S</a:t>
            </a:r>
            <a:r>
              <a:rPr lang="en-US" altLang="en-US" sz="2400"/>
              <a:t>, ROMANISING ) [AND WITH </a:t>
            </a:r>
            <a:r>
              <a:rPr lang="en-US" altLang="en-US" sz="2400" b="1"/>
              <a:t>Z</a:t>
            </a:r>
            <a:r>
              <a:rPr lang="en-US" altLang="en-US" sz="2400"/>
              <a:t>’S]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31F0ED-B410-41E9-9C43-C85BD8AAC8F5}"/>
              </a:ext>
            </a:extLst>
          </p:cNvPr>
          <p:cNvSpPr txBox="1"/>
          <p:nvPr/>
        </p:nvSpPr>
        <p:spPr>
          <a:xfrm>
            <a:off x="7597775" y="2697163"/>
            <a:ext cx="1676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E0382-5B73-4919-970A-2E73C66218C1}"/>
              </a:ext>
            </a:extLst>
          </p:cNvPr>
          <p:cNvSpPr txBox="1"/>
          <p:nvPr/>
        </p:nvSpPr>
        <p:spPr>
          <a:xfrm>
            <a:off x="7620000" y="3244850"/>
            <a:ext cx="1676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8FEA7-93D8-4407-A64B-2D7EF3F5161E}"/>
              </a:ext>
            </a:extLst>
          </p:cNvPr>
          <p:cNvSpPr txBox="1"/>
          <p:nvPr/>
        </p:nvSpPr>
        <p:spPr>
          <a:xfrm>
            <a:off x="7421563" y="826869"/>
            <a:ext cx="167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0151E-1C99-4DE9-972C-7F7635F8AB1F}"/>
              </a:ext>
            </a:extLst>
          </p:cNvPr>
          <p:cNvSpPr txBox="1"/>
          <p:nvPr/>
        </p:nvSpPr>
        <p:spPr>
          <a:xfrm>
            <a:off x="7421563" y="1792069"/>
            <a:ext cx="167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39CDB4-5809-4E60-839D-7601A07E38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" y="9823"/>
            <a:ext cx="476251" cy="46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F99572F-BD34-4D26-9D65-0EABE2A3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B9F3A-93FC-4671-87E9-0E86F28615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722572F-BB34-46E1-8D37-908B2326E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933FD17-9B8B-4B48-A6E6-22BB8CC40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AEIMNOST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C0480-DDBA-4F03-84A2-F5C09403BC7C}"/>
              </a:ext>
            </a:extLst>
          </p:cNvPr>
          <p:cNvSpPr txBox="1"/>
          <p:nvPr/>
        </p:nvSpPr>
        <p:spPr>
          <a:xfrm>
            <a:off x="2667000" y="5684838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THREE</a:t>
            </a:r>
            <a:r>
              <a:rPr lang="en-US" sz="2800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197A5908-DEEC-4D7B-B0D4-52A06DC5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1975F-CDF2-4976-8559-203DC717C5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D137F747-B02C-433D-9A11-7739890B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6800" y="1828800"/>
            <a:ext cx="8229600" cy="1143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AMNIOTES</a:t>
            </a:r>
            <a:br>
              <a:rPr lang="en-US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MASONITE</a:t>
            </a:r>
            <a:br>
              <a:rPr lang="en-US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MISATONE</a:t>
            </a:r>
            <a:endParaRPr lang="en-US" altLang="en-US" sz="54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amble" panose="020B0603050302020204" pitchFamily="34" charset="0"/>
            </a:endParaRPr>
          </a:p>
        </p:txBody>
      </p:sp>
      <p:sp>
        <p:nvSpPr>
          <p:cNvPr id="212995" name="Text Box 3">
            <a:extLst>
              <a:ext uri="{FF2B5EF4-FFF2-40B4-BE49-F238E27FC236}">
                <a16:creationId xmlns:a16="http://schemas.microsoft.com/office/drawing/2014/main" id="{CE2C1FDE-D1A3-4038-B7D9-96263C3A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" y="6129337"/>
            <a:ext cx="705104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/>
              <a:t>MASONITE</a:t>
            </a:r>
            <a:r>
              <a:rPr lang="en-US" altLang="en-US" sz="4000" dirty="0"/>
              <a:t>: A FIBERBOARD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8215A7B1-406C-4F57-826D-790208A4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17725"/>
            <a:ext cx="266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MISATONE</a:t>
            </a:r>
            <a:r>
              <a:rPr lang="en-US" altLang="en-US" sz="2000"/>
              <a:t>: TO ATONE WRONGLY </a:t>
            </a:r>
          </a:p>
        </p:txBody>
      </p:sp>
      <p:pic>
        <p:nvPicPr>
          <p:cNvPr id="33798" name="Picture 7" descr="amniote">
            <a:extLst>
              <a:ext uri="{FF2B5EF4-FFF2-40B4-BE49-F238E27FC236}">
                <a16:creationId xmlns:a16="http://schemas.microsoft.com/office/drawing/2014/main" id="{8A6FBE2B-8AAE-44CB-9005-116B45B6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Amniote_egg">
            <a:hlinkClick r:id="rId4"/>
            <a:extLst>
              <a:ext uri="{FF2B5EF4-FFF2-40B4-BE49-F238E27FC236}">
                <a16:creationId xmlns:a16="http://schemas.microsoft.com/office/drawing/2014/main" id="{8B383D22-E2C2-4DFB-8596-849F3F1F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675" y="12954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misanthrope">
            <a:extLst>
              <a:ext uri="{FF2B5EF4-FFF2-40B4-BE49-F238E27FC236}">
                <a16:creationId xmlns:a16="http://schemas.microsoft.com/office/drawing/2014/main" id="{9CDE6B07-0799-4AE1-8CFF-422A4990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2">
            <a:extLst>
              <a:ext uri="{FF2B5EF4-FFF2-40B4-BE49-F238E27FC236}">
                <a16:creationId xmlns:a16="http://schemas.microsoft.com/office/drawing/2014/main" id="{8CE09663-8241-4DFC-92D1-13000114E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AEIMNOST</a:t>
            </a:r>
          </a:p>
        </p:txBody>
      </p:sp>
      <p:sp>
        <p:nvSpPr>
          <p:cNvPr id="17418" name="Text Box 13">
            <a:extLst>
              <a:ext uri="{FF2B5EF4-FFF2-40B4-BE49-F238E27FC236}">
                <a16:creationId xmlns:a16="http://schemas.microsoft.com/office/drawing/2014/main" id="{F8A592A0-1160-4C6C-8837-B62DB176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86288"/>
            <a:ext cx="23622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ATONIES + M INMATES + O MOISTEN + A ANOMIES + T</a:t>
            </a:r>
          </a:p>
        </p:txBody>
      </p:sp>
      <p:pic>
        <p:nvPicPr>
          <p:cNvPr id="33803" name="Picture 12">
            <a:extLst>
              <a:ext uri="{FF2B5EF4-FFF2-40B4-BE49-F238E27FC236}">
                <a16:creationId xmlns:a16="http://schemas.microsoft.com/office/drawing/2014/main" id="{F1258A1F-82C0-4D32-97AB-8B709987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CDE0AA-6288-45E5-9046-BBA4D6ADA7C3}"/>
              </a:ext>
            </a:extLst>
          </p:cNvPr>
          <p:cNvSpPr txBox="1"/>
          <p:nvPr/>
        </p:nvSpPr>
        <p:spPr>
          <a:xfrm>
            <a:off x="6018213" y="2776538"/>
            <a:ext cx="167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2C817-B80E-4D24-A8C3-1444D7229834}"/>
              </a:ext>
            </a:extLst>
          </p:cNvPr>
          <p:cNvSpPr txBox="1"/>
          <p:nvPr/>
        </p:nvSpPr>
        <p:spPr>
          <a:xfrm>
            <a:off x="6018213" y="3054350"/>
            <a:ext cx="1676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latin typeface="+mj-lt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83DD5-1E19-4541-9B8B-9D0A573FA96A}"/>
              </a:ext>
            </a:extLst>
          </p:cNvPr>
          <p:cNvSpPr txBox="1"/>
          <p:nvPr/>
        </p:nvSpPr>
        <p:spPr>
          <a:xfrm>
            <a:off x="6019800" y="1920875"/>
            <a:ext cx="1676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latin typeface="+mj-lt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98A42-FF07-447F-9929-CB94014D63A5}"/>
              </a:ext>
            </a:extLst>
          </p:cNvPr>
          <p:cNvSpPr txBox="1"/>
          <p:nvPr/>
        </p:nvSpPr>
        <p:spPr>
          <a:xfrm>
            <a:off x="5867400" y="939225"/>
            <a:ext cx="1676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3B8CAE22-4D48-483B-96BA-F1B9983A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2C0890-3435-463A-B0A2-503C356EFD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E56F41A-A452-4BF7-98D2-8BC7C5C21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1096282-54BA-4F2B-9155-9D3409430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AEILMNOS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D35C2-E70E-4034-A72F-4AEA3DAEA3DC}"/>
              </a:ext>
            </a:extLst>
          </p:cNvPr>
          <p:cNvSpPr txBox="1"/>
          <p:nvPr/>
        </p:nvSpPr>
        <p:spPr>
          <a:xfrm>
            <a:off x="3276600" y="568222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F497ADA9-DDCB-42E4-A7D5-DA10E44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DCBF36-A444-4D89-8500-AD195FAAF43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3B36E2C-0AE8-45CF-A7B2-8FF42A474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AEILMNOS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868E800-223D-4725-A4D1-48D2C48F1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LAMINOSE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SEMOLINA</a:t>
            </a:r>
          </a:p>
        </p:txBody>
      </p:sp>
      <p:pic>
        <p:nvPicPr>
          <p:cNvPr id="37893" name="Picture 5" descr="250px-Sa_semolina_far">
            <a:hlinkClick r:id="rId3" tooltip="Picture of semolina (with a US penny (19 mm) to indicate scale)"/>
            <a:extLst>
              <a:ext uri="{FF2B5EF4-FFF2-40B4-BE49-F238E27FC236}">
                <a16:creationId xmlns:a16="http://schemas.microsoft.com/office/drawing/2014/main" id="{8D331F60-F0D6-45A2-8CD6-43DF6725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150" y="4422775"/>
            <a:ext cx="28305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>
            <a:extLst>
              <a:ext uri="{FF2B5EF4-FFF2-40B4-BE49-F238E27FC236}">
                <a16:creationId xmlns:a16="http://schemas.microsoft.com/office/drawing/2014/main" id="{DB4654D0-91A5-4AD7-B089-6B541B89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28988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LAMINOSE</a:t>
            </a:r>
            <a:r>
              <a:rPr lang="en-US" altLang="en-US" sz="2000"/>
              <a:t>: adj. COMPOSED OF LAMINAE, THIN SCALES, PLATES, OR LAYERS</a:t>
            </a: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31DA8E3C-A5E2-499A-AD05-F4610FB6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327400"/>
            <a:ext cx="3581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SEMOLINA</a:t>
            </a:r>
            <a:r>
              <a:rPr lang="en-US" altLang="en-US" sz="2000"/>
              <a:t>: A GRANULAR PRODUCT OF WHEAT USED FOR PASTA</a:t>
            </a:r>
          </a:p>
        </p:txBody>
      </p:sp>
      <p:sp>
        <p:nvSpPr>
          <p:cNvPr id="37896" name="Text Box 10">
            <a:extLst>
              <a:ext uri="{FF2B5EF4-FFF2-40B4-BE49-F238E27FC236}">
                <a16:creationId xmlns:a16="http://schemas.microsoft.com/office/drawing/2014/main" id="{ED777CDD-04DA-4415-8A4C-6D34C9D3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24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EB06859A-C97A-47CB-8A96-5C0880A2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396038"/>
            <a:ext cx="45720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1D2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ANISOLE + M    ANOMIES + 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273B7-DFF8-4997-B06C-074CD7C5D631}"/>
              </a:ext>
            </a:extLst>
          </p:cNvPr>
          <p:cNvSpPr txBox="1"/>
          <p:nvPr/>
        </p:nvSpPr>
        <p:spPr>
          <a:xfrm>
            <a:off x="8001000" y="2108200"/>
            <a:ext cx="1676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dirty="0">
                <a:latin typeface="+mn-lt"/>
              </a:rPr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F83B8-0734-40A7-8683-3AD929D81A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2" y="4422775"/>
            <a:ext cx="1546545" cy="1294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E660C-0929-4836-BF30-65C0B46B32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62" y="5768752"/>
            <a:ext cx="1546545" cy="85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95D62-695D-4774-A903-EE5D60D3EF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846" y="4797424"/>
            <a:ext cx="1676400" cy="112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15DAD157-A443-408A-8F2D-0C8D6C1C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B8F38-9D60-4D50-9D0D-352602F5CA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A651358-15CD-4865-BDD2-38C4B7C49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E6C5A77-DE27-4E2D-B2C6-8D865C2E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AEIMNOSW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81DD7-7734-4390-883F-35A37D117784}"/>
              </a:ext>
            </a:extLst>
          </p:cNvPr>
          <p:cNvSpPr txBox="1"/>
          <p:nvPr/>
        </p:nvSpPr>
        <p:spPr>
          <a:xfrm>
            <a:off x="3276600" y="568222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251D5E99-1C58-4822-B5FD-CAD6F19C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FD2257-04C4-4583-9951-A0E90DD118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26450AD-3529-4339-AB18-FAA36C6D0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AEIMNOSW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BCE2EEE-1B69-4356-952F-EAEDF3685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WOMANISE</a:t>
            </a:r>
          </a:p>
        </p:txBody>
      </p:sp>
      <p:pic>
        <p:nvPicPr>
          <p:cNvPr id="41989" name="Picture 7" descr="Casanova Poster - Click to View Extra Large Image">
            <a:hlinkClick r:id="rId3"/>
            <a:extLst>
              <a:ext uri="{FF2B5EF4-FFF2-40B4-BE49-F238E27FC236}">
                <a16:creationId xmlns:a16="http://schemas.microsoft.com/office/drawing/2014/main" id="{105FDAAD-155B-4F77-85E1-C3BB8DEC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5"/>
          <a:stretch>
            <a:fillRect/>
          </a:stretch>
        </p:blipFill>
        <p:spPr bwMode="auto">
          <a:xfrm>
            <a:off x="596900" y="2788811"/>
            <a:ext cx="28130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>
            <a:extLst>
              <a:ext uri="{FF2B5EF4-FFF2-40B4-BE49-F238E27FC236}">
                <a16:creationId xmlns:a16="http://schemas.microsoft.com/office/drawing/2014/main" id="{24541ACA-BC52-4093-BF69-C9650277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61" y="4548555"/>
            <a:ext cx="27432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ALSO WITH A </a:t>
            </a:r>
            <a:r>
              <a:rPr lang="en-US" altLang="en-US" sz="2000" b="1" dirty="0"/>
              <a:t>Z:</a:t>
            </a:r>
            <a:r>
              <a:rPr lang="en-US" altLang="en-US" sz="2000" dirty="0"/>
              <a:t> WOMANIZE  WOMANIZED WOMANI</a:t>
            </a:r>
            <a:r>
              <a:rPr lang="en-US" altLang="en-US" sz="2000" u="sng" dirty="0"/>
              <a:t>Z</a:t>
            </a:r>
            <a:r>
              <a:rPr lang="en-US" altLang="en-US" sz="2000" dirty="0"/>
              <a:t>E</a:t>
            </a:r>
            <a:r>
              <a:rPr lang="en-US" altLang="en-US" sz="2000" u="sng" dirty="0"/>
              <a:t>R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WOMANIZES WOMANIZING</a:t>
            </a:r>
            <a:endParaRPr lang="en-US" altLang="en-US" sz="2000" u="sng" dirty="0"/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3E987D6A-C27F-44A2-8B94-B201B71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84201"/>
            <a:ext cx="2819400" cy="1631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/>
              <a:t>WOMANISE  WOMANISE</a:t>
            </a:r>
            <a:r>
              <a:rPr lang="en-US" altLang="en-US" sz="2000" b="1" u="sng" dirty="0"/>
              <a:t>D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WOMANISE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en-US" sz="2000" b="1" dirty="0"/>
              <a:t> </a:t>
            </a:r>
            <a:r>
              <a:rPr lang="en-US" altLang="en-US" sz="2000" dirty="0"/>
              <a:t>WOMANISE</a:t>
            </a:r>
            <a:r>
              <a:rPr lang="en-US" altLang="en-US" sz="2000" b="1" u="sng" dirty="0"/>
              <a:t>S </a:t>
            </a:r>
            <a:r>
              <a:rPr lang="en-US" altLang="en-US" sz="2000" dirty="0"/>
              <a:t>WOMANISING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1CB0F-F62D-4D8B-B469-48FA52EB9CF5}"/>
              </a:ext>
            </a:extLst>
          </p:cNvPr>
          <p:cNvSpPr txBox="1"/>
          <p:nvPr/>
        </p:nvSpPr>
        <p:spPr>
          <a:xfrm>
            <a:off x="8153400" y="1735138"/>
            <a:ext cx="167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9E083-2D19-4C43-891E-03E83C4CE8D0}"/>
              </a:ext>
            </a:extLst>
          </p:cNvPr>
          <p:cNvSpPr txBox="1"/>
          <p:nvPr/>
        </p:nvSpPr>
        <p:spPr>
          <a:xfrm>
            <a:off x="8153400" y="958850"/>
            <a:ext cx="1676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897AA-E501-4325-89D3-AFC91E06F629}"/>
              </a:ext>
            </a:extLst>
          </p:cNvPr>
          <p:cNvSpPr txBox="1"/>
          <p:nvPr/>
        </p:nvSpPr>
        <p:spPr>
          <a:xfrm>
            <a:off x="8153400" y="1436688"/>
            <a:ext cx="1676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5CDF8-70E7-4D04-9B61-40BA0C1D47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50" y="2815128"/>
            <a:ext cx="1676400" cy="167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463158-01E1-4B9A-9038-0DD3947D71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022" y="4916619"/>
            <a:ext cx="2857500" cy="142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88345-4E39-464C-9B46-B6567D724A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05" y="2819400"/>
            <a:ext cx="1347696" cy="1680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E571E8-49D4-4C7B-9580-8D97801647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34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EB68-1E8C-DBD3-5C72-8B943C22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C18BBA-5C5D-CFC3-3250-A269D5B23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AEIMNOS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7656E-2ADA-2E23-A3CB-B538F36CE648}"/>
              </a:ext>
            </a:extLst>
          </p:cNvPr>
          <p:cNvSpPr txBox="1"/>
          <p:nvPr/>
        </p:nvSpPr>
        <p:spPr>
          <a:xfrm>
            <a:off x="381000" y="3105834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83350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A445A276-45EB-4A2C-895A-737873A7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A4721-1091-45C4-A2D9-E108BBF481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7CC8001-1C8D-43C7-B05C-8C83F0165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D12B3F2-DABE-4DD3-9E1A-4C74AA5E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AEIMNOSS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E49DB-6F04-4055-9975-479D86DB203A}"/>
              </a:ext>
            </a:extLst>
          </p:cNvPr>
          <p:cNvSpPr txBox="1"/>
          <p:nvPr/>
        </p:nvSpPr>
        <p:spPr>
          <a:xfrm>
            <a:off x="3276600" y="568222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E6C5C958-2700-43F7-A471-16A1D4E3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137F7-6354-4E31-ACAB-D105063698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6F16A66-F351-4EF9-BAD3-2B2A70931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AEIMNOSS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01114F0-9F4B-4F5E-9980-6456D774E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128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ANEMOSIS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24D5DC28-586F-403E-B87F-EEF25CD3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960143"/>
            <a:ext cx="9105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ANEMOSIS: </a:t>
            </a:r>
            <a:r>
              <a:rPr lang="en-US" altLang="en-US" sz="2400" dirty="0"/>
              <a:t>A CONDITION IN THE WOOD OF SOME TREES IN WHICH THE RINGS ARE SEPARATED, AS SOME SUPPOSE, BY THE ACTION OF HIGH WINDS UPON THE TRUNK.</a:t>
            </a:r>
          </a:p>
        </p:txBody>
      </p:sp>
      <p:pic>
        <p:nvPicPr>
          <p:cNvPr id="46086" name="Picture 8" descr="TreeRings3">
            <a:extLst>
              <a:ext uri="{FF2B5EF4-FFF2-40B4-BE49-F238E27FC236}">
                <a16:creationId xmlns:a16="http://schemas.microsoft.com/office/drawing/2014/main" id="{7EDC1C05-100E-4D52-8B90-43BE0E02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1901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9">
            <a:extLst>
              <a:ext uri="{FF2B5EF4-FFF2-40B4-BE49-F238E27FC236}">
                <a16:creationId xmlns:a16="http://schemas.microsoft.com/office/drawing/2014/main" id="{8B8FB00A-8AB7-40B6-8584-330F7957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PLURAL?</a:t>
            </a: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94DEE96D-72F2-40D6-BE79-8AAF0522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7938"/>
            <a:ext cx="259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u="sng"/>
              <a:t>ANEMOSES</a:t>
            </a: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666ADF26-B15A-4426-8633-438E1AD3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25146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SAMISEN + 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ANOMIES +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ACF3AC30-AC4C-4B82-A59A-D922FA35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2C32E-5171-486E-B7AC-898F644122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A636952-7B28-4ED8-91A2-FBCDE9A7E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ANOMIES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A3FE8E1-AA3A-46E4-90FA-5AC8B6B83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25AFD6FA-0C4C-4AEE-BE25-338C70CD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763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AMIDONES ANEMOSIS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DOMAINES LAMINOSE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MISATONE ROMANISE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SEMOLINA DOMAINES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SEMINOMA MASONITE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E620DF78-3241-4A01-818E-5D7A008C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5C73F5-F93F-40B5-8E63-F52F3D414F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2285FF1-08D5-462E-8743-7B2F9A743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ANOMIES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83F2B3C-94EC-4878-8B37-1F99D8B1A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5" name="DA123866.wav">
            <a:hlinkClick r:id="" action="ppaction://media"/>
            <a:extLst>
              <a:ext uri="{FF2B5EF4-FFF2-40B4-BE49-F238E27FC236}">
                <a16:creationId xmlns:a16="http://schemas.microsoft.com/office/drawing/2014/main" id="{5DDCBC98-4FCD-4368-B8D8-B166F96A3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5656E336-EB71-4F46-B5CF-2D736385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C2566-67C2-40B5-B157-9F968B7862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025BC36-85AA-4506-8AE5-F54DE53B9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ANOMIES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3788999-7A74-442C-8EF3-33410B5DB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/>
              <a:t>*aDMiRe ouTLaWS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4E635709-2D0B-435D-BBDE-964F5F95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*CoNSoNaNTS oNLY</a:t>
            </a:r>
          </a:p>
        </p:txBody>
      </p:sp>
      <p:pic>
        <p:nvPicPr>
          <p:cNvPr id="54278" name="Picture 7" descr="robinhood_bbc_america">
            <a:extLst>
              <a:ext uri="{FF2B5EF4-FFF2-40B4-BE49-F238E27FC236}">
                <a16:creationId xmlns:a16="http://schemas.microsoft.com/office/drawing/2014/main" id="{8690D3ED-7434-42F4-A6FC-93F27C75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3140E-9D6E-49F3-9F18-0CCC96B9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2E09A-9F53-448B-8C9E-322094B2732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AA1B92-92F5-4D92-827B-BD2DD9337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ANOMIES.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3C4C7-00FB-48EB-96F5-9CF218D3E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362200"/>
            <a:ext cx="8839200" cy="29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6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D1D42B4F-960A-4ABC-A379-A2D28043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56933-9DFA-4565-ADF3-7A63126450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04461A0-8365-4F16-8B35-5C5A430D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32D35-9029-467C-8D80-847A95F676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97" y="4219432"/>
            <a:ext cx="1562100" cy="1636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A5A34-2FE1-4796-AC5F-7AA3180D99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405" y="4121976"/>
            <a:ext cx="1428750" cy="1831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692C7-902D-40C9-8750-51A667907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86" y="685466"/>
            <a:ext cx="1743075" cy="2147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727BB-743C-42A3-B4E0-6B55E29C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609600"/>
            <a:ext cx="1721669" cy="198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FCC94-B999-4C2E-9A5D-F55504E3F7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401" y="3249336"/>
            <a:ext cx="3133725" cy="1661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8FEDD-3BF5-424A-9A4C-799A8C67B061}"/>
              </a:ext>
            </a:extLst>
          </p:cNvPr>
          <p:cNvSpPr txBox="1"/>
          <p:nvPr/>
        </p:nvSpPr>
        <p:spPr>
          <a:xfrm>
            <a:off x="2975400" y="1880862"/>
            <a:ext cx="3349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j-lt"/>
              </a:rPr>
              <a:t>*aDMiRe ouTLaWS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261EC-4518-0B8F-3E76-CE58806B4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3CC0AC-CDAF-B178-1D39-50BED60062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AEIMNOS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2F87F-3D13-0C3F-8CFA-8794BD9951D7}"/>
              </a:ext>
            </a:extLst>
          </p:cNvPr>
          <p:cNvSpPr txBox="1"/>
          <p:nvPr/>
        </p:nvSpPr>
        <p:spPr>
          <a:xfrm>
            <a:off x="1931630" y="47161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A5857-9964-11F6-FCE6-B2BD97F0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824627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ECCA49-892F-DD92-F88F-69398C65C708}"/>
              </a:ext>
            </a:extLst>
          </p:cNvPr>
          <p:cNvSpPr txBox="1"/>
          <p:nvPr/>
        </p:nvSpPr>
        <p:spPr>
          <a:xfrm>
            <a:off x="1103237" y="37850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6CE62-DA79-DE79-CA09-AFDE3E5E7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3132525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47532-44B8-2EAF-BDAF-0FC1920EC0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3047154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8A7CB-3B7B-781D-4D1C-B6B3CC63EB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997200"/>
            <a:ext cx="832884" cy="832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16B6A-1047-6D04-6D62-2A9CF9ECE049}"/>
              </a:ext>
            </a:extLst>
          </p:cNvPr>
          <p:cNvSpPr txBox="1"/>
          <p:nvPr/>
        </p:nvSpPr>
        <p:spPr>
          <a:xfrm>
            <a:off x="1371600" y="6087070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AFF1C0C-9382-4AFF-B659-64F95C0B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5D00D-A903-4C07-BB9D-408534D650A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DD39CEB-9DC6-4B3E-9560-BCF5A23B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429000"/>
            <a:ext cx="7924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	ONLY ONE 7-LETTER WORD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CAN SERVE AS A BINGO STEM: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8092644-B37F-4240-A574-3A000DD2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AEIMNOS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14959C9F-94BA-4663-9A73-C78A778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7DC1B-48FA-44DC-983E-8F0C9CCA37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65D414B-A221-425F-A45F-AA5AF218E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239000" cy="144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ANOMIES</a:t>
            </a:r>
          </a:p>
        </p:txBody>
      </p:sp>
      <p:pic>
        <p:nvPicPr>
          <p:cNvPr id="9220" name="Picture 4" descr="anarchy">
            <a:extLst>
              <a:ext uri="{FF2B5EF4-FFF2-40B4-BE49-F238E27FC236}">
                <a16:creationId xmlns:a16="http://schemas.microsoft.com/office/drawing/2014/main" id="{3CEF0E22-CC0F-40E3-AEDF-DEF9BB50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"/>
          <a:stretch>
            <a:fillRect/>
          </a:stretch>
        </p:blipFill>
        <p:spPr bwMode="auto">
          <a:xfrm>
            <a:off x="2522538" y="2402401"/>
            <a:ext cx="4487862" cy="42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22E96065-080C-49E4-96E4-58A0035F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1066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8577C85F-FA2E-41BB-B16B-21FDC3B4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00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“WELL, AT LEAST WE DON’T HAVE TO WORRY ABOUT </a:t>
            </a:r>
            <a:r>
              <a:rPr lang="en-US" altLang="en-US" sz="1400" b="1" dirty="0"/>
              <a:t>ANOMIES</a:t>
            </a:r>
            <a:r>
              <a:rPr lang="en-US" altLang="en-US" sz="1000" dirty="0"/>
              <a:t> ANYMORE”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82201EF2-0662-47B5-A0F4-5307EA24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2200"/>
            <a:ext cx="2057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ANOMIES</a:t>
            </a:r>
            <a:r>
              <a:rPr lang="en-US" altLang="en-US" sz="2400"/>
              <a:t>: pl. of </a:t>
            </a:r>
            <a:r>
              <a:rPr lang="en-US" altLang="en-US" sz="2400" u="sng"/>
              <a:t>ANOMY</a:t>
            </a:r>
            <a:r>
              <a:rPr lang="en-US" altLang="en-US" sz="2400"/>
              <a:t> (&amp; </a:t>
            </a:r>
            <a:r>
              <a:rPr lang="en-US" altLang="en-US" sz="2400" u="sng"/>
              <a:t>ANOMIE</a:t>
            </a:r>
            <a:r>
              <a:rPr lang="en-US" altLang="en-US" sz="2400"/>
              <a:t>)        A TIME OF SOCIAL INSTABILITY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A725055D-4988-4C9A-A176-F5FE7C944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22860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INSEAM + O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</a:t>
            </a: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I-ON-SEA + M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99F594C-3494-4794-8A8C-1B82E8ADF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67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AEIMNOS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B3FDA-FA82-4708-98D7-42E486C93F1E}"/>
              </a:ext>
            </a:extLst>
          </p:cNvPr>
          <p:cNvSpPr txBox="1"/>
          <p:nvPr/>
        </p:nvSpPr>
        <p:spPr>
          <a:xfrm>
            <a:off x="7645400" y="8395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AC46AE2-281D-45A7-AF5C-51E67451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5EA70-FEB9-445F-8356-A17CAD8253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837FFBA-F1E9-4374-A4AE-6F213A636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ANOMIES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2CA86B3-D6A6-4D45-9599-69F9A5C6A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6368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	 WHAT MNEMONIC PHRASE     	   CAN WE ASSOCIATE        	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2AA5B56C-55C1-4BC1-B657-5D6828F6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1429C5-E18C-40E1-96D3-C3119D7A15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FC76CDB-19EC-41CE-AD9E-6E8F1F5BC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ANOMIES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83D2CD7-7D31-49FF-8CBE-7D3FE3FCD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/>
              <a:t>*aDMiRe ouTLaWS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4218D69B-23C5-48EB-9374-B985015E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934075"/>
            <a:ext cx="3713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*CoNSoNaNTS oNLY</a:t>
            </a:r>
          </a:p>
        </p:txBody>
      </p:sp>
      <p:pic>
        <p:nvPicPr>
          <p:cNvPr id="13318" name="Picture 7" descr="robinhood_bbc_america">
            <a:extLst>
              <a:ext uri="{FF2B5EF4-FFF2-40B4-BE49-F238E27FC236}">
                <a16:creationId xmlns:a16="http://schemas.microsoft.com/office/drawing/2014/main" id="{DD66483A-116E-4671-B534-60D54AB5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3FFBA3B7-915D-4D92-9B88-98935A9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97EAAC-2EFC-4A74-AD51-F48D4AD0AB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AC82424-10D7-414B-8AE0-EB5F9C03F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ANOMIES</a:t>
            </a:r>
            <a:b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38C756D-9E07-4D0D-AE96-AECFEC86C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3" y="398145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ADEIMNOS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44E11-49AF-4CD3-990A-577CA1DBF074}"/>
              </a:ext>
            </a:extLst>
          </p:cNvPr>
          <p:cNvSpPr txBox="1"/>
          <p:nvPr/>
        </p:nvSpPr>
        <p:spPr>
          <a:xfrm>
            <a:off x="2667000" y="5684838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THREE!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2D8FF658-3319-4CBA-85EF-938C8A65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800EF-C623-4715-8A60-7F7F29DCDBF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9896FCC-2769-4304-BB58-C1C7A740D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48643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cramble" panose="020B0603050302020204" pitchFamily="34" charset="0"/>
              </a:rPr>
              <a:t>ADEIMNOS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6ACB59E-5D14-46C1-8CA0-A25EFF12C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41438"/>
            <a:ext cx="7239000" cy="3611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AMIDONES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DAIMONES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DOMAINES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1A0C8-8D17-49B5-99DF-813C70BD6D4F}"/>
              </a:ext>
            </a:extLst>
          </p:cNvPr>
          <p:cNvSpPr txBox="1"/>
          <p:nvPr/>
        </p:nvSpPr>
        <p:spPr>
          <a:xfrm>
            <a:off x="2133600" y="6334780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ANODISE + M    ANOMIES + D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BF4B95-F4E3-4413-9711-F7D8F04E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37843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AMIDONES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AMIDONE</a:t>
            </a:r>
            <a:r>
              <a:rPr lang="en-US" altLang="en-US" sz="2400" dirty="0"/>
              <a:t>, A CHEMICAL COMPOUND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8E9998D-68FB-4DB3-95E8-9A14640E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74754"/>
            <a:ext cx="845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DAIMONES</a:t>
            </a:r>
            <a:r>
              <a:rPr lang="en-US" altLang="en-US" sz="2400" dirty="0"/>
              <a:t>: one pl. of </a:t>
            </a:r>
            <a:r>
              <a:rPr lang="en-US" altLang="en-US" sz="2400" u="sng" dirty="0"/>
              <a:t>DAIMON</a:t>
            </a:r>
            <a:r>
              <a:rPr lang="en-US" altLang="en-US" sz="2400" dirty="0"/>
              <a:t>, AN ATTENDANT SPIRIT (also pl. DAIMON</a:t>
            </a:r>
            <a:r>
              <a:rPr lang="en-US" altLang="en-US" sz="2400" u="sng" dirty="0"/>
              <a:t>S</a:t>
            </a:r>
            <a:r>
              <a:rPr lang="en-US" altLang="en-US" sz="2400" dirty="0"/>
              <a:t>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EA3001-3F73-4DA4-BA61-73D51A42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663060"/>
            <a:ext cx="96393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/>
              <a:t>	</a:t>
            </a:r>
            <a:r>
              <a:rPr lang="en-US" altLang="en-US" sz="2400" b="1" u="sng" kern="0"/>
              <a:t>DOMAINES</a:t>
            </a:r>
            <a:r>
              <a:rPr lang="en-US" altLang="en-US" sz="2400" kern="0"/>
              <a:t>: pl. of </a:t>
            </a:r>
            <a:r>
              <a:rPr lang="en-US" altLang="en-US" sz="2400" u="sng" kern="0"/>
              <a:t>DOMAINE</a:t>
            </a:r>
            <a:r>
              <a:rPr lang="en-US" altLang="en-US" sz="2400" kern="0"/>
              <a:t>, A VINEYARD IN </a:t>
            </a:r>
            <a:r>
              <a:rPr lang="en-US" altLang="en-US" sz="2400" b="1" kern="0"/>
              <a:t>B</a:t>
            </a:r>
            <a:r>
              <a:rPr lang="en-US" altLang="en-US" sz="2400" kern="0"/>
              <a:t>URGUNDY</a:t>
            </a:r>
            <a:endParaRPr lang="en-US" altLang="en-US" sz="24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B9ADE-9ECD-44B6-952F-1A97746D364F}"/>
              </a:ext>
            </a:extLst>
          </p:cNvPr>
          <p:cNvSpPr txBox="1"/>
          <p:nvPr/>
        </p:nvSpPr>
        <p:spPr>
          <a:xfrm>
            <a:off x="6896100" y="3753317"/>
            <a:ext cx="14478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latin typeface="+mj-lt"/>
              </a:rPr>
              <a:t>STICKY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EBB23-0360-49EC-BF5C-7FC9F318514D}"/>
              </a:ext>
            </a:extLst>
          </p:cNvPr>
          <p:cNvSpPr txBox="1"/>
          <p:nvPr/>
        </p:nvSpPr>
        <p:spPr>
          <a:xfrm>
            <a:off x="7543800" y="1511755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461DB-5625-46D8-9A98-0E0C354F2D02}"/>
              </a:ext>
            </a:extLst>
          </p:cNvPr>
          <p:cNvSpPr txBox="1"/>
          <p:nvPr/>
        </p:nvSpPr>
        <p:spPr>
          <a:xfrm>
            <a:off x="7543800" y="4611469"/>
            <a:ext cx="76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Macintosh PowerPoint</Application>
  <PresentationFormat>On-screen Show (4:3)</PresentationFormat>
  <Paragraphs>215</Paragraphs>
  <Slides>27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Script MT Bold</vt:lpstr>
      <vt:lpstr>Brush Script MT</vt:lpstr>
      <vt:lpstr>Tahoma</vt:lpstr>
      <vt:lpstr>Arial</vt:lpstr>
      <vt:lpstr>Scramble</vt:lpstr>
      <vt:lpstr>Default Design</vt:lpstr>
      <vt:lpstr>AEIMNOS</vt:lpstr>
      <vt:lpstr>AEIMNOS</vt:lpstr>
      <vt:lpstr>AEIMNOS</vt:lpstr>
      <vt:lpstr>PowerPoint Presentation</vt:lpstr>
      <vt:lpstr>AEIMNOS</vt:lpstr>
      <vt:lpstr>ANOMIES</vt:lpstr>
      <vt:lpstr>ANOMIES</vt:lpstr>
      <vt:lpstr>ANOMIES D  </vt:lpstr>
      <vt:lpstr>ADEIMNOS</vt:lpstr>
      <vt:lpstr>ANOMIES M  </vt:lpstr>
      <vt:lpstr>AEIMMNOS</vt:lpstr>
      <vt:lpstr>ANOMIES R  </vt:lpstr>
      <vt:lpstr>AEIMNORS</vt:lpstr>
      <vt:lpstr>ANOMIES T  </vt:lpstr>
      <vt:lpstr>AMNIOTES MASONITE MISATONE</vt:lpstr>
      <vt:lpstr>ANOMIES L  </vt:lpstr>
      <vt:lpstr>AEILMNOS</vt:lpstr>
      <vt:lpstr>ANOMIES W  </vt:lpstr>
      <vt:lpstr>AEIMNOSW</vt:lpstr>
      <vt:lpstr>ANOMIES S  </vt:lpstr>
      <vt:lpstr>AEIMNOSS</vt:lpstr>
      <vt:lpstr>ANOMIES</vt:lpstr>
      <vt:lpstr>ANOMIES</vt:lpstr>
      <vt:lpstr>ANOMIES</vt:lpstr>
      <vt:lpstr>ANOMIES.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2024-10-25T20:11:25Z</dcterms:created>
  <dcterms:modified xsi:type="dcterms:W3CDTF">2024-11-03T22:50:50Z</dcterms:modified>
</cp:coreProperties>
</file>