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1"/>
  </p:sldMasterIdLst>
  <p:notesMasterIdLst>
    <p:notesMasterId r:id="rId57"/>
  </p:notesMasterIdLst>
  <p:sldIdLst>
    <p:sldId id="256" r:id="rId2"/>
    <p:sldId id="419" r:id="rId3"/>
    <p:sldId id="420" r:id="rId4"/>
    <p:sldId id="257" r:id="rId5"/>
    <p:sldId id="258" r:id="rId6"/>
    <p:sldId id="259" r:id="rId7"/>
    <p:sldId id="260" r:id="rId8"/>
    <p:sldId id="261" r:id="rId9"/>
    <p:sldId id="405" r:id="rId10"/>
    <p:sldId id="363" r:id="rId11"/>
    <p:sldId id="391" r:id="rId12"/>
    <p:sldId id="364" r:id="rId13"/>
    <p:sldId id="390" r:id="rId14"/>
    <p:sldId id="365" r:id="rId15"/>
    <p:sldId id="388" r:id="rId16"/>
    <p:sldId id="366" r:id="rId17"/>
    <p:sldId id="386" r:id="rId18"/>
    <p:sldId id="367" r:id="rId19"/>
    <p:sldId id="384" r:id="rId20"/>
    <p:sldId id="368" r:id="rId21"/>
    <p:sldId id="382" r:id="rId22"/>
    <p:sldId id="369" r:id="rId23"/>
    <p:sldId id="383" r:id="rId24"/>
    <p:sldId id="410" r:id="rId25"/>
    <p:sldId id="370" r:id="rId26"/>
    <p:sldId id="407" r:id="rId27"/>
    <p:sldId id="371" r:id="rId28"/>
    <p:sldId id="362" r:id="rId29"/>
    <p:sldId id="372" r:id="rId30"/>
    <p:sldId id="399" r:id="rId31"/>
    <p:sldId id="373" r:id="rId32"/>
    <p:sldId id="394" r:id="rId33"/>
    <p:sldId id="374" r:id="rId34"/>
    <p:sldId id="387" r:id="rId35"/>
    <p:sldId id="404" r:id="rId36"/>
    <p:sldId id="403" r:id="rId37"/>
    <p:sldId id="375" r:id="rId38"/>
    <p:sldId id="385" r:id="rId39"/>
    <p:sldId id="376" r:id="rId40"/>
    <p:sldId id="395" r:id="rId41"/>
    <p:sldId id="377" r:id="rId42"/>
    <p:sldId id="406" r:id="rId43"/>
    <p:sldId id="378" r:id="rId44"/>
    <p:sldId id="389" r:id="rId45"/>
    <p:sldId id="379" r:id="rId46"/>
    <p:sldId id="409" r:id="rId47"/>
    <p:sldId id="397" r:id="rId48"/>
    <p:sldId id="398" r:id="rId49"/>
    <p:sldId id="299" r:id="rId50"/>
    <p:sldId id="300" r:id="rId51"/>
    <p:sldId id="415" r:id="rId52"/>
    <p:sldId id="414" r:id="rId53"/>
    <p:sldId id="416" r:id="rId54"/>
    <p:sldId id="418" r:id="rId55"/>
    <p:sldId id="302" r:id="rId56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58"/>
    </p:embeddedFont>
    <p:embeddedFont>
      <p:font typeface="Scramble" panose="020B0603050302020204" pitchFamily="34" charset="0"/>
      <p:regular r:id="rId59"/>
    </p:embeddedFont>
    <p:embeddedFont>
      <p:font typeface="Tahoma" panose="020B0604030504040204" pitchFamily="34" charset="0"/>
      <p:regular r:id="rId60"/>
      <p:bold r:id="rId6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4DA"/>
    <a:srgbClr val="2D2015"/>
    <a:srgbClr val="D6B25C"/>
    <a:srgbClr val="523E26"/>
    <a:srgbClr val="544124"/>
    <a:srgbClr val="F8D66A"/>
    <a:srgbClr val="D66A9C"/>
    <a:srgbClr val="F1AD66"/>
    <a:srgbClr val="953D19"/>
    <a:srgbClr val="2C6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1233" autoAdjust="0"/>
  </p:normalViewPr>
  <p:slideViewPr>
    <p:cSldViewPr>
      <p:cViewPr varScale="1">
        <p:scale>
          <a:sx n="102" d="100"/>
          <a:sy n="102" d="100"/>
        </p:scale>
        <p:origin x="2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29388F4-48E4-4DCE-8F25-08BFBA16AB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3DE87F3-2174-4995-9A4C-8160BA30F8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02CE0BC-1370-43A4-A71C-1D91E9140C4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15EAC7F-1410-40A8-A0AB-19DCCDA13C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61A9380-C23B-44C9-B933-61B91028D2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DFA2837B-30B7-44FA-9051-D238B70299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63DA2D3-21AC-4572-9658-179893C386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BA9ABDC-9F71-41D3-976E-AE0FC8C90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15A43-D2B4-44D6-B987-937C18C349E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E1C012C-39E0-4B7E-8869-70B1B4488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EA21B58-B3A7-47D6-AF85-A147EE3A5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F6A0E85-BD7E-4F53-A694-F0C385604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9A27F9-C07B-46DD-B875-E4B5837A357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AE31F84-81D1-4420-AE5F-67C21E13F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C519411-7A65-434F-BFAB-6F913BE73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E3ACE11-CEE7-4515-ADA5-5FF0605CB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1B803-0DC4-407F-A4B4-6291792CC30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5DC95F9-E8DC-4FA5-B71E-B5D1906DF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C3B851D-5D5B-45C4-9EEE-73341C9A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26A2B7C-11E1-49F6-8ED8-CEED697E4D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0B606D-B1FC-402F-A44D-9C41A27C9C1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21A692B-B1A1-4C10-A4C7-AC00DDE1A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21C44D-4CB8-47C0-A004-14F15C8B1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C4E2874-1A42-495F-A6DE-8A0F12A8D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143F9B-6E0E-4E7E-ACFB-7346FF3A014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93AD535-4776-4F4B-B7DA-E942B107D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EE8E03-F9C1-4F92-B54F-8D712661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note: SANITI</a:t>
            </a:r>
            <a:r>
              <a:rPr lang="en-US" altLang="en-US" b="1" u="sng" dirty="0"/>
              <a:t>Z</a:t>
            </a:r>
            <a:r>
              <a:rPr lang="en-US" altLang="en-US" dirty="0"/>
              <a:t>ER can only be spelled this way    </a:t>
            </a:r>
            <a:r>
              <a:rPr lang="en-US" altLang="en-US" b="1" dirty="0"/>
              <a:t>Shift + </a:t>
            </a:r>
            <a:r>
              <a:rPr lang="en-US" altLang="en-US" b="1" u="sng" dirty="0"/>
              <a:t>F5</a:t>
            </a:r>
            <a:r>
              <a:rPr lang="en-US" altLang="en-US" dirty="0"/>
              <a:t> to get back to full screen</a:t>
            </a:r>
          </a:p>
          <a:p>
            <a:pPr eaLnBrk="1" hangingPunct="1"/>
            <a:r>
              <a:rPr lang="en-US" altLang="en-US" b="1" dirty="0">
                <a:ea typeface="MS PGothic" panose="020B0600070205080204" pitchFamily="34" charset="-128"/>
              </a:rPr>
              <a:t>SENITIS</a:t>
            </a:r>
            <a:r>
              <a:rPr lang="en-US" altLang="en-US" dirty="0">
                <a:ea typeface="MS PGothic" panose="020B0600070205080204" pitchFamily="34" charset="-128"/>
              </a:rPr>
              <a:t>: “</a:t>
            </a:r>
            <a:r>
              <a:rPr lang="en-US" altLang="en-US" b="0" u="none" dirty="0">
                <a:ea typeface="MS PGothic" panose="020B0600070205080204" pitchFamily="34" charset="-128"/>
              </a:rPr>
              <a:t>HER</a:t>
            </a:r>
            <a:r>
              <a:rPr lang="en-US" altLang="en-US" dirty="0">
                <a:ea typeface="MS PGothic" panose="020B0600070205080204" pitchFamily="34" charset="-128"/>
              </a:rPr>
              <a:t> BAD APNOEA”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</a:t>
            </a:r>
            <a:r>
              <a:rPr lang="en-US" altLang="en-US" dirty="0"/>
              <a:t> SEX”         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6B7E3A78-0DEE-4F10-9AB9-156439315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99443-0DA6-433B-B406-3CBA8E6961BC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A2259DC-9021-4CED-B586-FA5B4490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3A403A6-D231-435F-8ACE-815F10BAA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F49EC75-0DFD-4F4A-A8DD-C3957267A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0C0A0-136A-4D54-B519-672AC3889A8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BD42617-903D-4C16-8997-B6E0F2F6A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88400E4-3144-47BC-A79D-A686F057F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0540A2B-DD82-455A-9AE3-3A83F7BB94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7D71E4-A1E6-4905-80A1-7B47FEF5A930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1029C7B-F770-4217-B1AA-3CF7D3284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21D7CF8-0E9D-479C-9628-DF487DDDD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9197363-3954-49B4-B989-D1FEE183C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A98085-F1CA-4199-B99A-DA77F81BEED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86A459-F8E8-444D-8239-98CE40BE2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26E82FD-A501-4B42-BF53-CA01973B5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PANTIES</a:t>
            </a:r>
            <a:r>
              <a:rPr lang="en-US" altLang="en-US" dirty="0"/>
              <a:t>: “HOLD UP PORKY </a:t>
            </a:r>
            <a:r>
              <a:rPr lang="en-US" altLang="en-US" b="0" u="none" dirty="0"/>
              <a:t>BUTTS</a:t>
            </a:r>
            <a:r>
              <a:rPr lang="en-US" altLang="en-US" dirty="0"/>
              <a:t>”           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</a:t>
            </a:r>
            <a:r>
              <a:rPr lang="en-US" altLang="en-US" dirty="0"/>
              <a:t> SEX”		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75C29FD-CB3C-4FBF-B439-3950A6F30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601E65-A7DB-4328-A554-4713B2E305B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1F4AEB0-A108-4A71-B039-5B2E35CAE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E80C4E9-6C30-486B-B614-4D8F958BD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4FCB03C-EEAE-4283-8850-08E12D753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64FC4-2421-4698-83D5-A630FCC5C3B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481A512-1227-4A8E-B75C-159F298DA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5F23C7F-FEF6-4424-8669-2AA3EAE66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>
                <a:ea typeface="MS PGothic" panose="020B0600070205080204" pitchFamily="34" charset="-128"/>
              </a:rPr>
              <a:t>NOSIEST</a:t>
            </a:r>
            <a:r>
              <a:rPr lang="en-US" altLang="en-US" dirty="0">
                <a:ea typeface="MS PGothic" panose="020B0600070205080204" pitchFamily="34" charset="-128"/>
              </a:rPr>
              <a:t>: “MOST INTENSE WATCHER”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BURNIN</a:t>
            </a:r>
            <a:r>
              <a:rPr lang="en-US" altLang="en-US" b="0" u="none" dirty="0"/>
              <a:t>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BA9ABDC-9F71-41D3-976E-AE0FC8C90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15A43-D2B4-44D6-B987-937C18C349E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E1C012C-39E0-4B7E-8869-70B1B4488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EA21B58-B3A7-47D6-AF85-A147EE3A5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6946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7700CC3-19A0-4E26-9C59-402D5CF875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3BBEAF-E27B-4443-B192-A70D54482F7F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9D3A51E-FFA2-477C-AD13-96C38E3EC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9292889-6B41-49DC-B82F-C933BADCA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E56DED0-AB1B-4430-B1C6-F9093160F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5FC1D-26A8-44B4-B618-02C9288D0E50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367080A-ECFC-42BB-B8E9-4AB9B28C12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7CC98F3-ECA4-477E-9717-CE75A0485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ETESIAN: </a:t>
            </a:r>
            <a:r>
              <a:rPr lang="en-US" altLang="en-US" dirty="0"/>
              <a:t> “oVeRCoMeS Ca</a:t>
            </a:r>
            <a:r>
              <a:rPr lang="en-US" altLang="en-US" b="0" u="none" dirty="0"/>
              <a:t>T</a:t>
            </a:r>
            <a:r>
              <a:rPr lang="en-US" altLang="en-US" dirty="0"/>
              <a:t>BiRDS (*CoNSoNaNTS oNLY)</a:t>
            </a:r>
            <a:r>
              <a:rPr lang="en-US" altLang="en-US" b="1" dirty="0"/>
              <a:t>      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BURNIN</a:t>
            </a:r>
            <a:r>
              <a:rPr lang="en-US" altLang="en-US" b="0" u="none" dirty="0"/>
              <a:t>G</a:t>
            </a:r>
            <a:r>
              <a:rPr lang="en-US" altLang="en-US" dirty="0"/>
              <a:t> SEX”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1670A21-ABC4-43A3-A1C5-F39B2EB96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6F668-10E2-4018-A71F-45091169A02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5CC04B7-9E2D-4781-96B1-71C08D1E85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3F40900-4C8F-490C-B12E-C26B1E348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FAF7D3B-4BA0-4812-B3E7-C74FEFB2A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AC3188-4DC2-4142-B24C-78A708BE91AF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ABA57C3-87CD-4F6A-9CB2-096646261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78BB00A-8683-4F40-B613-04E51E8D4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INMATES</a:t>
            </a:r>
            <a:r>
              <a:rPr lang="en-US" altLang="en-US" dirty="0"/>
              <a:t>: “GANEFS OR </a:t>
            </a:r>
            <a:r>
              <a:rPr lang="en-US" altLang="en-US" b="0" u="none" dirty="0"/>
              <a:t>BLOCKHEADS</a:t>
            </a:r>
            <a:r>
              <a:rPr lang="en-US" altLang="en-US" dirty="0"/>
              <a:t>?”             </a:t>
            </a:r>
          </a:p>
          <a:p>
            <a:pPr eaLnBrk="1" hangingPunct="1"/>
            <a:r>
              <a:rPr lang="en-US" altLang="en-US" b="1" dirty="0"/>
              <a:t>SAMISEN</a:t>
            </a:r>
            <a:r>
              <a:rPr lang="en-US" altLang="en-US" dirty="0"/>
              <a:t>: “</a:t>
            </a:r>
            <a:r>
              <a:rPr lang="en-US" altLang="en-US" b="0" u="none" dirty="0"/>
              <a:t>STRUMMED</a:t>
            </a:r>
            <a:r>
              <a:rPr lang="en-US" altLang="en-US" dirty="0"/>
              <a:t> JAZZ AT GO MATCH”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</a:t>
            </a:r>
            <a:r>
              <a:rPr lang="en-US" altLang="en-US" b="0" u="none" dirty="0"/>
              <a:t> BURNING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85DFB8A-3B55-4636-9FF5-0F7694127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9C689857-88DC-4837-95CA-1262159E0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B59E848-7A0B-45EF-8623-7F5DE3536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AA854C75-4DF4-4C6B-B7E7-72B18158AF9E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7F1A63C-8ED1-4583-937A-6560BBCEF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12E4D6-8C98-4478-B15B-5BEDD3682FB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DF0D6DF-4F10-455A-95F0-D8BCAD1E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CE48EB0-2C15-4095-A314-807EC90D7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4A18FCC-C1E4-418E-82AB-1936569CF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A9BED-BA70-4CE6-8AF6-2B9AF5D387C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C9F0999-2D1A-4F9F-B763-5510975B6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B8F58D5-5C26-40CF-9F60-6B73F4ED1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SLAINTE: </a:t>
            </a:r>
            <a:r>
              <a:rPr lang="en-US" altLang="en-US" dirty="0"/>
              <a:t>“POP </a:t>
            </a:r>
            <a:r>
              <a:rPr lang="en-US" altLang="en-US" b="0" u="none" dirty="0"/>
              <a:t>CORK, </a:t>
            </a:r>
            <a:r>
              <a:rPr lang="en-US" altLang="en-US" dirty="0"/>
              <a:t>BUMP CUPS, FOR VIM, VIGOR”    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9CDFC96-2D01-4CF1-95D4-CCA0DEF75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0EE95-DB6C-40D8-88D8-B117B35BE55E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227417D1-3539-47C2-98CA-A70F38573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9A4BB43-DC10-4195-AEB6-5F7E59CF1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1F24EF0-5EB0-464F-BB9C-35AE4D2E2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A9677-9D23-4D87-9C05-CBA4DEA6BBD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3CC1CE6-0223-40C0-A2A0-9E965272F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E5AD077-1D16-47B8-AD07-50C360335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E843642-A0B0-41E6-91F6-30B3245A8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19FFCA-4C7B-48B4-A292-3AA84BC85569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3FC9946-C254-4FE4-8DC3-EBA171E0D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248B295-F081-4F2F-AC1E-AA51D0B60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BA9ABDC-9F71-41D3-976E-AE0FC8C90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15A43-D2B4-44D6-B987-937C18C349E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E1C012C-39E0-4B7E-8869-70B1B4488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EA21B58-B3A7-47D6-AF85-A147EE3A5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.</a:t>
            </a:r>
            <a:endParaRPr lang="en-US" alt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743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FC837F9-361E-453A-A2CB-F8DCFC9EF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D551E8-4A26-479E-8268-1CAB0DEBE66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5F02606-5242-4A89-8A58-E3649FC4A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157D906-3077-4790-A298-9EFAF7EB3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 You cannot drop the final S in SCANTIES, although of course SCANTY is good.    also CINEASTE/S         </a:t>
            </a:r>
            <a:r>
              <a:rPr lang="en-US" altLang="en-US" b="1" dirty="0"/>
              <a:t>Shift + F5 </a:t>
            </a:r>
            <a:r>
              <a:rPr lang="en-US" altLang="en-US" dirty="0"/>
              <a:t>to return to full screen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CINEAST: </a:t>
            </a:r>
            <a:r>
              <a:rPr lang="en-US" altLang="en-US" dirty="0"/>
              <a:t> “</a:t>
            </a:r>
            <a:r>
              <a:rPr lang="en-US" altLang="en-US" b="0" u="none" dirty="0"/>
              <a:t>OLD FANS OF THE DIRTY MOVIE BIZ</a:t>
            </a:r>
            <a:r>
              <a:rPr lang="en-US" altLang="en-US" dirty="0"/>
              <a:t>”</a:t>
            </a:r>
            <a:r>
              <a:rPr lang="en-US" altLang="en-US" b="1" dirty="0"/>
              <a:t>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F14C670-4042-407E-A2A8-04AAE63F9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D8B280-47BF-4DAB-954A-9B5F3EB692C8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64AA542-AAE9-49ED-9A81-A93FF0BBD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4283FD6-1D32-4C78-BB5B-07A7228B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C057D4D-1AB8-4FC8-AE30-D03866E27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D7EE12-131A-4E11-88A5-354C6A373C8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5300232-32E6-4E0F-B8E6-495DA0417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6A8C1BC-B2F7-4EFE-A1B5-41E6C48A2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6B6BF12-1E5F-4108-9412-29CC381C3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6CF29-8FEA-43DF-A172-EA1795644436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2D2F8936-7663-4581-A1FC-89981C6C0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B5FBC6FF-EF8D-4E3B-9A70-2BBE21D2A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45146E9-A2F6-4F1D-9473-793F32FC5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729139-6E64-41C7-A7E5-7D252C22B60A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C25B8D07-1998-44D6-8943-AD7C815D1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51805B8-DED2-4824-967F-6F7945E87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SAINTED</a:t>
            </a:r>
            <a:r>
              <a:rPr lang="en-US" altLang="en-US" dirty="0"/>
              <a:t>: “</a:t>
            </a:r>
            <a:r>
              <a:rPr lang="en-US" altLang="en-US" b="0" u="none" dirty="0"/>
              <a:t>BEGETS</a:t>
            </a:r>
            <a:r>
              <a:rPr lang="en-US" altLang="en-US" dirty="0"/>
              <a:t> IMPROVED TOUCH”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3FE90B9-F97B-4380-B369-90969932E1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6A6D5-EED4-4E48-8BC7-AE639DE535F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70CF6F6-E7F2-4E46-AB1C-BF3D62943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4B286DB-A4EE-4906-9D52-7F2C4F22A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3F649DA-9ED7-4350-ADCD-0DD7ED472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E316F-EB64-4381-811F-1EB4A0EBD9EB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50D449B-CD68-4AE6-9A09-8C13053C7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4B4B920-0FE5-4033-B976-20E549730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SAINTED</a:t>
            </a:r>
            <a:r>
              <a:rPr lang="en-US" altLang="en-US" dirty="0"/>
              <a:t>: “</a:t>
            </a:r>
            <a:r>
              <a:rPr lang="en-US" altLang="en-US" b="0" u="none" dirty="0"/>
              <a:t>BEGETS</a:t>
            </a:r>
            <a:r>
              <a:rPr lang="en-US" altLang="en-US" dirty="0"/>
              <a:t> IMPROVED TOUCH”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</a:t>
            </a:r>
            <a:r>
              <a:rPr lang="en-US" altLang="en-US" b="0" u="none" dirty="0"/>
              <a:t> BURNING </a:t>
            </a:r>
            <a:r>
              <a:rPr lang="en-US" altLang="en-US" dirty="0"/>
              <a:t>SEX”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8B8BD80-8F0F-4F6A-A351-973725488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BD7C35-69B8-4885-B2B0-50A4F9BDF2F1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B5FF0D8-8677-45E2-B719-973EA540D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F309084-0F0A-4A93-92CC-295442052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3CE2388D-C5EE-4C12-B9BD-3B5987D38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98906-7512-4919-A925-A02ABE74F4BC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8F65A20-EBB4-4EDA-A71B-E0DC2111A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8854BE5-519E-462E-8B4E-72A33D359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403CA7F-CF7D-4394-8BE4-E63697091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996B99-63C9-4345-AC41-78DB3FC7A1E1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477CC9F-4A76-470B-BF8E-67A794EAB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3AC2039-B649-4613-BC50-D20FE76C6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BFDD5ED-7AA0-4CC8-A3D5-A317010C9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872535-E7E1-4613-BB52-2A928A53675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D3EC687-993A-4B4F-A4F2-4B0610652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39969E7-6911-44FD-B605-28B0D01F7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F5BD6BCF-69C3-4EB9-8925-48147528B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CE7971-B77D-4DBE-AD1A-EBE45EDB399D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907C844-2755-4230-8F81-43EBF1129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20449754-2EF6-4066-BDC2-C5CBBF939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DAABB468-390F-4D53-946A-C5300934E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09775-E4C9-4BC5-AC3B-B5B695639DDA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CB9F95E-9215-48CD-A4CF-DABA9EC82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0633670-2005-4C81-8D35-05FB9DC82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B3CA7E0-4B0F-4CF3-96D9-F7D5C8467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8DFC2C5-E528-46D1-8337-56EE05523F58}" type="slidenum"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pPr/>
              <a:t>42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DD1F82F8-15CA-4CE5-BADF-FB6E52AE0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2F38F12D-3709-4FB8-8455-6904C54DE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NASTIER</a:t>
            </a:r>
            <a:r>
              <a:rPr lang="en-US" altLang="en-US" dirty="0"/>
              <a:t>: “</a:t>
            </a:r>
            <a:r>
              <a:rPr lang="en-US" altLang="en-US" b="0" u="none" dirty="0"/>
              <a:t>W</a:t>
            </a:r>
            <a:r>
              <a:rPr lang="en-US" altLang="en-US" b="0" u="none" dirty="0">
                <a:solidFill>
                  <a:srgbClr val="00B0F0"/>
                </a:solidFill>
              </a:rPr>
              <a:t>I</a:t>
            </a:r>
            <a:r>
              <a:rPr lang="en-US" altLang="en-US" b="0" u="none" dirty="0"/>
              <a:t>C</a:t>
            </a:r>
            <a:r>
              <a:rPr lang="en-US" altLang="en-US" b="0" u="none" dirty="0">
                <a:solidFill>
                  <a:srgbClr val="00B0F0"/>
                </a:solidFill>
              </a:rPr>
              <a:t>K</a:t>
            </a:r>
            <a:r>
              <a:rPr lang="en-US" altLang="en-US" b="0" u="none" dirty="0"/>
              <a:t>ED H</a:t>
            </a:r>
            <a:r>
              <a:rPr lang="en-US" altLang="en-US" b="0" u="none" dirty="0">
                <a:solidFill>
                  <a:srgbClr val="00B0F0"/>
                </a:solidFill>
              </a:rPr>
              <a:t>O</a:t>
            </a:r>
            <a:r>
              <a:rPr lang="en-US" altLang="en-US" b="0" u="none" dirty="0"/>
              <a:t>RRIB</a:t>
            </a:r>
            <a:r>
              <a:rPr lang="en-US" altLang="en-US" b="0" u="none" dirty="0">
                <a:solidFill>
                  <a:srgbClr val="00B0F0"/>
                </a:solidFill>
              </a:rPr>
              <a:t>L</a:t>
            </a:r>
            <a:r>
              <a:rPr lang="en-US" altLang="en-US" b="0" u="none" dirty="0"/>
              <a:t>E F</a:t>
            </a:r>
            <a:r>
              <a:rPr lang="en-US" altLang="en-US" b="0" u="none" dirty="0">
                <a:solidFill>
                  <a:srgbClr val="00B0F0"/>
                </a:solidFill>
              </a:rPr>
              <a:t>A</a:t>
            </a:r>
            <a:r>
              <a:rPr lang="en-US" altLang="en-US" b="0" u="none" dirty="0"/>
              <a:t>N</a:t>
            </a:r>
            <a:r>
              <a:rPr lang="en-US" altLang="en-US" b="0" u="none" dirty="0">
                <a:solidFill>
                  <a:srgbClr val="00B0F0"/>
                </a:solidFill>
              </a:rPr>
              <a:t>G</a:t>
            </a:r>
            <a:r>
              <a:rPr lang="en-US" altLang="en-US" b="0" u="none" dirty="0"/>
              <a:t> STUMPS</a:t>
            </a:r>
            <a:r>
              <a:rPr lang="en-US" altLang="en-US" sz="1100" dirty="0"/>
              <a:t>!”      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</a:t>
            </a:r>
            <a:r>
              <a:rPr lang="en-US" altLang="en-US" dirty="0"/>
              <a:t> SEX”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6282841-85DB-4617-97F9-0BCCD698CE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E5BD91-8DF1-4ED7-8090-0939F53ED8F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D2F04C17-8D02-462B-843E-0ABFA206FA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143EF358-8435-4CA5-A732-18A1900BA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E34A0A0-4E36-4D05-8C3B-BB1ACDC7F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B7735E-EBE9-491B-8852-273596FE88EB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E492A394-AAFD-44F0-B07B-9A71298CC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5722D0F5-3FEA-41A5-8569-2875F4C78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A4C504D-5441-43E9-A615-5682307B8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1A4009-9302-4101-B29D-36C8B1B3DB93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B4E22A9C-7C1A-46EA-9680-8E0DC31F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5577B29-6CDD-408B-A0EA-FEB5C0920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37AF0A91-AF8F-4131-92E0-B9A00B4CA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DDA9BA-2872-4800-B408-544ACA457929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37D98711-B357-4451-BE54-9C2392848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2D97CF41-A017-48AF-9402-32E33A593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EASTINGS TAKES A </a:t>
            </a:r>
            <a:r>
              <a:rPr lang="en-US" altLang="en-US" b="1" u="sng" dirty="0">
                <a:solidFill>
                  <a:srgbClr val="FF0000"/>
                </a:solidFill>
              </a:rPr>
              <a:t>B</a:t>
            </a:r>
            <a:r>
              <a:rPr lang="en-US" altLang="en-US" dirty="0"/>
              <a:t> FOR </a:t>
            </a:r>
            <a:r>
              <a:rPr lang="en-US" altLang="en-US" b="1" u="sng" dirty="0">
                <a:solidFill>
                  <a:srgbClr val="FF0000"/>
                </a:solidFill>
              </a:rPr>
              <a:t>B</a:t>
            </a:r>
            <a:r>
              <a:rPr lang="en-US" altLang="en-US" u="sng" dirty="0"/>
              <a:t>EASTINGS</a:t>
            </a:r>
            <a:r>
              <a:rPr lang="en-US" altLang="en-US" dirty="0"/>
              <a:t> BUT…YOU CANNOT DROP THE </a:t>
            </a:r>
            <a:r>
              <a:rPr lang="en-US" altLang="en-US" b="1" u="sng" dirty="0"/>
              <a:t>S</a:t>
            </a:r>
            <a:r>
              <a:rPr lang="en-US" altLang="en-US" dirty="0"/>
              <a:t> IN BEASTING</a:t>
            </a:r>
            <a:r>
              <a:rPr lang="en-US" altLang="en-US" b="1" u="sng" dirty="0"/>
              <a:t>S</a:t>
            </a:r>
            <a:r>
              <a:rPr lang="en-US" altLang="en-US" dirty="0"/>
              <a:t>!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Shift + </a:t>
            </a:r>
            <a:r>
              <a:rPr lang="en-US" altLang="en-US" b="1" u="sng" dirty="0"/>
              <a:t>F5</a:t>
            </a:r>
            <a:r>
              <a:rPr lang="en-US" altLang="en-US" b="1" dirty="0"/>
              <a:t> </a:t>
            </a:r>
            <a:r>
              <a:rPr lang="en-US" altLang="en-US" dirty="0"/>
              <a:t>to get back to full screen</a:t>
            </a:r>
          </a:p>
          <a:p>
            <a:pPr eaLnBrk="1" hangingPunct="1"/>
            <a:r>
              <a:rPr lang="en-US" altLang="en-US" b="1" dirty="0"/>
              <a:t>TEASING</a:t>
            </a:r>
            <a:r>
              <a:rPr lang="en-US" altLang="en-US" dirty="0"/>
              <a:t>: “FUZZY </a:t>
            </a:r>
            <a:r>
              <a:rPr lang="en-US" altLang="en-US" b="0" u="none" dirty="0"/>
              <a:t>NURD THUMBS </a:t>
            </a:r>
            <a:r>
              <a:rPr lang="en-US" altLang="en-US" dirty="0"/>
              <a:t>UGLY VW” 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</a:t>
            </a:r>
            <a:r>
              <a:rPr lang="en-US" altLang="en-US" b="0" u="none" dirty="0"/>
              <a:t>LACKED BURNING </a:t>
            </a:r>
            <a:r>
              <a:rPr lang="en-US" altLang="en-US" dirty="0"/>
              <a:t>SEX”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56A32434-85B1-471F-8287-1CD1E6823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AE12AD-1F55-4CB9-8D48-EBFCC12C7643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A9262BEB-3DD0-4BC5-B0DB-55C8C8273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2FF1C9C-9A9F-44A8-A5BE-7E93C5042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2C77CAE3-09A7-4318-9CFC-ACDDCBA52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541283-08D2-47A3-8613-3C4E7DD1B199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C0BEB919-CD1F-4959-AA89-E74B2ADE3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B5E0921-8A51-4829-BC44-F073D4CED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F632834-646A-4DAA-86D8-5A8191953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F15851-7BF3-49DB-9030-39BB67170CA3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29048FAC-12F3-452E-AD81-6D255C201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6C4AF39-BF0B-4018-A9DD-A610E2790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6DC4754-D09D-4E5C-84ED-854397851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EA72C-EADE-4F50-9BEF-8D788D64EAE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5A5FD81-3E36-420B-979F-658D67EEB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7DD638A-3E2C-47B4-8757-8A181483B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u="sng" dirty="0"/>
              <a:t>SESTINA</a:t>
            </a:r>
            <a:r>
              <a:rPr lang="en-US" altLang="en-US" dirty="0"/>
              <a:t>: a poem with six stanzas of six lines and a final triplet, all stanzas having the same six words at the line-ends in six different sequences that follow a fixed pattern, and with all six words appearing in the closing three-line envoi. </a:t>
            </a:r>
            <a:r>
              <a:rPr lang="en-US" altLang="en-US" b="1" dirty="0"/>
              <a:t>Shift + </a:t>
            </a:r>
            <a:r>
              <a:rPr lang="en-US" altLang="en-US" b="1" u="sng" dirty="0"/>
              <a:t>F5</a:t>
            </a:r>
            <a:r>
              <a:rPr lang="en-US" altLang="en-US" b="1" dirty="0"/>
              <a:t> </a:t>
            </a:r>
            <a:r>
              <a:rPr lang="en-US" altLang="en-US" dirty="0"/>
              <a:t>to return to full screen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1050" b="1" dirty="0"/>
              <a:t>TISANE</a:t>
            </a:r>
            <a:r>
              <a:rPr lang="en-US" altLang="en-US" sz="1050" dirty="0"/>
              <a:t>: “TUCKSHOP WIZ </a:t>
            </a:r>
            <a:r>
              <a:rPr lang="en-US" altLang="en-US" sz="1050" b="0" u="none" dirty="0"/>
              <a:t>JUST FIXED MEDICINAL BEVERAGE</a:t>
            </a:r>
            <a:r>
              <a:rPr lang="en-US" altLang="en-US" sz="1050" dirty="0"/>
              <a:t>”              </a:t>
            </a:r>
          </a:p>
          <a:p>
            <a:pPr eaLnBrk="1" hangingPunct="1"/>
            <a:r>
              <a:rPr lang="en-US" altLang="en-US" sz="1050" b="1" dirty="0"/>
              <a:t>STEINS</a:t>
            </a:r>
            <a:r>
              <a:rPr lang="en-US" altLang="en-US" sz="1050" dirty="0"/>
              <a:t>: “</a:t>
            </a:r>
            <a:r>
              <a:rPr lang="en-US" altLang="en-US" sz="1050" b="0" u="none" dirty="0"/>
              <a:t>IF PARCHED, HAVE A FLAGON </a:t>
            </a:r>
            <a:r>
              <a:rPr lang="en-US" altLang="en-US" sz="1050" dirty="0"/>
              <a:t>OF WARM ALE”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21A65E05-189A-479E-9EEC-8D80D3042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27B36B-8DC6-4A3D-AFC8-867BEF81B56D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7C6AC89-A88C-4727-9123-D41FED177D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F6D202E-573C-4BE8-97F1-42F02181E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DCA5DCB-5235-484A-B26C-449A1CE07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6AEF54-208A-40EB-9833-0137841543B1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47D2582-5896-44B8-8CBF-8CECCDF6D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ABAFD3A-0FD0-4370-A92D-BC3B3E6B4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SESTINA</a:t>
            </a:r>
            <a:r>
              <a:rPr lang="en-US" altLang="en-US" dirty="0"/>
              <a:t>: “THIS POEM LACKED BURN</a:t>
            </a:r>
            <a:r>
              <a:rPr lang="en-US" altLang="en-US" b="0" u="none" dirty="0"/>
              <a:t>ING</a:t>
            </a:r>
            <a:r>
              <a:rPr lang="en-US" altLang="en-US" dirty="0"/>
              <a:t> SEX”</a:t>
            </a:r>
          </a:p>
        </p:txBody>
      </p:sp>
    </p:spTree>
    <p:extLst>
      <p:ext uri="{BB962C8B-B14F-4D97-AF65-F5344CB8AC3E}">
        <p14:creationId xmlns:p14="http://schemas.microsoft.com/office/powerpoint/2010/main" val="417138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A2D3-21AC-4572-9658-179893C38614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75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A2D3-21AC-4572-9658-179893C38614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568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A4D44EC-6E73-4F56-8F5F-8FCE07F0A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0A4889-7A27-48D2-B264-1322AC93943D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4D64E64-2A70-40A4-BB3A-51CDC2CC3D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B31456EE-2811-4346-B7AA-42858C627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C8C77DA-239F-4607-9167-71178851BB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A2637E-DD18-4D38-87B9-0BE54B9E2D6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110699A-A873-4CE8-B8CC-2000CFBB2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C864FCE-FADD-44F3-873A-1596EBB3A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DCA5DCB-5235-484A-B26C-449A1CE07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6AEF54-208A-40EB-9833-0137841543B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47D2582-5896-44B8-8CBF-8CECCDF6D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ABAFD3A-0FD0-4370-A92D-BC3B3E6B4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SESTINA</a:t>
            </a:r>
            <a:r>
              <a:rPr lang="en-US" altLang="en-US" dirty="0"/>
              <a:t>: “THIS POEM LACKED BURN</a:t>
            </a:r>
            <a:r>
              <a:rPr lang="en-US" altLang="en-US" b="0" u="none" dirty="0"/>
              <a:t>ING</a:t>
            </a:r>
            <a:r>
              <a:rPr lang="en-US" altLang="en-US" dirty="0"/>
              <a:t> SEX”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B5A7D42-BCB0-488E-9ACF-AA3B7F8EF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096285-80B2-40F0-9959-EC41C459D73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257D2CC-2ACD-4AEF-9B23-3A25EB2D0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54C9D79-2B1D-4D7B-8D33-CAF0C34D2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AE12AD-9977-4A61-B2D7-482B0CC27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E98E4-6533-4286-AD4E-6212F7D9589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0F216F-E27E-4B1F-81E5-AA4375BED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49BCF71-D350-4A6B-8956-34D5C0AD1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dirty="0"/>
              <a:t>INSTATE</a:t>
            </a:r>
            <a:r>
              <a:rPr lang="en-US" altLang="en-US" dirty="0"/>
              <a:t>: “A </a:t>
            </a:r>
            <a:r>
              <a:rPr lang="en-US" altLang="en-US" b="0" u="none" dirty="0"/>
              <a:t>FEW STRANGERS PREACHED</a:t>
            </a:r>
            <a:r>
              <a:rPr lang="en-US" altLang="en-US" dirty="0"/>
              <a:t>”             </a:t>
            </a:r>
          </a:p>
          <a:p>
            <a:pPr eaLnBrk="1" hangingPunct="1"/>
            <a:r>
              <a:rPr lang="en-US" altLang="en-US" b="1" dirty="0"/>
              <a:t>SESTINA</a:t>
            </a:r>
            <a:r>
              <a:rPr lang="en-US" altLang="en-US" dirty="0"/>
              <a:t>: “THIS POEM LACKED </a:t>
            </a:r>
            <a:r>
              <a:rPr lang="en-US" altLang="en-US" b="0" u="none" dirty="0"/>
              <a:t>BURNING</a:t>
            </a:r>
            <a:r>
              <a:rPr lang="en-US" altLang="en-US" dirty="0"/>
              <a:t> SEX”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F5AE6A-E9BE-4B9B-8350-882CE44AB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33E9EA-02FB-489D-B14D-3FAA2FB7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9DF81-4EB3-4238-9B07-E19CA9337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44459-2DC3-4A7F-A0C9-C9B7B1529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4541C-155D-4B56-BC43-39EC23070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FEA36F-485D-45D4-845A-56EE1DE99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C2424-CCAD-4668-B77B-DC79E3593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B305BC-D10B-4A19-B36D-6C9EF42D9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9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98EBBD-9388-4AB1-A2DC-EB03F2815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50253-85FE-403F-A04D-33E977409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A700F-9852-4410-B912-53BF5CA9E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5B2A-AE67-4A96-B40D-F652D7360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BFB17-069F-4CE2-AF7D-C20578BE8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39B948-11F1-4AF4-853D-3EC8B333F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BB7F-82EC-4B62-BEA9-CE6C8AAAD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FD479-01F8-48FB-B74D-3C4FF2E1C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06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5FDFB-55C9-4511-9E18-61B275596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2B0C2-B921-46A6-B72F-D997CB144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96479-82DF-45A5-B8C4-D5B8D3BB2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965C0-2715-44C5-A3F4-91891C8D1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C0FD6-5093-457C-8919-0FB7059B38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3C8E3-8F6B-43EC-91D3-5D2663A5D3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DC89C-A949-430E-90C0-A217E7F87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117D9-7A0A-4CDC-AC2B-05E372CBA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D058D4-EF90-4E89-938D-8432E1475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9D5D03-3434-4F92-86F1-71FFFBD4E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7D485-3E31-4F48-A27C-844E90ECA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54A4F-D341-45E8-AC61-2F794BA3D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18BB5D-7B4B-4D3A-A3D2-33C8036E5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E92CA9-31F0-4D29-8E38-A78F5AC39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6B4017-AD27-4313-9174-AFA056E56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B14F6-5A2E-4788-AF1D-1F76A66E5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2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8BB6E3-4DC7-45C9-A8E2-AA4D488AC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1E4CA-120E-48A2-A891-59AE24D5B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3614FE-15C8-4F03-B449-1F12BFDD1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1C28D-52D7-476D-BE9C-3E9980BF1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69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B0B21-85C2-45AA-A0F9-E3ADEC4ED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6C402-C464-4BA3-8BE5-CFB523F66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5993-3AAC-4484-8093-DF1939E4B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BB4E5-4428-4A23-8A61-288100081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91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B8C9F-BA41-475C-98BD-58C8E0704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759BE-4317-498C-A907-928A5DAEC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D196-01B1-44FC-88CA-A3E736886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D52CE-2939-42FA-9BE2-B7A6F2D83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7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02766E-1566-48E5-AA5A-EB62CA102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11FAB3-0246-47DD-AA9F-2AC29E1CB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01B9CE-19EC-420A-B2F0-7D3567CA59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0FDB19-DA3D-423C-A67E-1171559EEE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B09901-3791-4ACF-B242-A6BACE361C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366B3EA7-DCC3-44B1-82D0-07089630D6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einrich+Rudolf+Hertz&amp;ct=hertz-2011-hp&amp;oi=ddl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7135C34-0211-4D0D-9163-69EE06DD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22" y="877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AEINSST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B692D1-D77F-EA81-6A3E-AA7E863C21F9}"/>
              </a:ext>
            </a:extLst>
          </p:cNvPr>
          <p:cNvSpPr txBox="1"/>
          <p:nvPr/>
        </p:nvSpPr>
        <p:spPr>
          <a:xfrm>
            <a:off x="1828800" y="3408947"/>
            <a:ext cx="6629400" cy="47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words from NWL23 or WOW24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62D0A8D1-A268-4478-A688-104AB0B5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F463EF-51FF-47AA-9A83-8ADA069590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25B0F1D-7645-4B03-BC95-2EC618CBF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D5E0B9-9508-40A0-BD9D-52AC8599E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AEHINSST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BE40D-6ABB-4BA7-9450-F301A15B9773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7051DD01-4256-416A-9E37-EB16B403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34DD6-C7DB-4479-AEEA-CA219978F8A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797220-DFCC-42E5-9D94-5734092A7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AEHINSST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D828C33-7567-4913-BE72-33B2DB94D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ANTHESIS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SHANTIES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SHEITANS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STHENIAS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8D517E8C-16A5-4DD5-B91F-C2093D0B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82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ANTHESIS</a:t>
            </a:r>
            <a:r>
              <a:rPr lang="en-US" altLang="en-US" sz="2800"/>
              <a:t>: THE FULL BLOOM OF A FLOWER (pl. ANTHESES)</a:t>
            </a:r>
          </a:p>
        </p:txBody>
      </p:sp>
      <p:pic>
        <p:nvPicPr>
          <p:cNvPr id="21510" name="Picture 6" descr="6549">
            <a:extLst>
              <a:ext uri="{FF2B5EF4-FFF2-40B4-BE49-F238E27FC236}">
                <a16:creationId xmlns:a16="http://schemas.microsoft.com/office/drawing/2014/main" id="{A00F031B-311B-4208-87AB-1AC7BB031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0363" y="1560513"/>
            <a:ext cx="1976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5" name="Text Box 7">
            <a:extLst>
              <a:ext uri="{FF2B5EF4-FFF2-40B4-BE49-F238E27FC236}">
                <a16:creationId xmlns:a16="http://schemas.microsoft.com/office/drawing/2014/main" id="{16262694-3C2F-4884-8210-5972495C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86175"/>
            <a:ext cx="762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00" b="1"/>
              <a:t>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8379D91-6FCC-4B74-8A95-DBDC197B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937" y="354012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CA9249B-9916-410A-9562-109787AD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E9687-1775-4CAA-A2C1-5378E71384F4}"/>
              </a:ext>
            </a:extLst>
          </p:cNvPr>
          <p:cNvSpPr txBox="1"/>
          <p:nvPr/>
        </p:nvSpPr>
        <p:spPr>
          <a:xfrm>
            <a:off x="5643563" y="2497138"/>
            <a:ext cx="9096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latin typeface="+mj-lt"/>
              </a:rPr>
              <a:t>STICKY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5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4D28EA11-7067-4E00-8801-7D48EAD5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5C717-49FF-45E2-810A-F2AA326FA7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DC55220-E8A4-4874-B598-53B11189F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I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1A071B4-BEB1-48A9-BC34-522D20DAE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D549F-6E42-484E-A3BE-6C50F697FA03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23A53597-E816-4B78-A485-F5DFD817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988A53-E45B-4C1E-82D3-4772E895EFB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D7DB27A-A606-498E-972A-A98382948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AEIINSST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C7F470F-F8C3-419E-9A7A-90DD1A5E2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ISATINES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SANITIES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SANITISE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TENIASIS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AF4AFEC8-D649-4E12-9CEF-3141D9C0E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76800"/>
            <a:ext cx="6629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TENIASIS</a:t>
            </a:r>
            <a:r>
              <a:rPr lang="en-US" altLang="en-US" sz="2800"/>
              <a:t>: AN INFESTATION WITH TAPEWORMS (pl. TENIASES)</a:t>
            </a:r>
          </a:p>
        </p:txBody>
      </p:sp>
      <p:pic>
        <p:nvPicPr>
          <p:cNvPr id="25606" name="Picture 5" descr="tapewormgraph">
            <a:extLst>
              <a:ext uri="{FF2B5EF4-FFF2-40B4-BE49-F238E27FC236}">
                <a16:creationId xmlns:a16="http://schemas.microsoft.com/office/drawing/2014/main" id="{1977CD23-005A-4861-BA4F-1F22777A1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83238" y="3063875"/>
            <a:ext cx="4572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>
            <a:extLst>
              <a:ext uri="{FF2B5EF4-FFF2-40B4-BE49-F238E27FC236}">
                <a16:creationId xmlns:a16="http://schemas.microsoft.com/office/drawing/2014/main" id="{667C3866-D525-46D6-9BAE-53CB9ED4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256007" name="Text Box 7">
            <a:extLst>
              <a:ext uri="{FF2B5EF4-FFF2-40B4-BE49-F238E27FC236}">
                <a16:creationId xmlns:a16="http://schemas.microsoft.com/office/drawing/2014/main" id="{2D25B569-3981-42DD-8770-5C9CA1B5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400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SANITISE</a:t>
            </a:r>
            <a:r>
              <a:rPr lang="en-US" altLang="en-US" sz="2400" b="1" u="sng"/>
              <a:t>D</a:t>
            </a:r>
            <a:r>
              <a:rPr lang="en-US" altLang="en-US" sz="2400"/>
              <a:t>    SANITISE</a:t>
            </a:r>
            <a:r>
              <a:rPr lang="en-US" altLang="en-US" sz="2400" b="1" u="sng"/>
              <a:t>S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C5EC6C2D-CE0F-4966-9EBB-9D78A9814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803900"/>
            <a:ext cx="510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SENITIS + A            SESTINA + I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F5FFA87-72DB-47E9-8234-2F296CCF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895600"/>
            <a:ext cx="76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D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A1A01D7-DF9E-4671-82DD-CBBEF237F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30575"/>
            <a:ext cx="76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S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98ECCB48-9D39-4301-A498-3616DE14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167825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_</a:t>
            </a:r>
          </a:p>
        </p:txBody>
      </p:sp>
      <p:pic>
        <p:nvPicPr>
          <p:cNvPr id="25613" name="Picture 12">
            <a:extLst>
              <a:ext uri="{FF2B5EF4-FFF2-40B4-BE49-F238E27FC236}">
                <a16:creationId xmlns:a16="http://schemas.microsoft.com/office/drawing/2014/main" id="{9079D41A-4142-4288-9E9E-766C364B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27463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88B8C515-5925-4973-8DB7-DA21CAA4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68CF4-937E-40C1-AA43-836224AAA5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51D370C-CCCB-4218-BCA9-BA1875729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E660576-B576-40DB-A059-C739CA367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AEINSSST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96FE5-1AF8-4F25-8294-C7573CF8EB18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E145988A-BE78-4483-B3B6-FDA0367DC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19319">
            <a:off x="-150813" y="3938588"/>
            <a:ext cx="3352801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825B9FC7-B0F2-4F7B-BD67-B29140E7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795B34-05C9-49F8-89CE-4FC0559F8E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E9245CB-7E18-4849-8469-3E987DF06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AEINSSST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AAC24A36-D183-41E3-81CE-CA737A8A1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1108075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SESTINAS</a:t>
            </a:r>
          </a:p>
        </p:txBody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A8C3BF7D-B3CE-4C9A-8EDD-90FEB2F6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4413"/>
            <a:ext cx="617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SESTINAS</a:t>
            </a:r>
            <a:r>
              <a:rPr lang="en-US" altLang="en-US" sz="2800"/>
              <a:t>: the only pl. of </a:t>
            </a:r>
            <a:r>
              <a:rPr lang="en-US" altLang="en-US" sz="2800" u="sng"/>
              <a:t>SESTINA</a:t>
            </a:r>
            <a:r>
              <a:rPr lang="en-US" altLang="en-US" sz="2800"/>
              <a:t>, A TYPE OF VERSE FORM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38287FC8-A54F-42FA-8BE1-CC808CFE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143000"/>
            <a:ext cx="76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  <p:pic>
        <p:nvPicPr>
          <p:cNvPr id="29704" name="Picture 1">
            <a:extLst>
              <a:ext uri="{FF2B5EF4-FFF2-40B4-BE49-F238E27FC236}">
                <a16:creationId xmlns:a16="http://schemas.microsoft.com/office/drawing/2014/main" id="{98001AD6-5AA4-4ADD-904C-59C58D7C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00" y="3463925"/>
            <a:ext cx="4343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>
            <a:extLst>
              <a:ext uri="{FF2B5EF4-FFF2-40B4-BE49-F238E27FC236}">
                <a16:creationId xmlns:a16="http://schemas.microsoft.com/office/drawing/2014/main" id="{2FDD0822-10CA-4B38-A576-9BB48EA3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16221">
            <a:off x="5935663" y="3887788"/>
            <a:ext cx="30083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7B274064-AD22-4733-B7B5-00EC56EC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87375-683D-4D21-B2E8-37E7D60FC8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0F63B68-380F-4922-B707-1D45C527F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P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1E7136-EC0B-495C-A551-3482AD012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chemeClr val="accent2"/>
                </a:solidFill>
                <a:latin typeface="Scramble" panose="020B0603050302020204" pitchFamily="34" charset="0"/>
              </a:rPr>
              <a:t>AEINPSST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3A34E-95AE-4948-B7E2-6D280A9A51B3}"/>
              </a:ext>
            </a:extLst>
          </p:cNvPr>
          <p:cNvSpPr txBox="1"/>
          <p:nvPr/>
        </p:nvSpPr>
        <p:spPr>
          <a:xfrm>
            <a:off x="2895600" y="5995988"/>
            <a:ext cx="350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solidFill>
                  <a:srgbClr val="523E26"/>
                </a:solidFill>
                <a:latin typeface="+mj-lt"/>
              </a:rPr>
              <a:t>TWO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A4633CE6-462E-40B1-8D44-A5FEA0BA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719D92-D7B3-41FD-9A1C-4FC03EB184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5BAB830A-B14E-404B-8202-67E5604F5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  <a:latin typeface="Scramble" panose="020B0603050302020204" pitchFamily="34" charset="0"/>
              </a:rPr>
              <a:t>AEINPSST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BC568C15-3A11-4824-BB9C-7A9F3E583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8486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solidFill>
                  <a:srgbClr val="2D2015"/>
                </a:solidFill>
                <a:latin typeface="Scramble" panose="020B0603050302020204" pitchFamily="34" charset="0"/>
              </a:rPr>
              <a:t>SAPIENTS</a:t>
            </a:r>
          </a:p>
          <a:p>
            <a:pPr eaLnBrk="1" hangingPunct="1">
              <a:buFontTx/>
              <a:buNone/>
            </a:pPr>
            <a:endParaRPr lang="en-US" altLang="en-US" sz="6600" dirty="0">
              <a:solidFill>
                <a:srgbClr val="FF0000"/>
              </a:solidFill>
              <a:latin typeface="Scramble" panose="020B06030503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02442DC6-D053-4CEC-BF0F-CA1CB4DD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20081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2D2015"/>
                </a:solidFill>
              </a:rPr>
              <a:t>SAPIENTS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SAPIENT</a:t>
            </a:r>
            <a:r>
              <a:rPr lang="en-US" altLang="en-US" sz="2800" dirty="0"/>
              <a:t>, A WISE PERSON</a:t>
            </a:r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7A48B2CD-F84E-40B6-96CE-1FCFF0F7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91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STEAPSIN</a:t>
            </a:r>
            <a:r>
              <a:rPr lang="en-US" altLang="en-US" sz="2800"/>
              <a:t>: A PANCREATIC ENZYME, A PROTEIN</a:t>
            </a:r>
          </a:p>
        </p:txBody>
      </p:sp>
      <p:sp>
        <p:nvSpPr>
          <p:cNvPr id="33799" name="Text Box 6">
            <a:extLst>
              <a:ext uri="{FF2B5EF4-FFF2-40B4-BE49-F238E27FC236}">
                <a16:creationId xmlns:a16="http://schemas.microsoft.com/office/drawing/2014/main" id="{902982D3-46F1-4994-A8E1-9986990C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7848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STEAPSIN</a:t>
            </a:r>
          </a:p>
        </p:txBody>
      </p:sp>
      <p:sp>
        <p:nvSpPr>
          <p:cNvPr id="247815" name="Text Box 7">
            <a:extLst>
              <a:ext uri="{FF2B5EF4-FFF2-40B4-BE49-F238E27FC236}">
                <a16:creationId xmlns:a16="http://schemas.microsoft.com/office/drawing/2014/main" id="{3E0098DC-1156-4D9D-9DF0-F2967A24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6670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9A184-59D0-48DF-A57C-0FD8915D0988}"/>
              </a:ext>
            </a:extLst>
          </p:cNvPr>
          <p:cNvSpPr txBox="1"/>
          <p:nvPr/>
        </p:nvSpPr>
        <p:spPr>
          <a:xfrm>
            <a:off x="5146675" y="6450013"/>
            <a:ext cx="365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F1AD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PANTIES + S     SESTINA + P</a:t>
            </a:r>
          </a:p>
        </p:txBody>
      </p:sp>
      <p:pic>
        <p:nvPicPr>
          <p:cNvPr id="33802" name="Picture 11" descr="http://www.outsourcestrategies.com/images/medical-billing-services-for-doctors.jpg">
            <a:extLst>
              <a:ext uri="{FF2B5EF4-FFF2-40B4-BE49-F238E27FC236}">
                <a16:creationId xmlns:a16="http://schemas.microsoft.com/office/drawing/2014/main" id="{3D14BA73-A7CC-4A41-9BEB-6A73403F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925" y="4343400"/>
            <a:ext cx="118427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B7ADCE-4CC0-45CB-B031-448A5310F708}"/>
              </a:ext>
            </a:extLst>
          </p:cNvPr>
          <p:cNvSpPr txBox="1"/>
          <p:nvPr/>
        </p:nvSpPr>
        <p:spPr>
          <a:xfrm>
            <a:off x="342900" y="6027738"/>
            <a:ext cx="81153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PHYSICIANS WHO ARE </a:t>
            </a:r>
            <a:r>
              <a:rPr lang="en-US" sz="2400" b="1" i="1" u="sng" dirty="0">
                <a:latin typeface="+mj-lt"/>
              </a:rPr>
              <a:t>SAPIENTS</a:t>
            </a:r>
            <a:r>
              <a:rPr lang="en-US" sz="2400" dirty="0">
                <a:latin typeface="+mj-lt"/>
              </a:rPr>
              <a:t> UNDERSTAND THE PANCREAS AND </a:t>
            </a:r>
            <a:r>
              <a:rPr lang="en-US" sz="2400" b="1" i="1" u="sng" dirty="0">
                <a:latin typeface="+mj-lt"/>
              </a:rPr>
              <a:t>STEAPSIN</a:t>
            </a:r>
            <a:r>
              <a:rPr lang="en-US" sz="2400" dirty="0">
                <a:latin typeface="+mj-lt"/>
              </a:rPr>
              <a:t>.</a:t>
            </a:r>
          </a:p>
        </p:txBody>
      </p:sp>
      <p:pic>
        <p:nvPicPr>
          <p:cNvPr id="33804" name="Picture 15" descr="http://upload.wikimedia.org/wikipedia/commons/thumb/0/03/Illu_pancrease.svg/300px-Illu_pancrease.svg.png">
            <a:extLst>
              <a:ext uri="{FF2B5EF4-FFF2-40B4-BE49-F238E27FC236}">
                <a16:creationId xmlns:a16="http://schemas.microsoft.com/office/drawing/2014/main" id="{9DE961CC-0297-4CFD-AD4E-F661428B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4073525"/>
            <a:ext cx="1981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New England Journal of Medicine sign up">
            <a:extLst>
              <a:ext uri="{FF2B5EF4-FFF2-40B4-BE49-F238E27FC236}">
                <a16:creationId xmlns:a16="http://schemas.microsoft.com/office/drawing/2014/main" id="{074F408E-12B6-4D63-A0E6-407D7FF0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100" y="4159250"/>
            <a:ext cx="1431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Old doctor's can't retire">
            <a:extLst>
              <a:ext uri="{FF2B5EF4-FFF2-40B4-BE49-F238E27FC236}">
                <a16:creationId xmlns:a16="http://schemas.microsoft.com/office/drawing/2014/main" id="{FE8653A1-FD2B-46C6-9DD9-86CF8AF7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073525"/>
            <a:ext cx="18938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FA1EA9C7-DDA0-4553-956B-DEC621A8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90600"/>
            <a:ext cx="1600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 autoUpdateAnimBg="0"/>
      <p:bldP spid="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E1885E36-B34F-4A51-930A-D268E108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D4AE2-C25F-4970-A45E-44185C8540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1ADC85A-C8F5-4AE1-828F-7C5289C0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O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41F9BA6-C37A-48A5-8184-087C01689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AEINOSST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40BA4-38E7-4081-B6DF-8FF9A9739F6A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12E1F75E-E3F8-46CC-99EA-A23E556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30074A-3F9D-4514-A5BA-BAFD330F06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B620A2D-144A-421C-8794-40510EB25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AEINOSST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BA208CA-0D37-45E7-9CA1-D5A14D475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128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ASTONIES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EA3D52F3-DCDF-46A3-9F6A-D653D899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55838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ASTONIES</a:t>
            </a:r>
            <a:r>
              <a:rPr lang="en-US" altLang="en-US" sz="2400"/>
              <a:t>: present tense of the v. </a:t>
            </a:r>
            <a:r>
              <a:rPr lang="en-US" altLang="en-US" sz="2400" u="sng"/>
              <a:t>ASTONY</a:t>
            </a:r>
            <a:r>
              <a:rPr lang="en-US" altLang="en-US" sz="2400"/>
              <a:t>, TO ASTONISH or FILL WITH WONDER OR SURPRISE (ASTONY, ASTONIED, ASTONYING)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6EAB55A4-A8BC-4042-8B26-C1B18481F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69262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DOCTOR </a:t>
            </a:r>
            <a:r>
              <a:rPr lang="en-US" altLang="en-US" sz="2400" b="1" i="1" u="sng"/>
              <a:t>ASTONIES</a:t>
            </a:r>
            <a:r>
              <a:rPr lang="en-US" altLang="en-US" sz="2400"/>
              <a:t> THE PATIENT, BY USING SEDATION [ASTONIED] THAT DOES REDUCE PROCEDURE PAIN DRAMATICALLY.</a:t>
            </a:r>
          </a:p>
        </p:txBody>
      </p:sp>
      <p:pic>
        <p:nvPicPr>
          <p:cNvPr id="37895" name="Picture 7" descr="cancer_colon_colonoscopie">
            <a:extLst>
              <a:ext uri="{FF2B5EF4-FFF2-40B4-BE49-F238E27FC236}">
                <a16:creationId xmlns:a16="http://schemas.microsoft.com/office/drawing/2014/main" id="{55D7BB09-F658-4602-B093-26C0A383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1287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BB9E8E1E-735D-4F2A-9B43-375F93FF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19800"/>
            <a:ext cx="525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95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NOSIEST + A     SESTINA + 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7135C34-0211-4D0D-9163-69EE06DD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22" y="877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AEINSST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45ABA-066A-0815-4A0A-40A63B5A207B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make sure you are viewing your </a:t>
            </a:r>
            <a:r>
              <a:rPr lang="en-US" sz="1800" i="1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downloaded</a:t>
            </a:r>
            <a:r>
              <a:rPr lang="en-US" sz="1800" dirty="0">
                <a:solidFill>
                  <a:srgbClr val="192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195544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F42BF5C-4FBF-44AC-8D66-3030A2CA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C4E97-1365-450A-8A90-998D9B9AAD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6FF29E2-436A-49F3-A5B2-86D98E117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E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7F2D2B7-D536-44C2-ADFB-6525D3DEC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AEEINSST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15706-A794-4AFA-8415-2A954D7D2244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F6D81AA9-566C-4F02-82C6-AAE4A146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77E6B-7DD5-4F1E-A5E9-4DFA6D3CF8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596A3D5-5230-4175-8E8A-C67841B36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AEEINSST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BB102E1-CABC-490B-B9F3-A5AA27241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8486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ETESIANS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TENIASES</a:t>
            </a: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22F27C72-1391-4646-980E-ADB570DB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87913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TENIASES</a:t>
            </a:r>
            <a:r>
              <a:rPr lang="en-US" altLang="en-US" sz="2800"/>
              <a:t>: pl. of </a:t>
            </a:r>
            <a:r>
              <a:rPr lang="en-US" altLang="en-US" sz="2800" u="sng"/>
              <a:t>TENIASIS</a:t>
            </a:r>
            <a:r>
              <a:rPr lang="en-US" altLang="en-US" sz="2800"/>
              <a:t>, AN INFESTATION WITH TAPEWORMS</a:t>
            </a:r>
          </a:p>
        </p:txBody>
      </p:sp>
      <p:pic>
        <p:nvPicPr>
          <p:cNvPr id="41990" name="Picture 6" descr="tapewormgraph">
            <a:extLst>
              <a:ext uri="{FF2B5EF4-FFF2-40B4-BE49-F238E27FC236}">
                <a16:creationId xmlns:a16="http://schemas.microsoft.com/office/drawing/2014/main" id="{8E35B55F-EDA8-4077-96C7-7E277B338F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949" y="3518354"/>
            <a:ext cx="45720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A930A-379B-4B18-BF5F-27B1B94957E1}"/>
              </a:ext>
            </a:extLst>
          </p:cNvPr>
          <p:cNvSpPr txBox="1"/>
          <p:nvPr/>
        </p:nvSpPr>
        <p:spPr>
          <a:xfrm>
            <a:off x="1905000" y="6248400"/>
            <a:ext cx="518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ETESIAN + S      SESTINA + E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3A5C362-8741-412D-898D-140189C8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167825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CC58A-E9C1-46AA-8365-1EA081368F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6" b="91018" l="2640" r="98350">
                        <a14:foregroundMark x1="95710" y1="25749" x2="84818" y2="31737"/>
                        <a14:foregroundMark x1="84818" y1="31737" x2="84818" y2="31737"/>
                        <a14:foregroundMark x1="26733" y1="52695" x2="26733" y2="65269"/>
                        <a14:foregroundMark x1="26733" y1="65269" x2="26403" y2="65868"/>
                        <a14:foregroundMark x1="41914" y1="50898" x2="17492" y2="64072"/>
                        <a14:foregroundMark x1="20462" y1="48503" x2="20462" y2="48503"/>
                        <a14:foregroundMark x1="21452" y1="42515" x2="12541" y2="88623"/>
                        <a14:foregroundMark x1="12541" y1="88623" x2="12541" y2="88623"/>
                        <a14:foregroundMark x1="32013" y1="77246" x2="3630" y2="56886"/>
                        <a14:foregroundMark x1="3630" y1="56886" x2="5611" y2="47904"/>
                        <a14:foregroundMark x1="14521" y1="77844" x2="3960" y2="67665"/>
                        <a14:foregroundMark x1="3960" y1="67665" x2="3960" y2="67665"/>
                        <a14:foregroundMark x1="8581" y1="69461" x2="6931" y2="74850"/>
                        <a14:foregroundMark x1="5941" y1="76647" x2="5941" y2="76647"/>
                        <a14:foregroundMark x1="34323" y1="58084" x2="25413" y2="63473"/>
                        <a14:foregroundMark x1="50495" y1="44311" x2="50165" y2="56886"/>
                        <a14:foregroundMark x1="50165" y1="56886" x2="50165" y2="56886"/>
                        <a14:foregroundMark x1="67327" y1="74850" x2="67327" y2="74850"/>
                        <a14:foregroundMark x1="60066" y1="77246" x2="51815" y2="80240"/>
                        <a14:foregroundMark x1="46865" y1="80240" x2="44554" y2="69461"/>
                        <a14:foregroundMark x1="95710" y1="35928" x2="76898" y2="55090"/>
                        <a14:foregroundMark x1="85149" y1="52695" x2="77558" y2="71856"/>
                        <a14:foregroundMark x1="88119" y1="55090" x2="74917" y2="67066"/>
                        <a14:foregroundMark x1="94059" y1="43114" x2="84488" y2="52695"/>
                        <a14:foregroundMark x1="84488" y1="52695" x2="83828" y2="52695"/>
                        <a14:foregroundMark x1="90429" y1="50898" x2="90429" y2="50898"/>
                        <a14:foregroundMark x1="94389" y1="20359" x2="84488" y2="20958"/>
                        <a14:foregroundMark x1="84488" y1="20958" x2="72937" y2="16766"/>
                        <a14:foregroundMark x1="72937" y1="16766" x2="61386" y2="19760"/>
                        <a14:foregroundMark x1="61386" y1="19760" x2="55116" y2="14970"/>
                        <a14:foregroundMark x1="55116" y1="14970" x2="55116" y2="14970"/>
                        <a14:foregroundMark x1="68977" y1="8383" x2="68977" y2="26347"/>
                        <a14:foregroundMark x1="81848" y1="11377" x2="81848" y2="21557"/>
                        <a14:foregroundMark x1="93069" y1="14970" x2="86139" y2="23952"/>
                        <a14:foregroundMark x1="98350" y1="22754" x2="76238" y2="34731"/>
                        <a14:foregroundMark x1="76238" y1="34731" x2="76238" y2="34731"/>
                        <a14:foregroundMark x1="60066" y1="11976" x2="60726" y2="26946"/>
                        <a14:foregroundMark x1="48515" y1="26347" x2="46205" y2="35329"/>
                        <a14:foregroundMark x1="42904" y1="32934" x2="46535" y2="39521"/>
                        <a14:foregroundMark x1="48185" y1="22156" x2="52805" y2="25749"/>
                        <a14:foregroundMark x1="49505" y1="21557" x2="48185" y2="20359"/>
                        <a14:foregroundMark x1="90099" y1="14970" x2="89109" y2="28743"/>
                        <a14:foregroundMark x1="51155" y1="17365" x2="51815" y2="34132"/>
                        <a14:foregroundMark x1="23102" y1="84431" x2="15182" y2="65269"/>
                        <a14:foregroundMark x1="14851" y1="91018" x2="12871" y2="76647"/>
                        <a14:foregroundMark x1="17822" y1="38922" x2="16832" y2="63473"/>
                        <a14:foregroundMark x1="16832" y1="63473" x2="16832" y2="63473"/>
                        <a14:foregroundMark x1="22442" y1="38323" x2="18152" y2="54491"/>
                        <a14:foregroundMark x1="18152" y1="54491" x2="18152" y2="54491"/>
                        <a14:foregroundMark x1="44224" y1="47305" x2="28383" y2="54491"/>
                        <a14:foregroundMark x1="33663" y1="78443" x2="25413" y2="77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02015" y="3424237"/>
            <a:ext cx="197458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2B63E02C-22E0-4E48-8AC9-12788B90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4724EE-068C-44DB-A145-9AAD173956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2EDE0CB-065D-4A43-8A82-21D65D220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M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1A8796-DAE8-488A-A6AA-B2249F6B7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AEIMNSST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D9E5B-C661-4CC4-8858-ABBF9DB691B6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0183B08-89DB-4989-95AF-4E62CCBE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62AB3C-CE2A-4F54-A4C1-B5C6AE86F1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46083" name="Picture 6" descr="800px-Praying_Mantis_Mating_European-51">
            <a:extLst>
              <a:ext uri="{FF2B5EF4-FFF2-40B4-BE49-F238E27FC236}">
                <a16:creationId xmlns:a16="http://schemas.microsoft.com/office/drawing/2014/main" id="{FE3BEB62-A417-4EE6-A68C-BB8FD7ED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>
            <a:extLst>
              <a:ext uri="{FF2B5EF4-FFF2-40B4-BE49-F238E27FC236}">
                <a16:creationId xmlns:a16="http://schemas.microsoft.com/office/drawing/2014/main" id="{3E8FF72B-6754-4C1A-BD13-F6E132762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F8D66A"/>
                </a:solidFill>
                <a:latin typeface="Scramble" panose="020B0603050302020204" pitchFamily="34" charset="0"/>
              </a:rPr>
              <a:t>AEIMNSST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366A7A6D-6B4C-4C02-A77E-2AE5D439F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7924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chemeClr val="folHlink"/>
                </a:solidFill>
                <a:latin typeface="Scramble" panose="020B0603050302020204" pitchFamily="34" charset="0"/>
              </a:rPr>
              <a:t>MATINESS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6000">
              <a:solidFill>
                <a:schemeClr val="folHlink"/>
              </a:solidFill>
              <a:latin typeface="Scramble" panose="020B06030503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000">
                <a:solidFill>
                  <a:schemeClr val="folHlink"/>
                </a:solidFill>
                <a:latin typeface="Scramble" panose="020B0603050302020204" pitchFamily="34" charset="0"/>
              </a:rPr>
              <a:t>MANTISES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8B12DE89-C421-4056-A910-E9C4DC3C6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1828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INMATES + S  SAMISEN + T SESTINA + M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4">
            <a:extLst>
              <a:ext uri="{FF2B5EF4-FFF2-40B4-BE49-F238E27FC236}">
                <a16:creationId xmlns:a16="http://schemas.microsoft.com/office/drawing/2014/main" id="{205F69A2-2CA4-435E-97FE-39BEF34EC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371600"/>
            <a:ext cx="4953000" cy="4040188"/>
          </a:xfrm>
        </p:spPr>
      </p:pic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92B90F57-33B8-4A53-A170-6523C0C9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1893BA-098B-41EE-B7AC-99740B004A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4D68B8C9-DD47-4246-86F6-08341CAE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5ED00-6025-493F-BC81-4D87EEB0E5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83F90A8-D6A5-433C-B921-80EA1549F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6CFC1EF-118B-4F7C-AF02-67B7F37C9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AEILNSST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D809B-5E44-4812-A4CC-E27F28BD965F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A80BB4CF-8220-48A7-8591-4FEE0E9F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7AE5C-A030-4A67-AC42-28C1BA2ABF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3B7EDAB-8C99-419F-9B14-19ACCC1E5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AEILNSST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A877B1C-AAAF-4E21-96A7-4445B382D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ELASTINS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NAILSETS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SALIENTS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>
                <a:latin typeface="Scramble" panose="020B0603050302020204" pitchFamily="34" charset="0"/>
              </a:rPr>
              <a:t>SALTINES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252A4890-8986-4D2E-A911-D3C9D3EF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SALIENTS</a:t>
            </a:r>
            <a:r>
              <a:rPr lang="en-US" altLang="en-US" sz="2800"/>
              <a:t>: THE PLURAL OF </a:t>
            </a:r>
            <a:r>
              <a:rPr lang="en-US" altLang="en-US" sz="2800" u="sng"/>
              <a:t>SALIENT</a:t>
            </a:r>
            <a:r>
              <a:rPr lang="en-US" altLang="en-US" sz="2800"/>
              <a:t>, A PART OF A FORTIFICATION NEAREST TO THE ENEMY</a:t>
            </a:r>
          </a:p>
        </p:txBody>
      </p:sp>
      <p:sp>
        <p:nvSpPr>
          <p:cNvPr id="52230" name="Text Box 5">
            <a:extLst>
              <a:ext uri="{FF2B5EF4-FFF2-40B4-BE49-F238E27FC236}">
                <a16:creationId xmlns:a16="http://schemas.microsoft.com/office/drawing/2014/main" id="{03FF04F8-2EC3-47EC-BF3E-A4A0D8C4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172200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2B8CDB99-0D00-41B5-8D60-1394F468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6172200"/>
            <a:ext cx="5181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EASY TO MISS </a:t>
            </a:r>
            <a:r>
              <a:rPr lang="en-US" altLang="en-US" sz="2400" b="1" u="sng"/>
              <a:t>S</a:t>
            </a:r>
            <a:r>
              <a:rPr lang="en-US" altLang="en-US" sz="2400"/>
              <a:t> FOR SALTINES</a:t>
            </a:r>
            <a:r>
              <a:rPr lang="en-US" altLang="en-US" sz="2400" b="1" u="sng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6AE24-6BC6-45A7-857C-ACCD8D6D9D7F}"/>
              </a:ext>
            </a:extLst>
          </p:cNvPr>
          <p:cNvSpPr txBox="1"/>
          <p:nvPr/>
        </p:nvSpPr>
        <p:spPr>
          <a:xfrm>
            <a:off x="6934200" y="1981200"/>
            <a:ext cx="2133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SLAINTE + S SESTINA + 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E31EF-E613-496B-B4AD-F946A16381BA}"/>
              </a:ext>
            </a:extLst>
          </p:cNvPr>
          <p:cNvSpPr txBox="1"/>
          <p:nvPr/>
        </p:nvSpPr>
        <p:spPr>
          <a:xfrm>
            <a:off x="6629400" y="3968750"/>
            <a:ext cx="152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C252E-A450-48F5-B0A5-1F1F0B289964}"/>
              </a:ext>
            </a:extLst>
          </p:cNvPr>
          <p:cNvSpPr txBox="1"/>
          <p:nvPr/>
        </p:nvSpPr>
        <p:spPr>
          <a:xfrm>
            <a:off x="6324600" y="1106488"/>
            <a:ext cx="152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6EABD9-E254-4153-A9F0-9EFE0CC2B333}"/>
              </a:ext>
            </a:extLst>
          </p:cNvPr>
          <p:cNvSpPr txBox="1"/>
          <p:nvPr/>
        </p:nvSpPr>
        <p:spPr>
          <a:xfrm>
            <a:off x="6324600" y="1981200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56AB2-30B4-40A8-89C8-F5ADC6E642D0}"/>
              </a:ext>
            </a:extLst>
          </p:cNvPr>
          <p:cNvSpPr txBox="1"/>
          <p:nvPr/>
        </p:nvSpPr>
        <p:spPr>
          <a:xfrm>
            <a:off x="6324600" y="2859088"/>
            <a:ext cx="152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6E0DD-6B52-4710-AD63-230142BDC9F6}"/>
              </a:ext>
            </a:extLst>
          </p:cNvPr>
          <p:cNvSpPr txBox="1"/>
          <p:nvPr/>
        </p:nvSpPr>
        <p:spPr>
          <a:xfrm>
            <a:off x="6324600" y="3817938"/>
            <a:ext cx="60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A0D91BF4-5D42-4EA2-9FD8-2B5CA2E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C3BA1-10DC-4B66-B8BC-010B498DCE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D8CAA38C-0592-4577-ACEC-1630F3383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A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6A0B643-3C79-4CBB-9A1D-B8F99CF39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AAEINSST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23528-7125-4E4D-8CF0-A3CFA8A2C9F6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B596E565-EE73-4FE7-B6DB-9F44FB70F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AAEINSST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6FB194B-978E-4C4E-9A68-D762886A7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ENTASIAS</a:t>
            </a:r>
          </a:p>
        </p:txBody>
      </p:sp>
      <p:sp>
        <p:nvSpPr>
          <p:cNvPr id="56325" name="Text Box 4">
            <a:extLst>
              <a:ext uri="{FF2B5EF4-FFF2-40B4-BE49-F238E27FC236}">
                <a16:creationId xmlns:a16="http://schemas.microsoft.com/office/drawing/2014/main" id="{74DF931D-7189-4C79-8CB2-8513132D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5188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ENTASIA</a:t>
            </a:r>
            <a:r>
              <a:rPr lang="en-US" altLang="en-US" sz="2800" dirty="0"/>
              <a:t>: pl. of </a:t>
            </a:r>
            <a:r>
              <a:rPr lang="en-US" altLang="en-US" sz="2800" u="sng" dirty="0"/>
              <a:t>ENTASIA</a:t>
            </a:r>
            <a:r>
              <a:rPr lang="en-US" altLang="en-US" sz="2800" dirty="0"/>
              <a:t>, A SPASMODIC CONTRACTION OF A MUSCLE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C0F7335-6427-4D66-8931-CD6A5DD9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030069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E2C8A-8F00-4496-8081-2957665A0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213" y="3261067"/>
            <a:ext cx="3560987" cy="2670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4DF75-FC1E-48D4-8F1B-C2D00DCC86D1}"/>
              </a:ext>
            </a:extLst>
          </p:cNvPr>
          <p:cNvSpPr/>
          <p:nvPr/>
        </p:nvSpPr>
        <p:spPr>
          <a:xfrm>
            <a:off x="0" y="5601835"/>
            <a:ext cx="9144000" cy="1287915"/>
          </a:xfrm>
          <a:prstGeom prst="rect">
            <a:avLst/>
          </a:prstGeom>
          <a:solidFill>
            <a:srgbClr val="D6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2CF6DEC4-1380-451E-BC97-B8C2D344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51C54-213F-455B-93A0-DB7647B295EB}" type="slidenum">
              <a:rPr lang="en-US" altLang="en-US" sz="1400" b="1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9041E-C847-4F49-A69D-CF02F68E20A4}"/>
              </a:ext>
            </a:extLst>
          </p:cNvPr>
          <p:cNvSpPr/>
          <p:nvPr/>
        </p:nvSpPr>
        <p:spPr>
          <a:xfrm>
            <a:off x="1" y="3200401"/>
            <a:ext cx="9144000" cy="946150"/>
          </a:xfrm>
          <a:prstGeom prst="rect">
            <a:avLst/>
          </a:prstGeom>
          <a:solidFill>
            <a:srgbClr val="D6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4F7F8-FC36-4718-A40E-7F63FBC4DBAC}"/>
              </a:ext>
            </a:extLst>
          </p:cNvPr>
          <p:cNvSpPr/>
          <p:nvPr/>
        </p:nvSpPr>
        <p:spPr>
          <a:xfrm>
            <a:off x="0" y="4063546"/>
            <a:ext cx="2666999" cy="1572079"/>
          </a:xfrm>
          <a:prstGeom prst="rect">
            <a:avLst/>
          </a:prstGeom>
          <a:solidFill>
            <a:srgbClr val="D6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46DCF7-E383-4DC1-AFE2-E8AF912153C5}"/>
              </a:ext>
            </a:extLst>
          </p:cNvPr>
          <p:cNvSpPr/>
          <p:nvPr/>
        </p:nvSpPr>
        <p:spPr>
          <a:xfrm>
            <a:off x="6172200" y="4052660"/>
            <a:ext cx="2971800" cy="1572079"/>
          </a:xfrm>
          <a:prstGeom prst="rect">
            <a:avLst/>
          </a:prstGeom>
          <a:solidFill>
            <a:srgbClr val="D6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F8BFF32-E15D-41CF-AFEA-39BB1A87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5BFF8B-775B-4B9F-90CB-02AF6E9AE4D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28AF557-624A-4345-95D3-C28431BB4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C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C1DEF5-EE45-42F4-8EFC-7CF8A7497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ACEINSST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77A54-30B9-4DCB-A57F-D5B97EA8558B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7135C34-0211-4D0D-9163-69EE06DD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22" y="877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AEINSST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75F9A-E4DA-BA6F-5A13-22131C493521}"/>
              </a:ext>
            </a:extLst>
          </p:cNvPr>
          <p:cNvSpPr txBox="1"/>
          <p:nvPr/>
        </p:nvSpPr>
        <p:spPr>
          <a:xfrm>
            <a:off x="1780220" y="48175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3239A-0454-3052-86A7-D7BAA3FBC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1919" y="4287818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029A4C-33CA-AC2D-8F37-8F904A061FE8}"/>
              </a:ext>
            </a:extLst>
          </p:cNvPr>
          <p:cNvSpPr txBox="1"/>
          <p:nvPr/>
        </p:nvSpPr>
        <p:spPr>
          <a:xfrm>
            <a:off x="950837" y="34548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A7A49-2943-911F-C2F2-BF577830D9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817140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55DC9-F764-9A83-501E-9D9408B51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6227A-CD8C-4900-1E02-EBD4F662F4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710FD8-49CD-E9FC-A5BF-CD131E5EB3F4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07F7F7-8CD5-4FC4-BFAE-6481C2BAA5B5}" type="slidenum">
              <a:rPr lang="en-US" altLang="en-US" sz="1400" smtClean="0">
                <a:solidFill>
                  <a:srgbClr val="FFE07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solidFill>
                <a:srgbClr val="FFE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3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1655B85D-47B0-49C1-A3CA-FD356E7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0388" y="6192838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A1B07-F933-4EDD-B8A7-64DF31C22A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8C82F77-20F2-4BB9-8C3E-2D0BF30B5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ACEINSST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E2AA84D4-C4CB-4206-B6B3-16D549551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60438"/>
            <a:ext cx="8153400" cy="4525962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CINEASTS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SCANTIES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8129444C-E290-40A2-9968-9078FD3D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2833688"/>
            <a:ext cx="3276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HOOKS?</a:t>
            </a:r>
          </a:p>
        </p:txBody>
      </p:sp>
      <p:sp>
        <p:nvSpPr>
          <p:cNvPr id="274437" name="Text Box 5">
            <a:extLst>
              <a:ext uri="{FF2B5EF4-FFF2-40B4-BE49-F238E27FC236}">
                <a16:creationId xmlns:a16="http://schemas.microsoft.com/office/drawing/2014/main" id="{5F8CB570-E4C9-4E33-8B4E-AE39EDF0F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828925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SCANTIES</a:t>
            </a:r>
            <a:r>
              <a:rPr lang="en-US" altLang="en-US" sz="2800" b="1" u="sng"/>
              <a:t>T</a:t>
            </a:r>
          </a:p>
        </p:txBody>
      </p:sp>
      <p:sp>
        <p:nvSpPr>
          <p:cNvPr id="60423" name="Text Box 6">
            <a:extLst>
              <a:ext uri="{FF2B5EF4-FFF2-40B4-BE49-F238E27FC236}">
                <a16:creationId xmlns:a16="http://schemas.microsoft.com/office/drawing/2014/main" id="{CEE0DF50-F7C1-4006-BEBF-E34143DBF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6091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60424" name="Picture 7" descr="jot_polish_bikini">
            <a:extLst>
              <a:ext uri="{FF2B5EF4-FFF2-40B4-BE49-F238E27FC236}">
                <a16:creationId xmlns:a16="http://schemas.microsoft.com/office/drawing/2014/main" id="{C45205C1-9F1A-4A3A-8923-72B03A3A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4"/>
          <a:stretch>
            <a:fillRect/>
          </a:stretch>
        </p:blipFill>
        <p:spPr bwMode="auto">
          <a:xfrm>
            <a:off x="990600" y="3048000"/>
            <a:ext cx="2895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5" name="Object 8">
            <a:extLst>
              <a:ext uri="{FF2B5EF4-FFF2-40B4-BE49-F238E27FC236}">
                <a16:creationId xmlns:a16="http://schemas.microsoft.com/office/drawing/2014/main" id="{A900F8B8-3E78-42C1-A729-0FB63A5F4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476625"/>
          <a:ext cx="426720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4761905" imgH="3153215" progId="MSPhotoEd.3">
                  <p:embed/>
                </p:oleObj>
              </mc:Choice>
              <mc:Fallback>
                <p:oleObj name="Photo Editor Photo" r:id="rId4" imgW="4761905" imgH="315321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085" r="-1819"/>
                      <a:stretch>
                        <a:fillRect/>
                      </a:stretch>
                    </p:blipFill>
                    <p:spPr bwMode="auto">
                      <a:xfrm>
                        <a:off x="4191000" y="3476625"/>
                        <a:ext cx="4267200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Line 9">
            <a:extLst>
              <a:ext uri="{FF2B5EF4-FFF2-40B4-BE49-F238E27FC236}">
                <a16:creationId xmlns:a16="http://schemas.microsoft.com/office/drawing/2014/main" id="{9404037E-1111-4C7F-9638-5E73CA43F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0480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Text Box 10">
            <a:extLst>
              <a:ext uri="{FF2B5EF4-FFF2-40B4-BE49-F238E27FC236}">
                <a16:creationId xmlns:a16="http://schemas.microsoft.com/office/drawing/2014/main" id="{A2A25AAB-5B22-4AC2-9EA5-6596578F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/>
              <a:t>CINEASTS</a:t>
            </a:r>
            <a:r>
              <a:rPr lang="en-US" altLang="en-US" sz="2400"/>
              <a:t> INTRIGUED BY </a:t>
            </a:r>
            <a:r>
              <a:rPr lang="en-US" altLang="en-US" sz="2400" b="1" i="1" u="sng"/>
              <a:t>SCANTIES</a:t>
            </a:r>
          </a:p>
        </p:txBody>
      </p:sp>
      <p:sp>
        <p:nvSpPr>
          <p:cNvPr id="60428" name="Text Box 11">
            <a:extLst>
              <a:ext uri="{FF2B5EF4-FFF2-40B4-BE49-F238E27FC236}">
                <a16:creationId xmlns:a16="http://schemas.microsoft.com/office/drawing/2014/main" id="{91BF9FAF-B4DE-49BF-A050-35B0CFF5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141413"/>
            <a:ext cx="2133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SCANTIES</a:t>
            </a:r>
            <a:r>
              <a:rPr lang="en-US" altLang="en-US" sz="2800"/>
              <a:t>: BRIEF PANTIES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E816D299-B73F-4F7A-BEAD-9A12F94D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99188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CINEAST + S  SESTINA + C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FB69A90-8563-414F-9005-E139904B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847850"/>
            <a:ext cx="762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668A3-8203-471F-AC16-D3FF3118AD82}"/>
              </a:ext>
            </a:extLst>
          </p:cNvPr>
          <p:cNvSpPr txBox="1"/>
          <p:nvPr/>
        </p:nvSpPr>
        <p:spPr>
          <a:xfrm>
            <a:off x="5486400" y="2286000"/>
            <a:ext cx="838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050" b="1" dirty="0">
                <a:latin typeface="+mj-lt"/>
              </a:rPr>
              <a:t>STICKY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0C5A90D-E473-44AD-94F2-C7D936D0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01688"/>
            <a:ext cx="762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  <p:pic>
        <p:nvPicPr>
          <p:cNvPr id="60433" name="Picture 16">
            <a:extLst>
              <a:ext uri="{FF2B5EF4-FFF2-40B4-BE49-F238E27FC236}">
                <a16:creationId xmlns:a16="http://schemas.microsoft.com/office/drawing/2014/main" id="{B74B4235-60BD-41B6-B208-367FBE4E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109538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274437" grpId="0"/>
      <p:bldP spid="14" grpId="0"/>
      <p:bldP spid="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BA6D7801-E883-4FFA-827B-A1C9511C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67012-7A61-4932-898A-E74172FE59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284B81F-DC63-4F31-B4D5-CF3604110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K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3A0537C-3A45-4C70-9A9D-921753CD2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AEIKNSST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04263-F903-49B0-9175-F413295E24DB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9C5DE452-2D84-4C36-B09A-04E957DC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393050-3EEF-473D-B325-DB4B7D5F25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1E3AA20-8428-4350-A189-DE8B994D3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AEIKNSST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D691CFC-8FB9-4205-90B3-C1927CF6F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SNAKIEST</a:t>
            </a:r>
          </a:p>
        </p:txBody>
      </p:sp>
      <p:pic>
        <p:nvPicPr>
          <p:cNvPr id="64517" name="Picture 5" descr="LARattlesnake">
            <a:extLst>
              <a:ext uri="{FF2B5EF4-FFF2-40B4-BE49-F238E27FC236}">
                <a16:creationId xmlns:a16="http://schemas.microsoft.com/office/drawing/2014/main" id="{336CF741-66E2-4A0E-A889-0ADA132C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360613"/>
            <a:ext cx="3276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 Box 6">
            <a:extLst>
              <a:ext uri="{FF2B5EF4-FFF2-40B4-BE49-F238E27FC236}">
                <a16:creationId xmlns:a16="http://schemas.microsoft.com/office/drawing/2014/main" id="{AD812B44-E358-490B-97BA-05A55256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29288"/>
            <a:ext cx="541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SNAKY  SNAKIER  SNAKIEST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CA17757B-9F72-4BAA-BB15-95D115AF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CD18A-AD25-45CD-9F3E-C3C6CCCDBA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D108306-5DF5-440E-AAAA-ECF1D41C0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64294AF-4404-46E3-805C-4F46A5494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ADEINSST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B280C-8A6F-464D-9A70-0BB80A4D73F4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340DFB1D-392C-4D37-84E6-4132EB09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446A2-A93B-4D99-9076-277274942A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A24F21B-7834-42C9-A5D8-278664FB9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ADEINSST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2358567-7874-4254-A285-1B2D971C9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DESTAINS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SANDIEST</a:t>
            </a:r>
          </a:p>
        </p:txBody>
      </p:sp>
      <p:pic>
        <p:nvPicPr>
          <p:cNvPr id="68613" name="Picture 6" descr="Sandblasting_b">
            <a:extLst>
              <a:ext uri="{FF2B5EF4-FFF2-40B4-BE49-F238E27FC236}">
                <a16:creationId xmlns:a16="http://schemas.microsoft.com/office/drawing/2014/main" id="{CBAB7720-2436-4568-A2FE-F3D7877A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7">
            <a:extLst>
              <a:ext uri="{FF2B5EF4-FFF2-40B4-BE49-F238E27FC236}">
                <a16:creationId xmlns:a16="http://schemas.microsoft.com/office/drawing/2014/main" id="{EF331505-1709-49AE-B20A-58249DE2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95725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HE </a:t>
            </a:r>
            <a:r>
              <a:rPr lang="en-US" altLang="en-US" sz="2400" b="1" i="1" u="sng" dirty="0"/>
              <a:t>DESTAINS</a:t>
            </a:r>
            <a:r>
              <a:rPr lang="en-US" altLang="en-US" sz="2400" dirty="0"/>
              <a:t> WITH THE </a:t>
            </a:r>
            <a:r>
              <a:rPr lang="en-US" altLang="en-US" sz="2400" b="1" i="1" u="sng" dirty="0"/>
              <a:t>SANDIEST</a:t>
            </a:r>
            <a:r>
              <a:rPr lang="en-US" altLang="en-US" sz="2400" dirty="0"/>
              <a:t> OF METHODS, USING A SANDBLASTER.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A83FF-49B1-4145-B538-C0783E61EA75}"/>
              </a:ext>
            </a:extLst>
          </p:cNvPr>
          <p:cNvSpPr txBox="1"/>
          <p:nvPr/>
        </p:nvSpPr>
        <p:spPr>
          <a:xfrm>
            <a:off x="4762500" y="5092700"/>
            <a:ext cx="3581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SAINTED + S    SESTINA + D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4B89DA3A-A28E-43E7-A832-35C97071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258669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104F5-91DD-4537-82D7-8C4BB712F95C}"/>
              </a:ext>
            </a:extLst>
          </p:cNvPr>
          <p:cNvSpPr txBox="1"/>
          <p:nvPr/>
        </p:nvSpPr>
        <p:spPr>
          <a:xfrm>
            <a:off x="6915150" y="3165475"/>
            <a:ext cx="990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8994A-268F-4568-8D73-EC78145888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25" y="6124575"/>
            <a:ext cx="7699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4898D-4842-4F40-803D-078D4B73311A}"/>
              </a:ext>
            </a:extLst>
          </p:cNvPr>
          <p:cNvSpPr txBox="1"/>
          <p:nvPr/>
        </p:nvSpPr>
        <p:spPr>
          <a:xfrm>
            <a:off x="3467100" y="6488113"/>
            <a:ext cx="3981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PECAN </a:t>
            </a:r>
            <a:r>
              <a:rPr lang="en-US" dirty="0" err="1">
                <a:latin typeface="+mj-lt"/>
              </a:rPr>
              <a:t>sandies</a:t>
            </a:r>
            <a:r>
              <a:rPr lang="en-US" dirty="0">
                <a:latin typeface="+mj-lt"/>
              </a:rPr>
              <a:t>* ARE NOT GOOD!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871213E9-AC71-4161-8114-2B1ACB98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F3627-FD72-4962-832A-CF5B6A0E9C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FB3F17B-E8DF-4F2B-B2F2-11122467C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ADEINSST</a:t>
            </a:r>
          </a:p>
        </p:txBody>
      </p:sp>
      <p:sp>
        <p:nvSpPr>
          <p:cNvPr id="70660" name="Content Placeholder 2">
            <a:extLst>
              <a:ext uri="{FF2B5EF4-FFF2-40B4-BE49-F238E27FC236}">
                <a16:creationId xmlns:a16="http://schemas.microsoft.com/office/drawing/2014/main" id="{A9788E46-3F10-4308-9616-167436F318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0" y="3048000"/>
            <a:ext cx="27432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5400"/>
              <a:t>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1BE19932-7F5B-4EE5-BED2-F64619AF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A42F58-C489-4D79-9254-5C3C2B5C4F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04FFB0C-54F8-44ED-97A8-B4A33B30B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ADEINSST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1FA202BA-D823-493B-9C3A-40174869E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DESTAINS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SANDIEST</a:t>
            </a:r>
          </a:p>
        </p:txBody>
      </p:sp>
      <p:pic>
        <p:nvPicPr>
          <p:cNvPr id="72709" name="Picture 5" descr="tahitian_women">
            <a:extLst>
              <a:ext uri="{FF2B5EF4-FFF2-40B4-BE49-F238E27FC236}">
                <a16:creationId xmlns:a16="http://schemas.microsoft.com/office/drawing/2014/main" id="{AA674620-0E8D-4B0A-A651-409D9E99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tahitian_women">
            <a:extLst>
              <a:ext uri="{FF2B5EF4-FFF2-40B4-BE49-F238E27FC236}">
                <a16:creationId xmlns:a16="http://schemas.microsoft.com/office/drawing/2014/main" id="{9E632938-E75A-4756-9E12-6249AB4B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lum bright="-10000" contrast="-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0" y="4648200"/>
            <a:ext cx="23558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Text Box 7">
            <a:extLst>
              <a:ext uri="{FF2B5EF4-FFF2-40B4-BE49-F238E27FC236}">
                <a16:creationId xmlns:a16="http://schemas.microsoft.com/office/drawing/2014/main" id="{CE18C67D-D7D6-4503-BBA8-26BB997A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40138"/>
            <a:ext cx="3886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ART  RESTORER SO FAR </a:t>
            </a:r>
            <a:r>
              <a:rPr lang="en-US" altLang="en-US" sz="2800" b="1" i="1" u="sng"/>
              <a:t>DESTAINS</a:t>
            </a:r>
            <a:r>
              <a:rPr lang="en-US" altLang="en-US" sz="2800"/>
              <a:t> ALL BUT THE </a:t>
            </a:r>
            <a:r>
              <a:rPr lang="en-US" altLang="en-US" sz="2800" b="1" i="1" u="sng"/>
              <a:t>SANDIEST</a:t>
            </a:r>
            <a:r>
              <a:rPr lang="en-US" altLang="en-US" sz="2800"/>
              <a:t> PORTION OF THE PAINTING.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2252E-AB8D-4E1E-8E95-8B73381D1F6F}"/>
              </a:ext>
            </a:extLst>
          </p:cNvPr>
          <p:cNvSpPr txBox="1"/>
          <p:nvPr/>
        </p:nvSpPr>
        <p:spPr>
          <a:xfrm>
            <a:off x="152400" y="6400800"/>
            <a:ext cx="701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SAINTED + S    SESTINA + D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48366FB-F129-46D1-A3BE-8562AB72C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182688"/>
            <a:ext cx="762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6A791-E76A-4616-AE73-07BB1DC15100}"/>
              </a:ext>
            </a:extLst>
          </p:cNvPr>
          <p:cNvSpPr txBox="1"/>
          <p:nvPr/>
        </p:nvSpPr>
        <p:spPr>
          <a:xfrm>
            <a:off x="7315200" y="3076575"/>
            <a:ext cx="990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STICKY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D2D2FA61-E548-41D9-B23E-8CCD81C9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D22987-DCB4-47D8-B4A3-B976F7A080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6B0B938-8C99-4E20-AE5F-A68F79B3E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B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A3C2EA9-F87F-4925-A3B3-684DC9F85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ABEINSST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5EB90-0454-4A09-8F0C-302B8E92CBD4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>
            <a:extLst>
              <a:ext uri="{FF2B5EF4-FFF2-40B4-BE49-F238E27FC236}">
                <a16:creationId xmlns:a16="http://schemas.microsoft.com/office/drawing/2014/main" id="{F9B8307E-D504-49FD-A178-B42CF102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E0BC59-8EC2-4BB4-8F7F-99DEA3A653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CDB7519C-7CD4-4E73-A10F-30CC6A95D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ABEINSST</a:t>
            </a:r>
          </a:p>
        </p:txBody>
      </p:sp>
      <p:sp>
        <p:nvSpPr>
          <p:cNvPr id="76805" name="Rectangle 3">
            <a:extLst>
              <a:ext uri="{FF2B5EF4-FFF2-40B4-BE49-F238E27FC236}">
                <a16:creationId xmlns:a16="http://schemas.microsoft.com/office/drawing/2014/main" id="{02B4B507-1830-4396-9BBF-97E8EE0B4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BASINETS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BASSINET</a:t>
            </a:r>
          </a:p>
        </p:txBody>
      </p:sp>
      <p:sp>
        <p:nvSpPr>
          <p:cNvPr id="76808" name="Rectangle 9">
            <a:extLst>
              <a:ext uri="{FF2B5EF4-FFF2-40B4-BE49-F238E27FC236}">
                <a16:creationId xmlns:a16="http://schemas.microsoft.com/office/drawing/2014/main" id="{A754E300-A3E1-4DA3-B86D-28D1B840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41910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245772" name="Text Box 12">
            <a:extLst>
              <a:ext uri="{FF2B5EF4-FFF2-40B4-BE49-F238E27FC236}">
                <a16:creationId xmlns:a16="http://schemas.microsoft.com/office/drawing/2014/main" id="{67005E44-1111-4A39-B796-8DEF01A7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4384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4FF26C0-C7CE-4DB4-9546-7DEF44C4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1106488"/>
            <a:ext cx="99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  <p:pic>
        <p:nvPicPr>
          <p:cNvPr id="11" name="Picture 6" descr="# RCSZ910901TS Pig Face Basinet Helmet Full Size">
            <a:extLst>
              <a:ext uri="{FF2B5EF4-FFF2-40B4-BE49-F238E27FC236}">
                <a16:creationId xmlns:a16="http://schemas.microsoft.com/office/drawing/2014/main" id="{459CF143-7630-410E-A71C-DA3E151B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96875" l="3750" r="93125">
                        <a14:foregroundMark x1="34375" y1="4018" x2="36250" y2="33482"/>
                        <a14:foregroundMark x1="36250" y1="33482" x2="36250" y2="33482"/>
                        <a14:foregroundMark x1="5000" y1="46429" x2="19375" y2="87054"/>
                        <a14:foregroundMark x1="19375" y1="87054" x2="61875" y2="90179"/>
                        <a14:foregroundMark x1="61875" y1="90179" x2="76875" y2="88839"/>
                        <a14:foregroundMark x1="76875" y1="88839" x2="82500" y2="79911"/>
                        <a14:foregroundMark x1="82500" y1="79911" x2="90625" y2="47321"/>
                        <a14:foregroundMark x1="90625" y1="47321" x2="90625" y2="47321"/>
                        <a14:foregroundMark x1="90000" y1="70982" x2="93750" y2="85714"/>
                        <a14:foregroundMark x1="93750" y1="85714" x2="85000" y2="91964"/>
                        <a14:foregroundMark x1="85000" y1="91964" x2="70000" y2="94643"/>
                        <a14:foregroundMark x1="70000" y1="94643" x2="26250" y2="90179"/>
                        <a14:foregroundMark x1="53750" y1="95982" x2="53750" y2="95982"/>
                        <a14:foregroundMark x1="84375" y1="95536" x2="84375" y2="95536"/>
                        <a14:foregroundMark x1="65000" y1="97321" x2="65000" y2="97321"/>
                        <a14:foregroundMark x1="93125" y1="62054" x2="92500" y2="75000"/>
                        <a14:foregroundMark x1="3750" y1="45536" x2="3750" y2="45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449" y="3968977"/>
            <a:ext cx="1424401" cy="19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15th. Century Italian Great Basinet2">
            <a:extLst>
              <a:ext uri="{FF2B5EF4-FFF2-40B4-BE49-F238E27FC236}">
                <a16:creationId xmlns:a16="http://schemas.microsoft.com/office/drawing/2014/main" id="{B2A5BA81-9C60-487C-81F7-F15612EDE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22" b="96789" l="4959" r="88843">
                        <a14:foregroundMark x1="53306" y1="7339" x2="61204" y2="80149"/>
                        <a14:foregroundMark x1="16116" y1="41284" x2="43802" y2="11468"/>
                        <a14:foregroundMark x1="43802" y1="11468" x2="43802" y2="11468"/>
                        <a14:foregroundMark x1="64463" y1="8257" x2="64463" y2="8257"/>
                        <a14:foregroundMark x1="65702" y1="10092" x2="74793" y2="28899"/>
                        <a14:foregroundMark x1="82977" y1="71180" x2="83692" y2="74874"/>
                        <a14:foregroundMark x1="74793" y1="28899" x2="82934" y2="70956"/>
                        <a14:foregroundMark x1="30436" y1="87188" x2="22314" y2="54128"/>
                        <a14:foregroundMark x1="22314" y1="54128" x2="14876" y2="44954"/>
                        <a14:foregroundMark x1="14876" y1="44954" x2="16529" y2="35780"/>
                        <a14:foregroundMark x1="16529" y1="35780" x2="47521" y2="8716"/>
                        <a14:foregroundMark x1="47521" y1="8716" x2="60331" y2="10550"/>
                        <a14:foregroundMark x1="60331" y1="10550" x2="71901" y2="29817"/>
                        <a14:foregroundMark x1="82571" y1="72013" x2="83383" y2="75223"/>
                        <a14:foregroundMark x1="71901" y1="29817" x2="82351" y2="71141"/>
                        <a14:foregroundMark x1="74364" y1="78611" x2="74793" y2="73853"/>
                        <a14:foregroundMark x1="13223" y1="38532" x2="13223" y2="38532"/>
                        <a14:foregroundMark x1="9917" y1="39450" x2="9917" y2="39450"/>
                        <a14:foregroundMark x1="4959" y1="43119" x2="4959" y2="43119"/>
                        <a14:foregroundMark x1="26446" y1="28440" x2="35950" y2="15596"/>
                        <a14:foregroundMark x1="35950" y1="15596" x2="47107" y2="6422"/>
                        <a14:foregroundMark x1="47107" y1="6422" x2="56198" y2="6422"/>
                        <a14:foregroundMark x1="56198" y1="6422" x2="71074" y2="21101"/>
                        <a14:foregroundMark x1="71074" y1="21101" x2="76860" y2="30275"/>
                        <a14:foregroundMark x1="76860" y1="30275" x2="78512" y2="35780"/>
                        <a14:foregroundMark x1="73140" y1="16972" x2="77273" y2="29358"/>
                        <a14:foregroundMark x1="83471" y1="74312" x2="86777" y2="82569"/>
                        <a14:foregroundMark x1="86777" y1="82569" x2="86777" y2="82569"/>
                        <a14:foregroundMark x1="84298" y1="71560" x2="88017" y2="84862"/>
                        <a14:foregroundMark x1="7438" y1="41743" x2="19008" y2="38532"/>
                        <a14:backgroundMark x1="46281" y1="96330" x2="77273" y2="94495"/>
                        <a14:backgroundMark x1="77273" y1="94495" x2="69008" y2="97248"/>
                        <a14:backgroundMark x1="69008" y1="97248" x2="68182" y2="97248"/>
                        <a14:backgroundMark x1="71901" y1="82110" x2="67355" y2="94037"/>
                        <a14:backgroundMark x1="83471" y1="86381" x2="89256" y2="90367"/>
                        <a14:backgroundMark x1="75978" y1="84404" x2="72314" y2="84404"/>
                        <a14:backgroundMark x1="49587" y1="94037" x2="29339" y2="98165"/>
                        <a14:backgroundMark x1="29339" y1="98165" x2="29339" y2="98165"/>
                        <a14:backgroundMark x1="53306" y1="86239" x2="46694" y2="91743"/>
                        <a14:backgroundMark x1="46694" y1="91743" x2="45041" y2="9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4650" y="3886200"/>
            <a:ext cx="23050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0004675925223_AV_500X500">
            <a:extLst>
              <a:ext uri="{FF2B5EF4-FFF2-40B4-BE49-F238E27FC236}">
                <a16:creationId xmlns:a16="http://schemas.microsoft.com/office/drawing/2014/main" id="{FF5FE487-661C-42F4-AB28-F5FEFB15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62" b="94872" l="9524" r="89744">
                        <a14:foregroundMark x1="31502" y1="4762" x2="38828" y2="15751"/>
                        <a14:foregroundMark x1="34799" y1="79853" x2="50549" y2="82051"/>
                        <a14:foregroundMark x1="26007" y1="76923" x2="35897" y2="78388"/>
                        <a14:foregroundMark x1="20879" y1="82051" x2="26374" y2="75092"/>
                        <a14:foregroundMark x1="26374" y1="75092" x2="26374" y2="75092"/>
                        <a14:foregroundMark x1="64469" y1="94872" x2="63004" y2="89377"/>
                        <a14:foregroundMark x1="18681" y1="76923" x2="20513" y2="83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896" y="3529125"/>
            <a:ext cx="2789011" cy="278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2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>
            <a:extLst>
              <a:ext uri="{FF2B5EF4-FFF2-40B4-BE49-F238E27FC236}">
                <a16:creationId xmlns:a16="http://schemas.microsoft.com/office/drawing/2014/main" id="{FE6F3D91-2AED-440D-AFBD-E8AB2D50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B9F11-F54C-42E2-83FD-C182EDAA15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82FF04D5-53B7-448C-9572-9E1850179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U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F8307EA-3E06-4EAA-A775-21EBD8EB2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AEINSSTU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E65FC-585C-40BB-AC6C-BA6907C6506D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B837456-CD63-4673-9E3A-D55999EE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CB90AD-CB97-4460-A3DE-53C5D256D4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048343D-C88B-44BF-AB45-1D182E712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90500" y="2787305"/>
            <a:ext cx="9144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      OF THE SIX POSSIBLE 7-LETTER WORDS, 	 WHAT BINGO STEM SHOULD WE USE		   FOR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CC7A05E-040B-4EF7-995C-7A05AADC6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22" y="877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AEINSST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B3B92CD0-5808-4722-B102-A0DF9D8F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7FF31-A74E-40E5-870D-92856C77E3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8E0F82-99C4-4DEE-9E86-6EA5CE04F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AEINSSTU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DF9FB9F-D4CF-4BBF-82AF-26E3C6CDD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SINUATES</a:t>
            </a:r>
          </a:p>
        </p:txBody>
      </p:sp>
      <p:sp>
        <p:nvSpPr>
          <p:cNvPr id="80901" name="Text Box 7">
            <a:extLst>
              <a:ext uri="{FF2B5EF4-FFF2-40B4-BE49-F238E27FC236}">
                <a16:creationId xmlns:a16="http://schemas.microsoft.com/office/drawing/2014/main" id="{EC1B2568-F2F0-437D-A41F-2E041DF4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2098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SINUATES</a:t>
            </a:r>
            <a:r>
              <a:rPr lang="en-US" altLang="en-US" sz="2800"/>
              <a:t>:VERB, CURVES IN AND OUT  (SINUATE, SINUATED, SINUATING)</a:t>
            </a:r>
          </a:p>
        </p:txBody>
      </p:sp>
      <p:pic>
        <p:nvPicPr>
          <p:cNvPr id="80902" name="Picture 8" descr="Heinrich Rudolf Hertz's 155th Birthday">
            <a:hlinkClick r:id="rId3"/>
            <a:extLst>
              <a:ext uri="{FF2B5EF4-FFF2-40B4-BE49-F238E27FC236}">
                <a16:creationId xmlns:a16="http://schemas.microsoft.com/office/drawing/2014/main" id="{0AB1923A-DFF3-442E-BA93-A8590E74C5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5943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48196713-43D7-45B9-A728-E455FA0F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030288"/>
            <a:ext cx="990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1D0CE533-B7BC-4306-AA0D-F9E044A2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FFE84-7650-4400-8801-21CD1F2754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4B786F58-290F-4A36-B502-DF6A0A153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R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7AA1D125-AC50-4839-B623-99080D63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AEINRSST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5E69B-BB7D-416F-8023-061E6D1FA233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FOUR!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5">
            <a:extLst>
              <a:ext uri="{FF2B5EF4-FFF2-40B4-BE49-F238E27FC236}">
                <a16:creationId xmlns:a16="http://schemas.microsoft.com/office/drawing/2014/main" id="{A539B711-2AD5-4898-AD35-E64DD1D9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32551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4268B-DD0E-4F87-A09D-E499DF572A42}" type="slidenum">
              <a:rPr lang="en-US" altLang="en-US" sz="14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dirty="0">
              <a:ea typeface="MS PGothic" panose="020B0600070205080204" pitchFamily="34" charset="-128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790A8BF-87D5-4D1A-A5E3-A5F74506C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solidFill>
                  <a:schemeClr val="accent2"/>
                </a:solidFill>
                <a:latin typeface="Scramble" panose="020B0603050302020204" pitchFamily="34" charset="0"/>
              </a:rPr>
              <a:t>AEINRSST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CD044DD8-63C5-446C-A43C-0CD8AFC82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ARTINESS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RETSINAS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STAINERS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STEARINS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3CC86FA3-EC54-49EC-8EC5-51A8DB52A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72200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ea typeface="MS PGothic" panose="020B0600070205080204" pitchFamily="34" charset="-128"/>
              </a:rPr>
              <a:t>HOOK/S?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AC7E45F4-F3CD-4FD4-9223-CD0292740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459" y="6137274"/>
            <a:ext cx="260417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 u="sng" dirty="0">
                <a:solidFill>
                  <a:srgbClr val="2D2015"/>
                </a:solidFill>
                <a:ea typeface="MS PGothic" panose="020B0600070205080204" pitchFamily="34" charset="-128"/>
              </a:rPr>
              <a:t>T</a:t>
            </a:r>
            <a:r>
              <a:rPr lang="en-US" altLang="en-US" dirty="0">
                <a:solidFill>
                  <a:srgbClr val="2D2015"/>
                </a:solidFill>
                <a:ea typeface="MS PGothic" panose="020B0600070205080204" pitchFamily="34" charset="-128"/>
              </a:rPr>
              <a:t>ARTINESS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4DFD440C-755A-46E9-B5BB-71586168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4663"/>
            <a:ext cx="76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A2E58-DBD1-4C1B-BEAC-0D61FD73CEB2}"/>
              </a:ext>
            </a:extLst>
          </p:cNvPr>
          <p:cNvSpPr txBox="1"/>
          <p:nvPr/>
        </p:nvSpPr>
        <p:spPr>
          <a:xfrm>
            <a:off x="173038" y="5983288"/>
            <a:ext cx="33321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NASTIER + S   SESTINA + R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61C7396-AB22-42AB-8E5B-2BE5D677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27320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_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E4CE6DB-A321-430C-8D15-42318F2F9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84333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_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6F4DC88-B2EB-428C-966E-B307EC77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978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59397" grpId="0"/>
      <p:bldP spid="7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8943373D-295B-44C2-B22A-E0073E60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DFE99-71BC-4057-96D8-B9AA7CE4EA4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9605D43-D8BB-4641-AB14-227CD42C4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N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35ED8AB4-7134-4115-AB52-8E732C99B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E581E-86A8-474A-8A00-8B5CAAF52FC9}"/>
              </a:ext>
            </a:extLst>
          </p:cNvPr>
          <p:cNvSpPr txBox="1"/>
          <p:nvPr/>
        </p:nvSpPr>
        <p:spPr>
          <a:xfrm>
            <a:off x="3657600" y="578356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>
            <a:extLst>
              <a:ext uri="{FF2B5EF4-FFF2-40B4-BE49-F238E27FC236}">
                <a16:creationId xmlns:a16="http://schemas.microsoft.com/office/drawing/2014/main" id="{6E3C049D-CA80-4A68-8B2F-B9C7E86E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18B68D-75EB-49CC-98EB-A4ACAE9DAF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r>
              <a:rPr lang="en-US" altLang="en-US" sz="1400"/>
              <a:t>  </a:t>
            </a: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3B47959-31EB-4CA1-B87D-BC64151EB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AEINNSST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A7FC51AA-55B5-4AB5-91A7-84587612E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9350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INSANEST</a:t>
            </a:r>
          </a:p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STANINES</a:t>
            </a:r>
          </a:p>
        </p:txBody>
      </p:sp>
      <p:pic>
        <p:nvPicPr>
          <p:cNvPr id="89093" name="Picture 6" descr="stanin1">
            <a:extLst>
              <a:ext uri="{FF2B5EF4-FFF2-40B4-BE49-F238E27FC236}">
                <a16:creationId xmlns:a16="http://schemas.microsoft.com/office/drawing/2014/main" id="{AB3D83E8-1691-4DFE-AC19-094552BE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9" r="3572"/>
          <a:stretch>
            <a:fillRect/>
          </a:stretch>
        </p:blipFill>
        <p:spPr bwMode="auto">
          <a:xfrm>
            <a:off x="3124200" y="4619625"/>
            <a:ext cx="25717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5">
            <a:extLst>
              <a:ext uri="{FF2B5EF4-FFF2-40B4-BE49-F238E27FC236}">
                <a16:creationId xmlns:a16="http://schemas.microsoft.com/office/drawing/2014/main" id="{17E684DF-1C22-4C50-9574-204B87EAF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4825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ONE OF THE </a:t>
            </a:r>
            <a:r>
              <a:rPr lang="en-US" altLang="en-US" sz="2400" b="1" i="1" u="sng">
                <a:latin typeface="Tahoma" panose="020B0604030504040204" pitchFamily="34" charset="0"/>
              </a:rPr>
              <a:t>INSANEST</a:t>
            </a:r>
            <a:r>
              <a:rPr lang="en-US" altLang="en-US" sz="2000" b="1">
                <a:latin typeface="Tahoma" panose="020B0604030504040204" pitchFamily="34" charset="0"/>
              </a:rPr>
              <a:t> </a:t>
            </a:r>
            <a:r>
              <a:rPr lang="en-US" altLang="en-US" sz="2400">
                <a:latin typeface="Tahoma" panose="020B0604030504040204" pitchFamily="34" charset="0"/>
              </a:rPr>
              <a:t> WAYS TO COMMUNICATE,  UNLESS YOU ARE AN ADVANCED STATISTICIAN, INVOLVES THE USE OF </a:t>
            </a:r>
            <a:r>
              <a:rPr lang="en-US" altLang="en-US" sz="2400" b="1" i="1" u="sng">
                <a:latin typeface="Tahoma" panose="020B0604030504040204" pitchFamily="34" charset="0"/>
              </a:rPr>
              <a:t>STANINES</a:t>
            </a:r>
            <a:r>
              <a:rPr lang="en-US" altLang="en-US" sz="2400">
                <a:latin typeface="Tahoma" panose="020B0604030504040204" pitchFamily="34" charset="0"/>
              </a:rPr>
              <a:t>  REPRESENTING THE NINE CLASSES INTO WHICH A SET OF NORMALIZED STANDARD SCORES ARE ARRANGED.</a:t>
            </a: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FDE97329-D094-48A5-B317-B8CA36EE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943600"/>
            <a:ext cx="2209800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1 2 3 4 5 6 7 8 9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7965B8A-A3C8-4A24-8914-376C0D6E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828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ea typeface="MS PGothic" panose="020B0600070205080204" pitchFamily="34" charset="-128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>
            <a:extLst>
              <a:ext uri="{FF2B5EF4-FFF2-40B4-BE49-F238E27FC236}">
                <a16:creationId xmlns:a16="http://schemas.microsoft.com/office/drawing/2014/main" id="{C4A06E50-C76A-42D2-A286-6272BD09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25F570-4A67-4309-BF90-EDBB93AE6C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793C6AB9-078D-47DE-AE36-2FF493AE8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G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421CC075-F251-4F9F-909A-880F6787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chemeClr val="accent2"/>
                </a:solidFill>
                <a:latin typeface="Scramble" panose="020B0603050302020204" pitchFamily="34" charset="0"/>
              </a:rPr>
              <a:t>AEGINSST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B4624-3F64-4F45-867D-644E978514FE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FOUR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5">
            <a:extLst>
              <a:ext uri="{FF2B5EF4-FFF2-40B4-BE49-F238E27FC236}">
                <a16:creationId xmlns:a16="http://schemas.microsoft.com/office/drawing/2014/main" id="{6F85DBD1-4576-480B-8FEC-12620135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7066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D33C1A-4877-46CD-B040-E71D19A27E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32975DB-7DDA-4F9C-A4A6-54E2B34EA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88975" y="-20638"/>
            <a:ext cx="8229600" cy="806451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accent2"/>
                </a:solidFill>
                <a:latin typeface="Scramble" panose="020B0603050302020204" pitchFamily="34" charset="0"/>
              </a:rPr>
              <a:t>AEGINSST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C4A1623-41EC-47DF-B55C-AB2FEC309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5" y="744538"/>
            <a:ext cx="784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EASTINGS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solidFill>
                  <a:srgbClr val="2D2015"/>
                </a:solidFill>
                <a:latin typeface="Scramble" panose="020B0603050302020204" pitchFamily="34" charset="0"/>
              </a:rPr>
              <a:t>GENISTAS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GIANTESS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Scramble" panose="020B0603050302020204" pitchFamily="34" charset="0"/>
              </a:rPr>
              <a:t>SEATINGS</a:t>
            </a:r>
          </a:p>
          <a:p>
            <a:pPr eaLnBrk="1" hangingPunct="1">
              <a:buFontTx/>
              <a:buNone/>
            </a:pPr>
            <a:endParaRPr lang="en-US" altLang="en-US" sz="6600" dirty="0">
              <a:latin typeface="Scramble" panose="020B0603050302020204" pitchFamily="34" charset="0"/>
            </a:endParaRP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DFD41164-E62F-407B-A3A6-ED34028C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4991100"/>
            <a:ext cx="8680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solidFill>
                  <a:srgbClr val="2D2015"/>
                </a:solidFill>
              </a:rPr>
              <a:t>GENISTAS</a:t>
            </a:r>
            <a:r>
              <a:rPr lang="en-US" altLang="en-US" sz="2400" dirty="0"/>
              <a:t>: pl. of </a:t>
            </a:r>
            <a:r>
              <a:rPr lang="en-US" altLang="en-US" sz="2400" u="sng" dirty="0"/>
              <a:t>GENISTA</a:t>
            </a:r>
            <a:r>
              <a:rPr lang="en-US" altLang="en-US" sz="2400" dirty="0"/>
              <a:t>, A SHRUB WITH FLOWERS</a:t>
            </a:r>
          </a:p>
        </p:txBody>
      </p:sp>
      <p:pic>
        <p:nvPicPr>
          <p:cNvPr id="93190" name="Picture 6" descr="Giantess+1">
            <a:extLst>
              <a:ext uri="{FF2B5EF4-FFF2-40B4-BE49-F238E27FC236}">
                <a16:creationId xmlns:a16="http://schemas.microsoft.com/office/drawing/2014/main" id="{E7E069D4-783C-41DE-940C-89EEDFF6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38" y="1192213"/>
            <a:ext cx="2260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 Box 7">
            <a:extLst>
              <a:ext uri="{FF2B5EF4-FFF2-40B4-BE49-F238E27FC236}">
                <a16:creationId xmlns:a16="http://schemas.microsoft.com/office/drawing/2014/main" id="{99481E26-A6C4-4420-AA51-C599CFC8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6176963"/>
            <a:ext cx="1676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HOOK/S?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0ACAB8-9234-4DDD-B335-370BB8971242}"/>
              </a:ext>
            </a:extLst>
          </p:cNvPr>
          <p:cNvSpPr txBox="1"/>
          <p:nvPr/>
        </p:nvSpPr>
        <p:spPr>
          <a:xfrm>
            <a:off x="6781800" y="247650"/>
            <a:ext cx="2206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TEASING + S  SESTINA + G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</p:txBody>
      </p:sp>
      <p:sp>
        <p:nvSpPr>
          <p:cNvPr id="93193" name="Text Box 4">
            <a:extLst>
              <a:ext uri="{FF2B5EF4-FFF2-40B4-BE49-F238E27FC236}">
                <a16:creationId xmlns:a16="http://schemas.microsoft.com/office/drawing/2014/main" id="{6A87F500-61CA-4866-B17A-311CECBA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4168775"/>
            <a:ext cx="9067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EASTINGS</a:t>
            </a:r>
            <a:r>
              <a:rPr lang="en-US" altLang="en-US" sz="2400"/>
              <a:t>: pl. of </a:t>
            </a:r>
            <a:r>
              <a:rPr lang="en-US" altLang="en-US" sz="2400" u="sng"/>
              <a:t>EASTING</a:t>
            </a:r>
            <a:r>
              <a:rPr lang="en-US" altLang="en-US" sz="2400"/>
              <a:t>, A MOVEMENT TO THE EAST (WESTING/S, SOUTHING/S, NORTHING/S)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1B8F1-DFD0-49C3-B53F-6625A4FB5265}"/>
              </a:ext>
            </a:extLst>
          </p:cNvPr>
          <p:cNvSpPr txBox="1"/>
          <p:nvPr/>
        </p:nvSpPr>
        <p:spPr>
          <a:xfrm>
            <a:off x="5791200" y="727075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8A3A3-2DA0-4D93-A243-F620511D4595}"/>
              </a:ext>
            </a:extLst>
          </p:cNvPr>
          <p:cNvSpPr txBox="1"/>
          <p:nvPr/>
        </p:nvSpPr>
        <p:spPr>
          <a:xfrm>
            <a:off x="5789613" y="3376613"/>
            <a:ext cx="68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8788D-4C97-4701-8CB0-0DFF3AF10F95}"/>
              </a:ext>
            </a:extLst>
          </p:cNvPr>
          <p:cNvSpPr txBox="1"/>
          <p:nvPr/>
        </p:nvSpPr>
        <p:spPr>
          <a:xfrm>
            <a:off x="457200" y="3362325"/>
            <a:ext cx="685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0C32F-E12D-46A9-8686-BA251C86C027}"/>
              </a:ext>
            </a:extLst>
          </p:cNvPr>
          <p:cNvSpPr txBox="1"/>
          <p:nvPr/>
        </p:nvSpPr>
        <p:spPr>
          <a:xfrm>
            <a:off x="155575" y="831850"/>
            <a:ext cx="685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B</a:t>
            </a:r>
          </a:p>
        </p:txBody>
      </p:sp>
      <p:sp>
        <p:nvSpPr>
          <p:cNvPr id="93198" name="Text Box 4">
            <a:extLst>
              <a:ext uri="{FF2B5EF4-FFF2-40B4-BE49-F238E27FC236}">
                <a16:creationId xmlns:a16="http://schemas.microsoft.com/office/drawing/2014/main" id="{54F9BE0D-FFBA-46A5-8E3F-6F6E5D48A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6820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GIANTESS</a:t>
            </a:r>
            <a:r>
              <a:rPr lang="en-US" altLang="en-US" sz="2400"/>
              <a:t>: A FEMALE GIANT (pl. GIANTESSES)</a:t>
            </a:r>
          </a:p>
        </p:txBody>
      </p:sp>
      <p:pic>
        <p:nvPicPr>
          <p:cNvPr id="93199" name="Picture 2">
            <a:extLst>
              <a:ext uri="{FF2B5EF4-FFF2-40B4-BE49-F238E27FC236}">
                <a16:creationId xmlns:a16="http://schemas.microsoft.com/office/drawing/2014/main" id="{2E9C5DFD-C944-475E-9734-29A53CE9F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300" y="2854325"/>
            <a:ext cx="990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17">
            <a:extLst>
              <a:ext uri="{FF2B5EF4-FFF2-40B4-BE49-F238E27FC236}">
                <a16:creationId xmlns:a16="http://schemas.microsoft.com/office/drawing/2014/main" id="{901519F3-F65B-43BC-9471-32C4C5AC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" y="25400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D658DC-FC60-48AE-8818-1204CE062CBD}"/>
              </a:ext>
            </a:extLst>
          </p:cNvPr>
          <p:cNvSpPr txBox="1"/>
          <p:nvPr/>
        </p:nvSpPr>
        <p:spPr>
          <a:xfrm>
            <a:off x="5811838" y="1549400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2D2015"/>
                </a:solidFill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>
            <a:extLst>
              <a:ext uri="{FF2B5EF4-FFF2-40B4-BE49-F238E27FC236}">
                <a16:creationId xmlns:a16="http://schemas.microsoft.com/office/drawing/2014/main" id="{6975E75C-D64D-408B-9959-61B8955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D6AFF-4DE3-4828-85BC-AF5319ECFF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25CFF6A-C1EC-4C29-AF80-C0B6826B6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X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0AAD0F14-8341-4C82-AD11-2D4335DA9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>
                <a:solidFill>
                  <a:schemeClr val="accent2"/>
                </a:solidFill>
                <a:latin typeface="Scramble" panose="020B0603050302020204" pitchFamily="34" charset="0"/>
              </a:rPr>
              <a:t>AEINSSTX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CC9C0-4F47-4010-91B4-B73C9E44E2C5}"/>
              </a:ext>
            </a:extLst>
          </p:cNvPr>
          <p:cNvSpPr txBox="1"/>
          <p:nvPr/>
        </p:nvSpPr>
        <p:spPr>
          <a:xfrm>
            <a:off x="3505200" y="5943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5">
            <a:extLst>
              <a:ext uri="{FF2B5EF4-FFF2-40B4-BE49-F238E27FC236}">
                <a16:creationId xmlns:a16="http://schemas.microsoft.com/office/drawing/2014/main" id="{37D3EAAC-4612-47CD-886A-53D5BC6A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6FCEE-72ED-4016-9897-D4D73A588D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9B8692FC-8B31-4E12-AABA-866D406EF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AEINSSTX</a:t>
            </a:r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60DE6BD-68C8-4F9A-BF83-A40E99846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SEXTAINS</a:t>
            </a:r>
          </a:p>
        </p:txBody>
      </p:sp>
      <p:sp>
        <p:nvSpPr>
          <p:cNvPr id="97285" name="Text Box 7">
            <a:extLst>
              <a:ext uri="{FF2B5EF4-FFF2-40B4-BE49-F238E27FC236}">
                <a16:creationId xmlns:a16="http://schemas.microsoft.com/office/drawing/2014/main" id="{3D0EC24F-F38A-43D3-81B2-F89CC650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03475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Tahoma" panose="020B0604030504040204" pitchFamily="34" charset="0"/>
              </a:rPr>
              <a:t>SEXTAINS</a:t>
            </a:r>
            <a:r>
              <a:rPr lang="en-US" altLang="en-US" sz="2800">
                <a:latin typeface="Tahoma" panose="020B0604030504040204" pitchFamily="34" charset="0"/>
              </a:rPr>
              <a:t> </a:t>
            </a:r>
            <a:r>
              <a:rPr lang="en-US" altLang="en-US">
                <a:latin typeface="Tahoma" panose="020B0604030504040204" pitchFamily="34" charset="0"/>
              </a:rPr>
              <a:t>: pl. of </a:t>
            </a:r>
            <a:r>
              <a:rPr lang="en-US" altLang="en-US" u="sng">
                <a:latin typeface="Tahoma" panose="020B0604030504040204" pitchFamily="34" charset="0"/>
              </a:rPr>
              <a:t>SEXTAIN</a:t>
            </a:r>
            <a:r>
              <a:rPr lang="en-US" altLang="en-US">
                <a:latin typeface="Tahoma" panose="020B0604030504040204" pitchFamily="34" charset="0"/>
              </a:rPr>
              <a:t>, A STANZA OF SIX LINES</a:t>
            </a:r>
          </a:p>
        </p:txBody>
      </p:sp>
      <p:sp>
        <p:nvSpPr>
          <p:cNvPr id="97286" name="Text Box 8">
            <a:extLst>
              <a:ext uri="{FF2B5EF4-FFF2-40B4-BE49-F238E27FC236}">
                <a16:creationId xmlns:a16="http://schemas.microsoft.com/office/drawing/2014/main" id="{67D8A417-C56A-42B6-A309-C31AB1EC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794125"/>
            <a:ext cx="62484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HAD WE BUT WORLD ENOUGH, AND TIME, 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THIS COYNESS, LADY, WOULD BE NO CRIME 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WE WOULD SIT DOWN AND THINK WHICH WAY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 TO WALK AND PASS OUR LONG LOVE'S DAY…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BUT AT MY BACK I ALWAYS HEAR 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TIME'S WINGÈD CHARIOT HURRYING NEAR.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83604A2-76B6-453C-8F44-3073B92CE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10648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ea typeface="MS PGothic" panose="020B0600070205080204" pitchFamily="34" charset="-128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>
            <a:extLst>
              <a:ext uri="{FF2B5EF4-FFF2-40B4-BE49-F238E27FC236}">
                <a16:creationId xmlns:a16="http://schemas.microsoft.com/office/drawing/2014/main" id="{1E1B8FFF-CCD5-49F6-8CD9-F3B5EB9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F2A9CE-1F0F-4C79-A14A-B5B069533E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A5234B1-96CA-4160-86E7-086A7CA4A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E799E30B-94C2-4837-AD5A-2EC2AE0E0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11526"/>
            <a:ext cx="8229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THE DIFFICULT BINGOS:</a:t>
            </a:r>
          </a:p>
        </p:txBody>
      </p:sp>
      <p:sp>
        <p:nvSpPr>
          <p:cNvPr id="99333" name="Text Box 4">
            <a:extLst>
              <a:ext uri="{FF2B5EF4-FFF2-40B4-BE49-F238E27FC236}">
                <a16:creationId xmlns:a16="http://schemas.microsoft.com/office/drawing/2014/main" id="{A75E4AD4-D066-420B-B638-866CE542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" y="1752600"/>
            <a:ext cx="9144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ANTHESIS  ASTONIES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GIANTESS  STEAPSIN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SCANTIES  SANITIES</a:t>
            </a:r>
            <a:endParaRPr lang="en-US" altLang="en-US" sz="6000" dirty="0">
              <a:latin typeface="Scramble" panose="020B06030503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TENIASES  TENIASIS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TITANESS  SAPIENTS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Scramble" panose="020B0603050302020204" pitchFamily="34" charset="0"/>
              </a:rPr>
              <a:t>GENISTAS</a:t>
            </a:r>
            <a:endParaRPr lang="en-US" altLang="en-US" sz="280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40221FF5-AEFA-40AD-AB16-08246FDD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6100" y="6564313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92731-187B-41C3-B484-4E761482BF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F0592F9-96E1-4DC7-AEA7-7D3A1F5EE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chemeClr val="accent2"/>
                </a:solidFill>
                <a:latin typeface="Scramble" panose="020B0603050302020204" pitchFamily="34" charset="0"/>
              </a:rPr>
              <a:t>AEINSST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4754981-1A66-420E-9D22-5B1F72B07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060450"/>
            <a:ext cx="8229600" cy="1392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D8184D23-9788-4104-9721-0C9E98CE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6E6F03F9-5C7D-4712-8041-76E6C224C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562601"/>
            <a:ext cx="82677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OTHER GOOD WORDS ARE </a:t>
            </a:r>
            <a:r>
              <a:rPr lang="en-US" altLang="en-US" sz="2400" u="sng" dirty="0"/>
              <a:t>NASTIES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ENTASIS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TISANES</a:t>
            </a:r>
            <a:r>
              <a:rPr lang="en-US" altLang="en-US" sz="2400" dirty="0"/>
              <a:t>, </a:t>
            </a:r>
            <a:r>
              <a:rPr lang="en-US" altLang="en-US" sz="2400" u="sng" dirty="0"/>
              <a:t>TANSIES</a:t>
            </a:r>
            <a:r>
              <a:rPr lang="en-US" altLang="en-US" sz="2400" dirty="0"/>
              <a:t>, AND</a:t>
            </a:r>
            <a:r>
              <a:rPr lang="en-US" altLang="en-US" sz="2400" dirty="0">
                <a:solidFill>
                  <a:srgbClr val="2D2015"/>
                </a:solidFill>
              </a:rPr>
              <a:t> </a:t>
            </a:r>
            <a:r>
              <a:rPr lang="en-US" altLang="en-US" sz="2400" u="sng" dirty="0">
                <a:solidFill>
                  <a:srgbClr val="2D2015"/>
                </a:solidFill>
              </a:rPr>
              <a:t>SEITANS</a:t>
            </a:r>
          </a:p>
        </p:txBody>
      </p:sp>
      <p:sp>
        <p:nvSpPr>
          <p:cNvPr id="7176" name="Text Box 6">
            <a:extLst>
              <a:ext uri="{FF2B5EF4-FFF2-40B4-BE49-F238E27FC236}">
                <a16:creationId xmlns:a16="http://schemas.microsoft.com/office/drawing/2014/main" id="{27C8456A-53BD-4320-964B-3D3A0723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6392863"/>
            <a:ext cx="434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TISANE + S              STEINS + A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848FA9C-B5A6-45BD-B50D-F83526601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76475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SESTINA</a:t>
            </a:r>
            <a:r>
              <a:rPr lang="en-US" altLang="en-US" sz="2800"/>
              <a:t>: A TYPE OF VERSE FORM</a:t>
            </a:r>
          </a:p>
        </p:txBody>
      </p:sp>
      <p:pic>
        <p:nvPicPr>
          <p:cNvPr id="7177" name="Content Placeholder 4">
            <a:extLst>
              <a:ext uri="{FF2B5EF4-FFF2-40B4-BE49-F238E27FC236}">
                <a16:creationId xmlns:a16="http://schemas.microsoft.com/office/drawing/2014/main" id="{A3134F6D-F176-4FC1-AC7F-C785ACE57A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3" y="2868613"/>
            <a:ext cx="6248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867587-EF3A-B70D-3F85-AA4360A82E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9" y="34925"/>
            <a:ext cx="591966" cy="64633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>
            <a:extLst>
              <a:ext uri="{FF2B5EF4-FFF2-40B4-BE49-F238E27FC236}">
                <a16:creationId xmlns:a16="http://schemas.microsoft.com/office/drawing/2014/main" id="{9133D2B4-120A-40D7-9F36-46F2762DA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6F00D9-717D-4E33-9847-935E174961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2A943E0-4EF1-4A01-83FC-840557660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67CA0D7E-9A4F-4D51-B730-142E27D82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D1F56BA8-C60E-4414-9CB1-A02D7279D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F9C516FA-0ECC-42A1-A169-235F92A6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7BDA0B-E434-4D90-B5CB-CA8F7F083A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64449A6-4FB1-4065-BFAA-2D811638B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556C629-1514-4652-9517-DB0A4F59B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solidFill>
                  <a:srgbClr val="523E26"/>
                </a:solidFill>
              </a:rPr>
              <a:t>THIS POEM LACKED   	BURNING SEX</a:t>
            </a:r>
          </a:p>
        </p:txBody>
      </p:sp>
      <p:pic>
        <p:nvPicPr>
          <p:cNvPr id="13317" name="Content Placeholder 4">
            <a:extLst>
              <a:ext uri="{FF2B5EF4-FFF2-40B4-BE49-F238E27FC236}">
                <a16:creationId xmlns:a16="http://schemas.microsoft.com/office/drawing/2014/main" id="{2C2ADEEF-2BDF-4022-8AE4-0A53C169C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524250"/>
            <a:ext cx="6248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517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D67D1-EAE6-4B8F-87A2-21EA913E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323850"/>
          </a:xfrm>
        </p:spPr>
        <p:txBody>
          <a:bodyPr/>
          <a:lstStyle/>
          <a:p>
            <a:fld id="{8BFFD479-01F8-48FB-B74D-3C4FF2E1CB34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057DE-E214-4796-A6FB-E9C732938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755881"/>
            <a:ext cx="8610600" cy="411151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C66C782-B7E4-4921-992F-9387ACF21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SESTINA.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C920E-C632-4EF9-9A7A-E08716086E45}"/>
              </a:ext>
            </a:extLst>
          </p:cNvPr>
          <p:cNvSpPr txBox="1"/>
          <p:nvPr/>
        </p:nvSpPr>
        <p:spPr>
          <a:xfrm>
            <a:off x="7162800" y="59975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400343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12E7B-D98C-486A-94DE-E981CAE2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026" y="6553200"/>
            <a:ext cx="2133600" cy="476250"/>
          </a:xfrm>
        </p:spPr>
        <p:txBody>
          <a:bodyPr/>
          <a:lstStyle/>
          <a:p>
            <a:fld id="{51B1C28D-52D7-476D-BE9C-3E9980BF16DF}" type="slidenum">
              <a:rPr lang="en-US" altLang="en-US" b="1" smtClean="0"/>
              <a:pPr/>
              <a:t>53</a:t>
            </a:fld>
            <a:endParaRPr lang="en-US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2FB21-9016-4545-AE19-E626AF8EF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17" y="1600200"/>
            <a:ext cx="8550965" cy="508347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85790CD-6196-4783-9F47-5FEC9857951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447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SESTINA.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DB7B-6474-4F59-A618-7509A8FE1666}"/>
              </a:ext>
            </a:extLst>
          </p:cNvPr>
          <p:cNvSpPr txBox="1"/>
          <p:nvPr/>
        </p:nvSpPr>
        <p:spPr>
          <a:xfrm>
            <a:off x="0" y="12192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577035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>
            <a:extLst>
              <a:ext uri="{FF2B5EF4-FFF2-40B4-BE49-F238E27FC236}">
                <a16:creationId xmlns:a16="http://schemas.microsoft.com/office/drawing/2014/main" id="{B5996C96-AAA4-4093-A7C5-671769DD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EB76F-06D6-4248-86CD-08A4205F32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C969878C-607E-45E9-9BE9-36A420017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800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END!</a:t>
            </a:r>
          </a:p>
        </p:txBody>
      </p:sp>
      <p:pic>
        <p:nvPicPr>
          <p:cNvPr id="107524" name="Picture 5" descr="bullwinkle-poetry">
            <a:extLst>
              <a:ext uri="{FF2B5EF4-FFF2-40B4-BE49-F238E27FC236}">
                <a16:creationId xmlns:a16="http://schemas.microsoft.com/office/drawing/2014/main" id="{5D21B1AA-F4C5-44B5-81B8-0544E43EB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613" y="2514600"/>
            <a:ext cx="20081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">
            <a:extLst>
              <a:ext uri="{FF2B5EF4-FFF2-40B4-BE49-F238E27FC236}">
                <a16:creationId xmlns:a16="http://schemas.microsoft.com/office/drawing/2014/main" id="{4B5AFAF3-E476-4D3A-8512-854AC129AE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150018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3B862E-73A5-44DC-8CC2-77C99D0AEEED}"/>
              </a:ext>
            </a:extLst>
          </p:cNvPr>
          <p:cNvCxnSpPr>
            <a:cxnSpLocks/>
          </p:cNvCxnSpPr>
          <p:nvPr/>
        </p:nvCxnSpPr>
        <p:spPr>
          <a:xfrm>
            <a:off x="4724400" y="2395538"/>
            <a:ext cx="1676400" cy="24050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27" name="Picture 1">
            <a:extLst>
              <a:ext uri="{FF2B5EF4-FFF2-40B4-BE49-F238E27FC236}">
                <a16:creationId xmlns:a16="http://schemas.microsoft.com/office/drawing/2014/main" id="{09788C4E-1486-49D6-8D6C-D589A8EC97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415" y="2628604"/>
            <a:ext cx="466173" cy="34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72AE92-F5C1-4743-911E-F8134C0BAA33}"/>
              </a:ext>
            </a:extLst>
          </p:cNvPr>
          <p:cNvSpPr txBox="1"/>
          <p:nvPr/>
        </p:nvSpPr>
        <p:spPr>
          <a:xfrm>
            <a:off x="2400300" y="4891088"/>
            <a:ext cx="4191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latin typeface="+mj-lt"/>
              </a:rPr>
              <a:t>THIS POEM LACKED BURNING SEX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7529" name="Content Placeholder 4">
            <a:extLst>
              <a:ext uri="{FF2B5EF4-FFF2-40B4-BE49-F238E27FC236}">
                <a16:creationId xmlns:a16="http://schemas.microsoft.com/office/drawing/2014/main" id="{66BE7F92-728D-4C69-A53E-2FE51A052C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806575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A7E40851-7B60-45B7-AB85-1C377BF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A0F7D-D2C3-4651-879B-0091EFF508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E30B5EA-0374-48E6-B02A-3A5A7ABAC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27917E1D-485B-46B3-B35E-C79839F8D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5908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	  WHAT MNEMONIC PHRASE          	   CAN WE ASSOCIATE                          	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F9C516FA-0ECC-42A1-A169-235F92A6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7BDA0B-E434-4D90-B5CB-CA8F7F083A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64449A6-4FB1-4065-BFAA-2D811638B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556C629-1514-4652-9517-DB0A4F59B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467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5400" dirty="0">
                <a:solidFill>
                  <a:srgbClr val="523E26"/>
                </a:solidFill>
              </a:rPr>
              <a:t>THIS POEM LACKED   	BURNING SEX</a:t>
            </a:r>
          </a:p>
        </p:txBody>
      </p:sp>
      <p:pic>
        <p:nvPicPr>
          <p:cNvPr id="13317" name="Content Placeholder 4">
            <a:extLst>
              <a:ext uri="{FF2B5EF4-FFF2-40B4-BE49-F238E27FC236}">
                <a16:creationId xmlns:a16="http://schemas.microsoft.com/office/drawing/2014/main" id="{2C2ADEEF-2BDF-4022-8AE4-0A53C169C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524250"/>
            <a:ext cx="6248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8EB3E290-ECFD-44EE-8C24-763311B9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66976-6A1E-416B-8374-6DDC85E35C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469C3F2-5163-44E3-9409-18389BAC5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SESTINA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T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27C2B08-239A-4819-A17E-38C800DF1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314" y="3982243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chemeClr val="accent2"/>
                </a:solidFill>
                <a:latin typeface="Scramble" panose="020B0603050302020204" pitchFamily="34" charset="0"/>
              </a:rPr>
              <a:t>AEINSSTT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829AC-7300-473F-BBD6-505DE59FD860}"/>
              </a:ext>
            </a:extLst>
          </p:cNvPr>
          <p:cNvSpPr txBox="1"/>
          <p:nvPr/>
        </p:nvSpPr>
        <p:spPr>
          <a:xfrm>
            <a:off x="2781300" y="5778500"/>
            <a:ext cx="411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THERE ARE FIVE!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4E6A2CA1-BF36-4AF7-AF48-90C54A6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7BFB3-EE98-4B95-9837-724FE21994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2C2F3AA-2F33-4BF0-B141-3DA27F28F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accent2"/>
                </a:solidFill>
                <a:latin typeface="Scramble" panose="020B0603050302020204" pitchFamily="34" charset="0"/>
              </a:rPr>
              <a:t>AEINSSTT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9B2CD6A-7F85-45CF-83A1-56E676DF2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848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ANTSIEST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INSTATES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NASTIEST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SATINETS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>
                <a:latin typeface="Scramble" panose="020B0603050302020204" pitchFamily="34" charset="0"/>
              </a:rPr>
              <a:t>TITANESS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3DAE2A88-0D1C-41CC-9E0E-A924E2A23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6025"/>
            <a:ext cx="716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TITANESS</a:t>
            </a:r>
            <a:r>
              <a:rPr lang="en-US" altLang="en-US" sz="2800"/>
              <a:t>: A FEMALE </a:t>
            </a:r>
            <a:r>
              <a:rPr lang="en-US" altLang="en-US" sz="2800" u="sng"/>
              <a:t>TITAN</a:t>
            </a:r>
            <a:r>
              <a:rPr lang="en-US" altLang="en-US" sz="2800"/>
              <a:t>, A PERSON OF GREAT SIZE (pl. TITANESSES)</a:t>
            </a:r>
          </a:p>
        </p:txBody>
      </p:sp>
      <p:pic>
        <p:nvPicPr>
          <p:cNvPr id="17414" name="Picture 8" descr="img_rhea">
            <a:extLst>
              <a:ext uri="{FF2B5EF4-FFF2-40B4-BE49-F238E27FC236}">
                <a16:creationId xmlns:a16="http://schemas.microsoft.com/office/drawing/2014/main" id="{399C6D87-EC47-4118-ADDC-7FB2F6CB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88" y="1752600"/>
            <a:ext cx="26082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CEBE8-8BF9-435F-A3B7-283C79C4DB4B}"/>
              </a:ext>
            </a:extLst>
          </p:cNvPr>
          <p:cNvSpPr txBox="1"/>
          <p:nvPr/>
        </p:nvSpPr>
        <p:spPr>
          <a:xfrm>
            <a:off x="1981200" y="6172200"/>
            <a:ext cx="6248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INSTATE + S      SESTINA + T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42302853-8EA6-45D4-8711-37E6D2EC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913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</a:rPr>
              <a:t>_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8B89506-E793-46AA-B4D2-2F2AD4981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771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latin typeface="+mj-lt"/>
              </a:rPr>
              <a:t>_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7AB7CF6-5601-4EC6-AA31-29B8B54A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391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+mj-lt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2D2015"/>
      </a:dk1>
      <a:lt1>
        <a:srgbClr val="CDB394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Macintosh PowerPoint</Application>
  <PresentationFormat>On-screen Show (4:3)</PresentationFormat>
  <Paragraphs>446</Paragraphs>
  <Slides>55</Slides>
  <Notes>55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Scramble</vt:lpstr>
      <vt:lpstr>Arial</vt:lpstr>
      <vt:lpstr>MS PGothic</vt:lpstr>
      <vt:lpstr>Wingdings</vt:lpstr>
      <vt:lpstr>Brush Script MT</vt:lpstr>
      <vt:lpstr>Tahoma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AEINSST</vt:lpstr>
      <vt:lpstr>SESTINA</vt:lpstr>
      <vt:lpstr>SESTINA</vt:lpstr>
      <vt:lpstr>SESTINA T  </vt:lpstr>
      <vt:lpstr>AEINSSTT</vt:lpstr>
      <vt:lpstr>SESTINA H  </vt:lpstr>
      <vt:lpstr>AEHINSST</vt:lpstr>
      <vt:lpstr>SESTINA I  </vt:lpstr>
      <vt:lpstr>AEIINSST</vt:lpstr>
      <vt:lpstr>SESTINA S  </vt:lpstr>
      <vt:lpstr>AEINSSST</vt:lpstr>
      <vt:lpstr>SESTINA P  </vt:lpstr>
      <vt:lpstr>AEINPSST</vt:lpstr>
      <vt:lpstr>SESTINA O  </vt:lpstr>
      <vt:lpstr>AEINOSST</vt:lpstr>
      <vt:lpstr>SESTINA E  </vt:lpstr>
      <vt:lpstr>AEEINSST</vt:lpstr>
      <vt:lpstr>SESTINA M  </vt:lpstr>
      <vt:lpstr>AEIMNSST</vt:lpstr>
      <vt:lpstr>PowerPoint Presentation</vt:lpstr>
      <vt:lpstr>SESTINA L  </vt:lpstr>
      <vt:lpstr>AEILNSST</vt:lpstr>
      <vt:lpstr>SESTINA A  </vt:lpstr>
      <vt:lpstr>AAEINSST</vt:lpstr>
      <vt:lpstr>SESTINA C  </vt:lpstr>
      <vt:lpstr>ACEINSST</vt:lpstr>
      <vt:lpstr>SESTINA K  </vt:lpstr>
      <vt:lpstr>AEIKNSST</vt:lpstr>
      <vt:lpstr>SESTINA D  </vt:lpstr>
      <vt:lpstr>ADEINSST</vt:lpstr>
      <vt:lpstr>ADEINSST</vt:lpstr>
      <vt:lpstr>ADEINSST</vt:lpstr>
      <vt:lpstr>SESTINA B  </vt:lpstr>
      <vt:lpstr>ABEINSST</vt:lpstr>
      <vt:lpstr>SESTINA U  </vt:lpstr>
      <vt:lpstr>AEINSSTU</vt:lpstr>
      <vt:lpstr>SESTINA R  </vt:lpstr>
      <vt:lpstr>AEINRSST</vt:lpstr>
      <vt:lpstr>SESTINA N  </vt:lpstr>
      <vt:lpstr>AEINNSST</vt:lpstr>
      <vt:lpstr>SESTINA G  </vt:lpstr>
      <vt:lpstr>AEGINSST</vt:lpstr>
      <vt:lpstr>SESTINA X  </vt:lpstr>
      <vt:lpstr>AEINSSTX</vt:lpstr>
      <vt:lpstr>SESTINA</vt:lpstr>
      <vt:lpstr>SESTINA</vt:lpstr>
      <vt:lpstr>SESTINA</vt:lpstr>
      <vt:lpstr>SESTINA.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2024-08-21T15:12:08Z</dcterms:created>
  <dcterms:modified xsi:type="dcterms:W3CDTF">2024-08-25T16:20:18Z</dcterms:modified>
</cp:coreProperties>
</file>