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20" r:id="rId1"/>
  </p:sldMasterIdLst>
  <p:notesMasterIdLst>
    <p:notesMasterId r:id="rId40"/>
  </p:notesMasterIdLst>
  <p:sldIdLst>
    <p:sldId id="256" r:id="rId2"/>
    <p:sldId id="411" r:id="rId3"/>
    <p:sldId id="412" r:id="rId4"/>
    <p:sldId id="257" r:id="rId5"/>
    <p:sldId id="258" r:id="rId6"/>
    <p:sldId id="259" r:id="rId7"/>
    <p:sldId id="260" r:id="rId8"/>
    <p:sldId id="261" r:id="rId9"/>
    <p:sldId id="392" r:id="rId10"/>
    <p:sldId id="363" r:id="rId11"/>
    <p:sldId id="391" r:id="rId12"/>
    <p:sldId id="364" r:id="rId13"/>
    <p:sldId id="394" r:id="rId14"/>
    <p:sldId id="365" r:id="rId15"/>
    <p:sldId id="388" r:id="rId16"/>
    <p:sldId id="366" r:id="rId17"/>
    <p:sldId id="386" r:id="rId18"/>
    <p:sldId id="367" r:id="rId19"/>
    <p:sldId id="402" r:id="rId20"/>
    <p:sldId id="368" r:id="rId21"/>
    <p:sldId id="400" r:id="rId22"/>
    <p:sldId id="401" r:id="rId23"/>
    <p:sldId id="369" r:id="rId24"/>
    <p:sldId id="383" r:id="rId25"/>
    <p:sldId id="370" r:id="rId26"/>
    <p:sldId id="406" r:id="rId27"/>
    <p:sldId id="413" r:id="rId28"/>
    <p:sldId id="371" r:id="rId29"/>
    <p:sldId id="362" r:id="rId30"/>
    <p:sldId id="372" r:id="rId31"/>
    <p:sldId id="393" r:id="rId32"/>
    <p:sldId id="299" r:id="rId33"/>
    <p:sldId id="300" r:id="rId34"/>
    <p:sldId id="404" r:id="rId35"/>
    <p:sldId id="410" r:id="rId36"/>
    <p:sldId id="414" r:id="rId37"/>
    <p:sldId id="418" r:id="rId38"/>
    <p:sldId id="302" r:id="rId39"/>
  </p:sldIdLst>
  <p:sldSz cx="9144000" cy="6858000" type="screen4x3"/>
  <p:notesSz cx="6858000" cy="9144000"/>
  <p:embeddedFontLst>
    <p:embeddedFont>
      <p:font typeface="Agency FB" panose="020B0503020202020204" pitchFamily="34" charset="77"/>
      <p:regular r:id="rId41"/>
      <p:bold r:id="rId42"/>
    </p:embeddedFon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Brush Script MT" panose="03060802040406070304" pitchFamily="66" charset="-122"/>
      <p:italic r:id="rId47"/>
    </p:embeddedFont>
    <p:embeddedFont>
      <p:font typeface="MS PGothic" panose="020B0600070205080204" pitchFamily="34" charset="-128"/>
      <p:regular r:id="rId48"/>
    </p:embeddedFont>
    <p:embeddedFont>
      <p:font typeface="Scramble" panose="020B0603050302020204" pitchFamily="34" charset="0"/>
      <p:regular r:id="rId49"/>
    </p:embeddedFont>
    <p:embeddedFont>
      <p:font typeface="Trebuchet MS" panose="020B070302020209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EC3"/>
    <a:srgbClr val="2A3E2B"/>
    <a:srgbClr val="403D36"/>
    <a:srgbClr val="604F59"/>
    <a:srgbClr val="932E2B"/>
    <a:srgbClr val="5C8097"/>
    <a:srgbClr val="1C4098"/>
    <a:srgbClr val="1C4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72603" autoAdjust="0"/>
  </p:normalViewPr>
  <p:slideViewPr>
    <p:cSldViewPr>
      <p:cViewPr varScale="1">
        <p:scale>
          <a:sx n="90" d="100"/>
          <a:sy n="90" d="100"/>
        </p:scale>
        <p:origin x="23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D562418-3758-44AC-8056-B6DAF9B71B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96511E7-1670-414F-A54F-5F4120D26E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9845AB7-7599-4065-BA4F-FB1C0F88F6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F4E74B3-DC18-4E52-82D8-C5F69DD5C7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1C08115-D51A-47AE-A0EA-511DD50FD1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A52DB9EF-18A0-4B63-911C-496D777DE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BC397AE-89E3-4CE3-8644-1B5DD2913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84637FD-ED7C-4F3D-BAAC-C1CC6DBA6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79DD1A5-8DD9-48D1-81DF-14B7F2B793A5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1723FE1-7A0F-4D81-8B34-BE26300D5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B91CDE3-19FD-4861-97DC-30B68EA86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67478B6-E4C7-434A-B451-2F3367661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2E77F68F-04BD-4B64-9E78-45F7630591C0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E0B02C6-1AB5-45CA-9A4E-54D020ABD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561BE44-119E-4296-B6F4-6E810C4C5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9F4CB60-B5C9-4C20-AD51-84B937639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999069A8-2445-48ED-9451-7A5F6B599002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6AF9650-9E7C-4EF7-B0C1-2F290C09D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B719EA3-DF97-4AFA-9AE8-879CF90AA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C3CFB94-AC36-417A-B502-22F7363C4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0CFD98EB-9207-4C18-A400-29329AACA123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89C88A6-3B04-4368-868E-4AE26B5BF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2E6C192-2B7E-4C6F-A36F-1FD9EA476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8FB4C7B-0602-4EB5-9A5E-720AAD3C2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EC5FA3CB-F7C6-42C2-BF7C-118A5628C953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645EC35-5743-4F50-813F-72B3141AF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C973272-8B2D-48C0-9282-15454AAD1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STONIER</a:t>
            </a:r>
            <a:r>
              <a:rPr lang="en-US" altLang="en-US" sz="800" dirty="0">
                <a:latin typeface="Arial" panose="020B0604020202020204" pitchFamily="34" charset="0"/>
              </a:rPr>
              <a:t>: “I GO PROBE ROCKS: JUST HEAVENLY”      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REGIONS</a:t>
            </a:r>
            <a:r>
              <a:rPr lang="en-US" altLang="en-US" sz="800" dirty="0">
                <a:latin typeface="Arial" panose="020B0604020202020204" pitchFamily="34" charset="0"/>
              </a:rPr>
              <a:t>: “BAD WINTRY PLACES”  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RESTING</a:t>
            </a:r>
            <a:r>
              <a:rPr lang="en-US" altLang="en-US" sz="800" dirty="0">
                <a:latin typeface="Arial" panose="020B0604020202020204" pitchFamily="34" charset="0"/>
              </a:rPr>
              <a:t>: “TWO IDLE CATS REST”                               </a:t>
            </a:r>
          </a:p>
          <a:p>
            <a:pPr eaLnBrk="1" hangingPunct="1"/>
            <a:r>
              <a:rPr lang="en-US" altLang="ja-JP" sz="800" b="1" dirty="0">
                <a:latin typeface="Arial" panose="020B0604020202020204" pitchFamily="34" charset="0"/>
              </a:rPr>
              <a:t>ENGIRT</a:t>
            </a:r>
            <a:r>
              <a:rPr lang="en-US" altLang="ja-JP" sz="800" dirty="0">
                <a:latin typeface="Arial" panose="020B0604020202020204" pitchFamily="34" charset="0"/>
              </a:rPr>
              <a:t>: </a:t>
            </a:r>
            <a:r>
              <a:rPr lang="ja-JP" altLang="en-US" sz="800" dirty="0">
                <a:latin typeface="Arial" panose="020B0604020202020204" pitchFamily="34" charset="0"/>
              </a:rPr>
              <a:t>“</a:t>
            </a:r>
            <a:r>
              <a:rPr lang="en-US" altLang="ja-JP" sz="800" dirty="0">
                <a:latin typeface="Arial" panose="020B0604020202020204" pitchFamily="34" charset="0"/>
              </a:rPr>
              <a:t>SIMULTANEOUSLY</a:t>
            </a:r>
            <a:r>
              <a:rPr lang="ja-JP" altLang="en-US" sz="800" dirty="0">
                <a:latin typeface="Arial" panose="020B0604020202020204" pitchFamily="34" charset="0"/>
              </a:rPr>
              <a:t>” 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9D1B431-05CA-4107-A9B4-F9E243EF5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E2A47814-CB06-4E03-ACE1-683A433500B2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E567EE9-53A3-4ED9-93EB-F1E6E7CA3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D50FE7A-701F-4529-AAC3-71451E288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8C318FA-AA31-42DB-8906-9C6D0C078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2D409958-9DC4-4E3D-9578-A64F61C2AA9B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4A4C4E4-4D4D-43CA-8071-0C6968993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FE32FDB-D668-4C4D-8D2D-73243C207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SIN-RITE</a:t>
            </a:r>
            <a:r>
              <a:rPr lang="en-US" altLang="en-US">
                <a:latin typeface="Arial" panose="020B0604020202020204" pitchFamily="34" charset="0"/>
              </a:rPr>
              <a:t>: “VAMP STABBED, SO HULK CAGED”          </a:t>
            </a:r>
          </a:p>
          <a:p>
            <a:pPr eaLnBrk="1" hangingPunct="1"/>
            <a:r>
              <a:rPr lang="en-US" altLang="ja-JP" b="1">
                <a:latin typeface="Arial" panose="020B0604020202020204" pitchFamily="34" charset="0"/>
              </a:rPr>
              <a:t>RESTING</a:t>
            </a:r>
            <a:r>
              <a:rPr lang="en-US" altLang="ja-JP">
                <a:latin typeface="Arial" panose="020B0604020202020204" pitchFamily="34" charset="0"/>
              </a:rPr>
              <a:t>: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>
                <a:latin typeface="Arial" panose="020B0604020202020204" pitchFamily="34" charset="0"/>
              </a:rPr>
              <a:t>TWO IDLE CATS REST</a:t>
            </a:r>
            <a:r>
              <a:rPr lang="ja-JP" altLang="en-US">
                <a:latin typeface="Arial" panose="020B0604020202020204" pitchFamily="34" charset="0"/>
              </a:rPr>
              <a:t>”         </a:t>
            </a:r>
            <a:endParaRPr lang="en-US" altLang="ja-JP">
              <a:latin typeface="Arial" panose="020B0604020202020204" pitchFamily="34" charset="0"/>
            </a:endParaRPr>
          </a:p>
          <a:p>
            <a:pPr eaLnBrk="1" hangingPunct="1"/>
            <a:r>
              <a:rPr lang="en-US" altLang="ja-JP" b="1">
                <a:latin typeface="Arial" panose="020B0604020202020204" pitchFamily="34" charset="0"/>
              </a:rPr>
              <a:t>ENGIRT</a:t>
            </a:r>
            <a:r>
              <a:rPr lang="en-US" altLang="ja-JP">
                <a:latin typeface="Arial" panose="020B0604020202020204" pitchFamily="34" charset="0"/>
              </a:rPr>
              <a:t>: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>
                <a:latin typeface="Arial" panose="020B0604020202020204" pitchFamily="34" charset="0"/>
              </a:rPr>
              <a:t>SIMULTANEOUSLY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3BD723C-859A-4E32-8D37-4D688C710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6D9E53B5-019E-4E1C-BEA2-BD529AD2670D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D80C106-D7FA-4957-8EF8-FF9B8BD36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7734D1B-EA2B-4CDD-A265-24912ED5D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2D2C411-81E7-4AED-B21F-C59330AB2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CC7E19DB-D1B9-4ABB-BFF5-EE6D03A0DF2E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88D668A-AF98-4E4B-A7EA-78B5ED69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D8C5713-2C08-4CB1-B087-1F86897B6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4FCF6CF-E010-48D6-B0E3-6F2CCE2E7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5BEC4F5-2608-4024-9229-2AED35987A87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56288A8-F480-436C-BD83-69632F9B2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F3AEA5C-CA23-47F1-89C1-FA43E9C38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99F9097-F06E-4926-8A51-0057AED22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31D8FF2A-A419-45C7-806D-8FF436CBC971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B5ECF8D-4BDB-48F1-AE3D-ED6352E54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AD2F516-FBFE-4DBF-8D6B-EA904BD89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LINTERS: </a:t>
            </a:r>
            <a:r>
              <a:rPr lang="en-US" altLang="en-US">
                <a:latin typeface="Arial" panose="020B0604020202020204" pitchFamily="34" charset="0"/>
              </a:rPr>
              <a:t>“GO AID MAKEUP”</a:t>
            </a:r>
            <a:r>
              <a:rPr lang="en-US" altLang="en-US" b="1">
                <a:latin typeface="Arial" panose="020B0604020202020204" pitchFamily="34" charset="0"/>
              </a:rPr>
              <a:t>                </a:t>
            </a:r>
          </a:p>
          <a:p>
            <a:pPr eaLnBrk="1" hangingPunct="1"/>
            <a:r>
              <a:rPr lang="en-US" altLang="ja-JP" b="1">
                <a:latin typeface="Arial" panose="020B0604020202020204" pitchFamily="34" charset="0"/>
              </a:rPr>
              <a:t>RESTING</a:t>
            </a:r>
            <a:r>
              <a:rPr lang="en-US" altLang="ja-JP">
                <a:latin typeface="Arial" panose="020B0604020202020204" pitchFamily="34" charset="0"/>
              </a:rPr>
              <a:t>: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>
                <a:latin typeface="Arial" panose="020B0604020202020204" pitchFamily="34" charset="0"/>
              </a:rPr>
              <a:t>TWO IDLE CATS REST</a:t>
            </a:r>
            <a:r>
              <a:rPr lang="ja-JP" altLang="en-US">
                <a:latin typeface="Arial" panose="020B0604020202020204" pitchFamily="34" charset="0"/>
              </a:rPr>
              <a:t>”          </a:t>
            </a:r>
            <a:endParaRPr lang="en-US" altLang="ja-JP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ENGIRT</a:t>
            </a:r>
            <a:r>
              <a:rPr lang="en-US" altLang="en-US">
                <a:latin typeface="Arial" panose="020B0604020202020204" pitchFamily="34" charset="0"/>
              </a:rPr>
              <a:t>: “SIMULTANEOUSLY”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84637FD-ED7C-4F3D-BAAC-C1CC6DBA6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79DD1A5-8DD9-48D1-81DF-14B7F2B793A5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1723FE1-7A0F-4D81-8B34-BE26300D5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B91CDE3-19FD-4861-97DC-30B68EA86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DC3A91A-A6CD-4A11-9EC9-E5AB8C03A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B8BE91C-FBAC-4720-B757-BA744133E5BC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4E4D7C2-B5F2-44D0-BAA2-1E605F9DF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CA8DB12-1B41-4D5C-9866-EAA29F4FB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F8D0EF3-4E99-4C83-9A45-6D6B47BC2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B8D50574-8EB7-454C-A24A-68916B5028E1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6E9DABA-5CB9-4B39-B029-01B86E90C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07DD4BA-4235-44E5-9FE5-C28DA0CEB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AGENTRIES</a:t>
            </a:r>
            <a:r>
              <a:rPr lang="en-US" altLang="en-US" dirty="0">
                <a:latin typeface="Arial" panose="020B0604020202020204" pitchFamily="34" charset="0"/>
              </a:rPr>
              <a:t> [GRATINEES, RESEATING, STINGAREE]               </a:t>
            </a:r>
            <a:r>
              <a:rPr lang="en-US" altLang="en-US" u="sng" dirty="0">
                <a:latin typeface="Arial" panose="020B0604020202020204" pitchFamily="34" charset="0"/>
              </a:rPr>
              <a:t>STINGAREE</a:t>
            </a:r>
            <a:r>
              <a:rPr lang="en-US" altLang="en-US" dirty="0">
                <a:latin typeface="Arial" panose="020B0604020202020204" pitchFamily="34" charset="0"/>
              </a:rPr>
              <a:t> IS A STING RAY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F5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GREISEN</a:t>
            </a:r>
            <a:r>
              <a:rPr lang="en-US" altLang="en-US" sz="800" dirty="0">
                <a:latin typeface="Arial" panose="020B0604020202020204" pitchFamily="34" charset="0"/>
              </a:rPr>
              <a:t>: </a:t>
            </a:r>
            <a:r>
              <a:rPr lang="ja-JP" altLang="en-US" sz="800" dirty="0">
                <a:latin typeface="Arial" panose="020B0604020202020204" pitchFamily="34" charset="0"/>
              </a:rPr>
              <a:t>“</a:t>
            </a:r>
            <a:r>
              <a:rPr lang="en-US" altLang="ja-JP" sz="800" dirty="0">
                <a:latin typeface="Arial" panose="020B0604020202020204" pitchFamily="34" charset="0"/>
              </a:rPr>
              <a:t>THE STONE THAT COVERED UP THE VACANT TOMB WAS ROLLED OFF</a:t>
            </a:r>
            <a:r>
              <a:rPr lang="ja-JP" altLang="en-US" sz="800" dirty="0">
                <a:latin typeface="Arial" panose="020B0604020202020204" pitchFamily="34" charset="0"/>
              </a:rPr>
              <a:t>”</a:t>
            </a:r>
            <a:endParaRPr lang="en-US" altLang="ja-JP" sz="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ja-JP" sz="800" b="1" dirty="0">
                <a:latin typeface="Arial" panose="020B0604020202020204" pitchFamily="34" charset="0"/>
              </a:rPr>
              <a:t>ENTRIES</a:t>
            </a:r>
            <a:r>
              <a:rPr lang="en-US" altLang="ja-JP" sz="800" dirty="0">
                <a:latin typeface="Arial" panose="020B0604020202020204" pitchFamily="34" charset="0"/>
              </a:rPr>
              <a:t>: </a:t>
            </a:r>
            <a:r>
              <a:rPr lang="ja-JP" altLang="en-US" sz="800" dirty="0">
                <a:latin typeface="Arial" panose="020B0604020202020204" pitchFamily="34" charset="0"/>
              </a:rPr>
              <a:t>“</a:t>
            </a:r>
            <a:r>
              <a:rPr lang="en-US" altLang="ja-JP" sz="800" dirty="0">
                <a:latin typeface="Arial" panose="020B0604020202020204" pitchFamily="34" charset="0"/>
              </a:rPr>
              <a:t>ENTRY: CURVY FOX, MIKE</a:t>
            </a:r>
            <a:r>
              <a:rPr lang="ja-JP" altLang="en-US" sz="800" dirty="0">
                <a:latin typeface="Arial" panose="020B0604020202020204" pitchFamily="34" charset="0"/>
              </a:rPr>
              <a:t>’</a:t>
            </a:r>
            <a:r>
              <a:rPr lang="en-US" altLang="ja-JP" sz="800" dirty="0">
                <a:latin typeface="Arial" panose="020B0604020202020204" pitchFamily="34" charset="0"/>
              </a:rPr>
              <a:t>S GLAD</a:t>
            </a:r>
            <a:r>
              <a:rPr lang="ja-JP" altLang="en-US" sz="800" dirty="0">
                <a:latin typeface="Arial" panose="020B0604020202020204" pitchFamily="34" charset="0"/>
              </a:rPr>
              <a:t>” </a:t>
            </a:r>
            <a:endParaRPr lang="en-US" altLang="ja-JP" sz="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ja-JP" sz="800" b="1" dirty="0">
                <a:latin typeface="Arial" panose="020B0604020202020204" pitchFamily="34" charset="0"/>
              </a:rPr>
              <a:t>RESTING</a:t>
            </a:r>
            <a:r>
              <a:rPr lang="en-US" altLang="ja-JP" sz="800" dirty="0">
                <a:latin typeface="Arial" panose="020B0604020202020204" pitchFamily="34" charset="0"/>
              </a:rPr>
              <a:t>: </a:t>
            </a:r>
            <a:r>
              <a:rPr lang="ja-JP" altLang="en-US" sz="800" dirty="0">
                <a:latin typeface="Arial" panose="020B0604020202020204" pitchFamily="34" charset="0"/>
              </a:rPr>
              <a:t>“</a:t>
            </a:r>
            <a:r>
              <a:rPr lang="en-US" altLang="ja-JP" sz="800" dirty="0">
                <a:latin typeface="Arial" panose="020B0604020202020204" pitchFamily="34" charset="0"/>
              </a:rPr>
              <a:t>TWO IDLE CATS REST</a:t>
            </a:r>
            <a:r>
              <a:rPr lang="ja-JP" altLang="en-US" sz="800" dirty="0">
                <a:latin typeface="Arial" panose="020B0604020202020204" pitchFamily="34" charset="0"/>
              </a:rPr>
              <a:t>”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C4AC4C7-7FE1-411A-B20A-D66220134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F5557184-04E7-4066-9036-2A0B19CF1A90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2D8F10B-D12C-4B95-AE3A-89C6A4B28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FA9ADEB-54C8-457A-BC93-68CD6C46C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CCC1C1C-E3E6-4EA2-B0C9-4A4B2676A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A62E-EF75-455A-BA4C-AEEF56580A60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AA98291-8ADB-4F84-B9C0-4424FC042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37B6589-B3CB-4138-905D-D42527C4C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A456EDB-2866-4DF7-8C68-28BCF0742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74020881-1E68-455E-8246-335DD932DF40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D2785AF-1622-45FB-8BDD-FFBFD17AA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5FC74A0-67C2-4012-934B-44BF52CDC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Alternating hooks because CRESTING takes an S, but RESTING does not. 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CRINGEST </a:t>
            </a:r>
            <a:r>
              <a:rPr lang="en-US" i="1" dirty="0">
                <a:ea typeface="ＭＳ Ｐゴシック" charset="0"/>
                <a:cs typeface="+mn-cs"/>
              </a:rPr>
              <a:t>is not good </a:t>
            </a:r>
            <a:r>
              <a:rPr lang="en-US" dirty="0">
                <a:ea typeface="ＭＳ Ｐゴシック" charset="0"/>
                <a:cs typeface="+mn-cs"/>
              </a:rPr>
              <a:t>in WGPO’s WOW24 word list. </a:t>
            </a:r>
          </a:p>
          <a:p>
            <a:pPr eaLnBrk="1" hangingPunct="1">
              <a:defRPr/>
            </a:pPr>
            <a:r>
              <a:rPr lang="en-US" b="1" dirty="0">
                <a:ea typeface="ＭＳ Ｐゴシック" charset="0"/>
                <a:cs typeface="+mn-cs"/>
              </a:rPr>
              <a:t>Shift + </a:t>
            </a:r>
            <a:r>
              <a:rPr lang="en-US" b="1" u="sng" dirty="0">
                <a:ea typeface="ＭＳ Ｐゴシック" charset="0"/>
                <a:cs typeface="+mn-cs"/>
              </a:rPr>
              <a:t>F5</a:t>
            </a:r>
            <a:r>
              <a:rPr lang="en-US" b="1" dirty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B79714F-BC26-423E-A0D3-1C2EADBF1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3F5948FA-023D-4DB7-BF91-FC8D72B15CAC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8AB41C2-ED29-44A2-8466-ADCC6C1BA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D03AEA6-3301-4899-8F34-4B515A7D2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708E7560-E822-421E-8146-E442ECB66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5561907A-1426-42D2-8026-3BD07136AE3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26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7CDB186-9F6F-4D24-8309-F2AF32C362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7FD142D-E52D-4CDD-AA2E-B48F0940C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</a:rPr>
              <a:t>GAINERS</a:t>
            </a:r>
            <a:r>
              <a:rPr lang="en-US" altLang="en-US" sz="1050" dirty="0">
                <a:latin typeface="Arial" panose="020B0604020202020204" pitchFamily="34" charset="0"/>
              </a:rPr>
              <a:t>: “</a:t>
            </a:r>
            <a:r>
              <a:rPr lang="en-US" altLang="en-US" sz="1050" b="0" u="none" dirty="0">
                <a:latin typeface="Arial" panose="020B0604020202020204" pitchFamily="34" charset="0"/>
              </a:rPr>
              <a:t>DANGER, WAVY STOMACH PROBLEM</a:t>
            </a:r>
            <a:r>
              <a:rPr lang="en-US" altLang="en-US" sz="1050" dirty="0">
                <a:latin typeface="Arial" panose="020B0604020202020204" pitchFamily="34" charset="0"/>
              </a:rPr>
              <a:t>”      </a:t>
            </a:r>
            <a:r>
              <a:rPr lang="en-US" altLang="en-US" sz="1050" b="1" dirty="0">
                <a:latin typeface="Arial" panose="020B0604020202020204" pitchFamily="34" charset="0"/>
              </a:rPr>
              <a:t>GRANITE: </a:t>
            </a:r>
            <a:r>
              <a:rPr lang="en-US" altLang="en-US" sz="1050" dirty="0">
                <a:latin typeface="Arial" panose="020B0604020202020204" pitchFamily="34" charset="0"/>
              </a:rPr>
              <a:t>“EXCAVATED</a:t>
            </a:r>
            <a:r>
              <a:rPr lang="en-US" altLang="en-US" sz="1050" b="0" u="none" dirty="0">
                <a:latin typeface="Arial" panose="020B0604020202020204" pitchFamily="34" charset="0"/>
              </a:rPr>
              <a:t> SLABS </a:t>
            </a:r>
            <a:r>
              <a:rPr lang="en-US" altLang="en-US" sz="1050" dirty="0">
                <a:latin typeface="Arial" panose="020B0604020202020204" pitchFamily="34" charset="0"/>
              </a:rPr>
              <a:t>MAKE CHEAP WALLS”        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</a:rPr>
              <a:t>TEASING: </a:t>
            </a:r>
            <a:r>
              <a:rPr lang="en-US" altLang="en-US" sz="1050" b="0" u="none" dirty="0">
                <a:latin typeface="Arial" panose="020B0604020202020204" pitchFamily="34" charset="0"/>
              </a:rPr>
              <a:t>“FUZZY NURD THUMBS UGLY VW</a:t>
            </a:r>
            <a:r>
              <a:rPr lang="en-US" altLang="en-US" sz="1050" dirty="0">
                <a:latin typeface="Arial" panose="020B0604020202020204" pitchFamily="34" charset="0"/>
              </a:rPr>
              <a:t>”               </a:t>
            </a:r>
            <a:r>
              <a:rPr lang="en-US" altLang="en-US" sz="1050" b="1" dirty="0">
                <a:latin typeface="Arial" panose="020B0604020202020204" pitchFamily="34" charset="0"/>
              </a:rPr>
              <a:t>NASTIER</a:t>
            </a:r>
            <a:r>
              <a:rPr lang="en-US" altLang="en-US" sz="1050" dirty="0">
                <a:latin typeface="Arial" panose="020B0604020202020204" pitchFamily="34" charset="0"/>
              </a:rPr>
              <a:t>: “</a:t>
            </a:r>
            <a:r>
              <a:rPr lang="en-US" altLang="en-US" sz="1050" b="0" u="none" dirty="0">
                <a:latin typeface="Arial" panose="020B0604020202020204" pitchFamily="34" charset="0"/>
              </a:rPr>
              <a:t>W</a:t>
            </a:r>
            <a:r>
              <a:rPr lang="en-US" altLang="en-US" sz="1050" b="0" u="none" dirty="0">
                <a:solidFill>
                  <a:srgbClr val="00B0F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050" b="0" u="none" dirty="0">
                <a:latin typeface="Arial" panose="020B0604020202020204" pitchFamily="34" charset="0"/>
              </a:rPr>
              <a:t>C</a:t>
            </a:r>
            <a:r>
              <a:rPr lang="en-US" altLang="en-US" sz="1050" b="0" u="none" dirty="0">
                <a:solidFill>
                  <a:srgbClr val="00B0F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050" b="0" u="none" dirty="0">
                <a:latin typeface="Arial" panose="020B0604020202020204" pitchFamily="34" charset="0"/>
              </a:rPr>
              <a:t>ED H</a:t>
            </a:r>
            <a:r>
              <a:rPr lang="en-US" altLang="en-US" sz="1050" b="0" u="none" dirty="0">
                <a:solidFill>
                  <a:srgbClr val="00B0F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050" b="0" u="none" dirty="0">
                <a:latin typeface="Arial" panose="020B0604020202020204" pitchFamily="34" charset="0"/>
              </a:rPr>
              <a:t>RRIB</a:t>
            </a:r>
            <a:r>
              <a:rPr lang="en-US" altLang="en-US" sz="1050" b="0" u="none" dirty="0">
                <a:solidFill>
                  <a:srgbClr val="00B0F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050" b="0" u="none" dirty="0">
                <a:latin typeface="Arial" panose="020B0604020202020204" pitchFamily="34" charset="0"/>
              </a:rPr>
              <a:t>E F</a:t>
            </a:r>
            <a:r>
              <a:rPr lang="en-US" altLang="en-US" sz="1050" b="0" u="none" dirty="0">
                <a:solidFill>
                  <a:srgbClr val="00B0F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050" b="0" u="none" dirty="0">
                <a:latin typeface="Arial" panose="020B0604020202020204" pitchFamily="34" charset="0"/>
              </a:rPr>
              <a:t>N</a:t>
            </a:r>
            <a:r>
              <a:rPr lang="en-US" altLang="en-US" sz="1050" b="0" u="none" dirty="0">
                <a:solidFill>
                  <a:srgbClr val="00B0F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1050" b="0" u="none" dirty="0">
                <a:latin typeface="Arial" panose="020B0604020202020204" pitchFamily="34" charset="0"/>
              </a:rPr>
              <a:t> STUMPS</a:t>
            </a:r>
            <a:r>
              <a:rPr lang="en-US" altLang="en-US" sz="1000" dirty="0">
                <a:latin typeface="Arial" panose="020B0604020202020204" pitchFamily="34" charset="0"/>
              </a:rPr>
              <a:t>!”    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GAITERS</a:t>
            </a:r>
            <a:r>
              <a:rPr lang="en-US" altLang="en-US" sz="1000" dirty="0">
                <a:latin typeface="Arial" panose="020B0604020202020204" pitchFamily="34" charset="0"/>
              </a:rPr>
              <a:t>:  *</a:t>
            </a:r>
            <a:r>
              <a:rPr lang="en-US" altLang="en-US" sz="1000" dirty="0" err="1">
                <a:latin typeface="Arial" panose="020B0604020202020204" pitchFamily="34" charset="0"/>
              </a:rPr>
              <a:t>CLoMPiNG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</a:rPr>
              <a:t>FaVe</a:t>
            </a:r>
            <a:r>
              <a:rPr lang="en-US" altLang="en-US" sz="1000" dirty="0">
                <a:latin typeface="Arial" panose="020B0604020202020204" pitchFamily="34" charset="0"/>
              </a:rPr>
              <a:t> (*CoNSoNaNTS oNLY)           </a:t>
            </a:r>
            <a:r>
              <a:rPr lang="en-US" altLang="en-US" sz="1050" b="1" dirty="0">
                <a:latin typeface="Arial" panose="020B0604020202020204" pitchFamily="34" charset="0"/>
              </a:rPr>
              <a:t>STRANGE: </a:t>
            </a:r>
            <a:r>
              <a:rPr lang="en-US" altLang="en-US" sz="1050" dirty="0">
                <a:latin typeface="Arial" panose="020B0604020202020204" pitchFamily="34" charset="0"/>
              </a:rPr>
              <a:t>“</a:t>
            </a:r>
            <a:r>
              <a:rPr lang="en-US" altLang="en-US" sz="1050" b="0" u="none" dirty="0">
                <a:latin typeface="Arial" panose="020B0604020202020204" pitchFamily="34" charset="0"/>
              </a:rPr>
              <a:t>WEIRD</a:t>
            </a:r>
            <a:r>
              <a:rPr lang="en-US" altLang="en-US" sz="1050" dirty="0">
                <a:latin typeface="Arial" panose="020B0604020202020204" pitchFamily="34" charset="0"/>
              </a:rPr>
              <a:t> FOG LAMPS” </a:t>
            </a:r>
          </a:p>
          <a:p>
            <a:pPr eaLnBrk="1" hangingPunct="1"/>
            <a:r>
              <a:rPr lang="en-US" altLang="en-US" sz="1050" b="1" dirty="0">
                <a:latin typeface="Arial" panose="020B0604020202020204" pitchFamily="34" charset="0"/>
                <a:ea typeface="MS PGothic" panose="020B0600070205080204" pitchFamily="34" charset="-128"/>
              </a:rPr>
              <a:t>RESTING</a:t>
            </a:r>
            <a:r>
              <a:rPr lang="en-US" altLang="en-US" sz="1050" dirty="0">
                <a:latin typeface="Arial" panose="020B0604020202020204" pitchFamily="34" charset="0"/>
                <a:ea typeface="MS PGothic" panose="020B0600070205080204" pitchFamily="34" charset="-128"/>
              </a:rPr>
              <a:t>: “TWO IDLE </a:t>
            </a:r>
            <a:r>
              <a:rPr lang="en-US" altLang="en-US" sz="1050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CATS REST” </a:t>
            </a:r>
            <a:r>
              <a:rPr lang="en-US" altLang="en-US" sz="1050" dirty="0">
                <a:latin typeface="Arial" panose="020B0604020202020204" pitchFamily="34" charset="0"/>
              </a:rPr>
              <a:t>    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TASERING</a:t>
            </a:r>
            <a:r>
              <a:rPr lang="en-US" sz="1200" dirty="0"/>
              <a:t>: NWL23 conjugation of </a:t>
            </a:r>
            <a:r>
              <a:rPr lang="en-US" sz="1200" b="1" dirty="0"/>
              <a:t>v</a:t>
            </a:r>
            <a:r>
              <a:rPr lang="en-US" sz="1200" dirty="0"/>
              <a:t>. TASER, (TASERS, TASERED)</a:t>
            </a:r>
          </a:p>
          <a:p>
            <a:r>
              <a:rPr lang="en-US" sz="1200" dirty="0"/>
              <a:t>but WGPO’s WOW24 only recognizes the verb  TASE, TASES, TASED, and TASING and </a:t>
            </a:r>
            <a:r>
              <a:rPr lang="en-US" sz="1200" b="1" dirty="0"/>
              <a:t>n. </a:t>
            </a:r>
            <a:r>
              <a:rPr lang="en-US" sz="1200" dirty="0"/>
              <a:t>TASER/S</a:t>
            </a:r>
          </a:p>
          <a:p>
            <a:r>
              <a:rPr lang="en-US" sz="1200" b="1" dirty="0"/>
              <a:t>Shift + </a:t>
            </a:r>
            <a:r>
              <a:rPr lang="en-US" sz="1200" b="1" u="sng" dirty="0"/>
              <a:t>F5</a:t>
            </a:r>
            <a:r>
              <a:rPr lang="en-US" sz="1200" b="1" dirty="0"/>
              <a:t> </a:t>
            </a:r>
            <a:r>
              <a:rPr lang="en-US" sz="1200" dirty="0"/>
              <a:t>to return to full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EF56-9F11-4D26-A701-50B8EDE1A0C4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497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85539CB-2D33-4B86-869B-C51174A2F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BEAEBCB5-5918-4791-909D-4208F1D4371D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89976C5-7E29-4832-BE7D-F889575D8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A4F7A03-A551-43FD-86DD-5C5BF3B56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1C73820-707B-4189-AFE7-169511E76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D30E298-4B63-4260-89C4-A97A8A394495}" type="slidenum">
              <a:rPr lang="en-US" altLang="en-US" smtClean="0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0C64873-8CF5-4BE0-9D51-F91732A7E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BF82106-9638-438D-93F8-B0AD83D28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84637FD-ED7C-4F3D-BAAC-C1CC6DBA6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79DD1A5-8DD9-48D1-81DF-14B7F2B793A5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1723FE1-7A0F-4D81-8B34-BE26300D5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B91CDE3-19FD-4861-97DC-30B68EA86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2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DBD6C8D-83B8-448D-B6D8-92EC7E372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85074F1E-8CD9-401B-93E0-8F8F20E66A6E}" type="slidenum">
              <a:rPr lang="en-US" altLang="en-US" smtClean="0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361C45B-183F-4471-820C-20707769A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637C211-CC3B-4B0F-9A6E-CA541F7B4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CD2C265-2039-4C2C-9A88-1132ECAC3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2D95522F-EADA-47F4-9FF0-73149A69C602}" type="slidenum">
              <a:rPr lang="en-US" altLang="en-US" smtClean="0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8420703-BA85-46A0-90CD-110F5CAAC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276B62A-F269-4706-B9FD-CF11D7BA4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F6224FA-9FC6-49AD-B63D-111EE07477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DDE1FC3E-F050-4685-B92C-505A096C35CD}" type="slidenum">
              <a:rPr lang="en-US" altLang="en-US" smtClean="0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3AF5076-F71C-44B1-BB1B-25350D469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50E4C82-C845-4C7F-8B0A-0093C8697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F2093C4-B39E-486B-A038-0D57C4B3C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9D2DB611-FACD-4A8A-9C93-14790A819E8E}" type="slidenum">
              <a:rPr lang="en-US" altLang="en-US" smtClean="0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68FE31D-0B3C-487C-8BFB-EC406AB42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34D84CE-3243-4641-AB4D-B0A65E684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077649E-5004-4556-B541-B0A9E6123D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22446BF3-64F6-40DA-940F-C1A5C10519CC}" type="slidenum">
              <a:rPr lang="en-US" altLang="en-US" smtClean="0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20DABCA-80E0-4C0C-A215-312D338C7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F637FEC-8A7E-4E03-B9C5-B0B938BD0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E3DA99F3-0667-4ECB-98C2-28792ED17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BD3DAA12-2070-48C5-BEF4-44263A7D4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A40330D1-EBD0-497B-AC42-089AFA0AB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22DA887-FAF1-470F-B185-718CDD971A40}" type="slidenum">
              <a:rPr lang="en-US" altLang="en-US" smtClean="0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E3DA99F3-0667-4ECB-98C2-28792ED17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BD3DAA12-2070-48C5-BEF4-44263A7D4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A40330D1-EBD0-497B-AC42-089AFA0AB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122DA887-FAF1-470F-B185-718CDD971A40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83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0AB2DDB-0FC2-47AA-9DB5-4348BFD73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F6F9868D-058F-4E26-BDB3-1DE842F87428}" type="slidenum">
              <a:rPr lang="en-US" altLang="en-US" smtClean="0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7191A18-B98C-4466-BEC6-EE3AD1F9C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8D76538-C364-47F0-9EC4-2CE59AE8E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0CC1D81-21B4-4222-929E-0B286B82A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39F86281-8DCF-4C9E-B3E5-3C3DB2E26CAD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3AE5BF3-DAD7-44EE-9347-77485A62C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86AAC5C-184B-44BF-9012-63EFB7957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BBD8C7D-F618-4F44-AC0E-4A195C153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C1BD17D4-A112-4CF9-A135-3253E4709E57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8465A6-E566-4176-8AB8-68378C656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C1178AE-D950-429B-AEBE-0B56F40AE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SINGER</a:t>
            </a:r>
            <a:r>
              <a:rPr lang="en-US" altLang="en-US" sz="700" dirty="0">
                <a:latin typeface="Arial" panose="020B0604020202020204" pitchFamily="34" charset="0"/>
              </a:rPr>
              <a:t>: </a:t>
            </a:r>
            <a:r>
              <a:rPr lang="ja-JP" altLang="en-US" sz="700" dirty="0">
                <a:latin typeface="Arial" panose="020B0604020202020204" pitchFamily="34" charset="0"/>
              </a:rPr>
              <a:t>“</a:t>
            </a:r>
            <a:r>
              <a:rPr lang="en-US" altLang="ja-JP" sz="700" dirty="0">
                <a:latin typeface="Arial" panose="020B0604020202020204" pitchFamily="34" charset="0"/>
              </a:rPr>
              <a:t>WE LOVE THE CRAZY POP SOUND OF BOY GEORGE</a:t>
            </a:r>
            <a:r>
              <a:rPr lang="ja-JP" altLang="en-US" sz="700" dirty="0">
                <a:latin typeface="Arial" panose="020B0604020202020204" pitchFamily="34" charset="0"/>
              </a:rPr>
              <a:t>”</a:t>
            </a:r>
            <a:r>
              <a:rPr lang="en-US" altLang="ja-JP" sz="700" dirty="0">
                <a:latin typeface="Arial" panose="020B0604020202020204" pitchFamily="34" charset="0"/>
              </a:rPr>
              <a:t>     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INSERT</a:t>
            </a:r>
            <a:r>
              <a:rPr lang="en-US" altLang="en-US" sz="700" dirty="0">
                <a:latin typeface="Arial" panose="020B0604020202020204" pitchFamily="34" charset="0"/>
              </a:rPr>
              <a:t>: “DOPES WOULD LOVE TO MAKE A FEW CHANGES”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INGEST</a:t>
            </a:r>
            <a:r>
              <a:rPr lang="en-US" altLang="en-US" sz="700" dirty="0">
                <a:latin typeface="Arial" panose="020B0604020202020204" pitchFamily="34" charset="0"/>
              </a:rPr>
              <a:t>: </a:t>
            </a:r>
            <a:r>
              <a:rPr lang="ja-JP" altLang="en-US" sz="700" dirty="0">
                <a:latin typeface="Arial" panose="020B0604020202020204" pitchFamily="34" charset="0"/>
              </a:rPr>
              <a:t>“</a:t>
            </a:r>
            <a:r>
              <a:rPr lang="en-US" altLang="ja-JP" sz="700" dirty="0">
                <a:latin typeface="Arial" panose="020B0604020202020204" pitchFamily="34" charset="0"/>
              </a:rPr>
              <a:t>WIZARD IN TUX: UNUSUAL JAVA HABIT</a:t>
            </a:r>
            <a:r>
              <a:rPr lang="ja-JP" altLang="en-US" sz="700" dirty="0">
                <a:latin typeface="Arial" panose="020B0604020202020204" pitchFamily="34" charset="0"/>
              </a:rPr>
              <a:t>”</a:t>
            </a:r>
            <a:r>
              <a:rPr lang="en-US" altLang="ja-JP" sz="700" dirty="0">
                <a:latin typeface="Arial" panose="020B0604020202020204" pitchFamily="34" charset="0"/>
              </a:rPr>
              <a:t>                         </a:t>
            </a:r>
          </a:p>
          <a:p>
            <a:pPr eaLnBrk="1" hangingPunct="1"/>
            <a:r>
              <a:rPr lang="en-US" altLang="en-US" sz="700" b="1" dirty="0">
                <a:latin typeface="Arial" panose="020B0604020202020204" pitchFamily="34" charset="0"/>
              </a:rPr>
              <a:t>TIGERS</a:t>
            </a:r>
            <a:r>
              <a:rPr lang="en-US" altLang="en-US" sz="700" dirty="0">
                <a:latin typeface="Arial" panose="020B0604020202020204" pitchFamily="34" charset="0"/>
              </a:rPr>
              <a:t>: “UNUSUAL FOR OUR SAVANNAH”</a:t>
            </a:r>
          </a:p>
          <a:p>
            <a:pPr eaLnBrk="1" hangingPunct="1"/>
            <a:r>
              <a:rPr lang="en-US" altLang="ja-JP" sz="700" b="1" dirty="0">
                <a:latin typeface="Arial" panose="020B0604020202020204" pitchFamily="34" charset="0"/>
              </a:rPr>
              <a:t>ENGIRT</a:t>
            </a:r>
            <a:r>
              <a:rPr lang="en-US" altLang="ja-JP" sz="700" dirty="0">
                <a:latin typeface="Arial" panose="020B0604020202020204" pitchFamily="34" charset="0"/>
              </a:rPr>
              <a:t>: </a:t>
            </a:r>
            <a:r>
              <a:rPr lang="ja-JP" altLang="en-US" sz="700" dirty="0">
                <a:latin typeface="Arial" panose="020B0604020202020204" pitchFamily="34" charset="0"/>
              </a:rPr>
              <a:t>“</a:t>
            </a:r>
            <a:r>
              <a:rPr lang="en-US" altLang="ja-JP" sz="700" dirty="0">
                <a:latin typeface="Arial" panose="020B0604020202020204" pitchFamily="34" charset="0"/>
              </a:rPr>
              <a:t>SIMULTANEOUSLY</a:t>
            </a:r>
            <a:r>
              <a:rPr lang="ja-JP" altLang="en-US" sz="700" dirty="0">
                <a:latin typeface="Arial" panose="020B0604020202020204" pitchFamily="34" charset="0"/>
              </a:rPr>
              <a:t>” 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92CAAB8-0B44-4FF8-AEFE-3B6CAA223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EF89EE27-2DE9-46AB-BCE5-E3CB5366B062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0089511-EC20-431D-A3C5-AD3485675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4713F9A-1DAE-4D27-9AB3-6E21D02E7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B0E4E84-CBB4-4AA5-B0C6-DAB8EC752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C801DBFE-0A42-455F-9849-CBB49AB7F0BC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118A432-1226-4C26-B016-5EE513BF4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1A51576-B551-4527-A3B3-B36800D25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ＭＳ Ｐゴシック" charset="0"/>
                <a:cs typeface="+mn-cs"/>
              </a:rPr>
              <a:t>RESTING</a:t>
            </a:r>
            <a:r>
              <a:rPr lang="en-US" dirty="0">
                <a:ea typeface="ＭＳ Ｐゴシック" charset="0"/>
                <a:cs typeface="+mn-cs"/>
              </a:rPr>
              <a:t>: “TWO IDLE CATS REST”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5D8C1E1-5E74-483A-821E-88DDFD811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6B69741F-8652-4E22-BB43-DC7687B7ADA4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C3FCD6B-B1FC-4AE1-8E22-29BF423D3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4F3B9D3-6647-41D1-94A0-9B407CD24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845E141-7F13-4C55-883C-72024702F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fld id="{8E95AAEA-1AB4-4B85-AEA7-78C094708625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811AE4C-D0BB-4A0E-BB81-76F3A966E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CBE7D3F-0878-4F82-9579-6AD624D94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ENGIRT</a:t>
            </a:r>
            <a:r>
              <a:rPr lang="en-US" altLang="en-US">
                <a:latin typeface="Arial" panose="020B0604020202020204" pitchFamily="34" charset="0"/>
              </a:rPr>
              <a:t>: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>
                <a:latin typeface="Arial" panose="020B0604020202020204" pitchFamily="34" charset="0"/>
              </a:rPr>
              <a:t>SIMULTANEOUSLY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ja-JP">
                <a:latin typeface="Arial" panose="020B0604020202020204" pitchFamily="34" charset="0"/>
              </a:rPr>
              <a:t>other medieval guitars: CITHER/S, CITHARA/S, KITHARA/S, CITHERN/S, CITHREN/S, CITTERN/S, CITOLA/S, CITOLE/S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Shift + F5 </a:t>
            </a:r>
            <a:r>
              <a:rPr lang="en-US" altLang="en-US">
                <a:latin typeface="Arial" panose="020B0604020202020204" pitchFamily="34" charset="0"/>
              </a:rPr>
              <a:t>to get back to full screen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6F7B8-30C7-4430-A34B-B98D6365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68044-95B2-4D20-9B44-834712C1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59073-7C83-44A9-821D-5ACC5F03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1239-322A-4C7C-A586-AA86CD0D3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93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17DEF-9A54-413D-B95C-DD37D887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4B7D5-7834-4A90-A006-0D6F1E8A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193BC-FE53-40DB-B373-88CB43F4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D114-80CE-4218-BF8A-9648E4373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3316B-1D56-4AF0-AE29-6475AEF2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6454-1B02-46ED-A4F8-DAB9D463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92F4-F0C6-4140-956D-BED5EE95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921A-B92B-4967-8619-597A9D71D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55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E633-84D6-448F-BB21-99406BAA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BE8BA-92A3-46CF-8125-EA722388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F866-E082-4BD4-8721-9AF5FC16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1BB-4082-4E93-A381-157E01A23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34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AB49-8015-412A-8DC8-0E9454EE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8957-177B-46A4-8757-D906EC11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1A31-B33B-4932-9D89-28BF5164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52CC-455B-4037-B617-6CC35A8BA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56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B9132B-4AD4-4178-8378-FEAFF12E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2ECEAE-FF9E-456B-B9AB-2371A1A4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5C816E-CC96-4CC9-BB7C-A2ECB96A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475A-DC65-46FB-A47B-C1641B23B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B5AAF5-4627-473C-B942-6896CCDC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28AF64-7425-491B-8650-D46654C5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5F1562-40A7-4A78-8257-A0B1224B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9C0D-6877-4AC3-A972-267087BD6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2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EA4BC8-A21A-4609-A5EB-771A925A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4EFC9D-30E2-4CB3-8081-C1B7FE86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52FD4-4435-4508-A202-1A0E2993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38AF-264B-441C-BFBE-6DCABF2EB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7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71B55D-4F4C-49C5-8733-2367C141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6D5149-31F5-4170-BB56-67C1C1B1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DD36C6-230B-414A-869B-FA4D7CCE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7123-B15F-4E0A-86A7-B5C3B1595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1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20D54D-0A35-44F3-BDE8-8490A836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A7A9C8-8BBB-4A1C-A3DE-8FDD0D6F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A3DBC7-BBF9-4586-990E-61134721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7756-CF4B-4A35-83DD-A6A7023A4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8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9FB45B-26F3-4950-91B3-9AFC821E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740547-5277-4F7D-A367-E25BF2BF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C0FBC0-957F-4A6E-B8A2-D5B6F4DD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8B65-C9F4-4E4B-80E8-088AE2F58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0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94BB34-7A83-46E5-B63F-B625634B64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ED8E32-E6AA-4408-BCC4-41E0E9E9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954C7-AF11-420A-8B34-351EC0227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Scramble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4A584-FCEC-4027-8DD0-A8B802BED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Scramble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89B2E-CD5E-48A5-A757-22CD8BC54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36E35E3-00D3-4F44-9036-C98D34599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10.jpe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8E7C44-D52E-41A4-B792-5486E81FD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9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EGINRST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698E5-F2F6-C4AF-0F67-92642A41A630}"/>
              </a:ext>
            </a:extLst>
          </p:cNvPr>
          <p:cNvSpPr txBox="1"/>
          <p:nvPr/>
        </p:nvSpPr>
        <p:spPr>
          <a:xfrm>
            <a:off x="26773" y="3429000"/>
            <a:ext cx="967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	       TWO NEW WORDS from NASPA’s NWL23 word list,                                     	neither of which are acceptable in WGPO’s WOW24 word list.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8AB74E-21E4-479E-9B2F-05F0A977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W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7E053CC-8D3D-4513-BA3E-154A6292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4876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EGINRSTW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EE416C44-3070-4EFD-9EA8-61B29208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C8E77-F430-4E2D-9AD5-190B12E59217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44AAE-E325-463C-9CDB-FC36B8DE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1976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6574324-D286-4F7B-945D-6E3115F2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EGINRSTW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364B936-6273-4062-958C-B11E37B1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762000"/>
            <a:ext cx="784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6000">
                <a:latin typeface="Scramble" panose="020B0603050302020204" pitchFamily="34" charset="0"/>
              </a:rPr>
              <a:t>STREWING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WRESTING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D1F82C7E-1871-4837-B2BE-B18D4049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51DC17-352C-4B51-ACE2-23D761BDDFFD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88BC03CF-221E-4FB4-9D52-C1E645BB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024313"/>
            <a:ext cx="830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WRESTING</a:t>
            </a:r>
            <a:r>
              <a:rPr lang="en-US" altLang="en-US">
                <a:latin typeface="Arial" panose="020B0604020202020204" pitchFamily="34" charset="0"/>
              </a:rPr>
              <a:t>: TO TAKE AWAY BY FORCE (WREST, WRESTS, WRESTED)</a:t>
            </a: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81C5A552-CD32-413B-8B21-1DF50F7D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78138"/>
            <a:ext cx="8305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STREWING</a:t>
            </a:r>
            <a:r>
              <a:rPr lang="en-US" altLang="en-US">
                <a:latin typeface="Arial" panose="020B0604020202020204" pitchFamily="34" charset="0"/>
              </a:rPr>
              <a:t>: SCATTERING ABOUT (STREW, STREWS, STREWED)</a:t>
            </a:r>
          </a:p>
        </p:txBody>
      </p:sp>
      <p:pic>
        <p:nvPicPr>
          <p:cNvPr id="21511" name="Picture 10" descr="funny pictures of cats with captions">
            <a:extLst>
              <a:ext uri="{FF2B5EF4-FFF2-40B4-BE49-F238E27FC236}">
                <a16:creationId xmlns:a16="http://schemas.microsoft.com/office/drawing/2014/main" id="{8D712A3F-6EB5-4214-B4FC-0BDF72EB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36"/>
          <a:stretch>
            <a:fillRect/>
          </a:stretch>
        </p:blipFill>
        <p:spPr bwMode="auto">
          <a:xfrm>
            <a:off x="1905000" y="5259388"/>
            <a:ext cx="19812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http://gottatopic.com/wp-content/uploads/cat-yarn-400x300.jpg">
            <a:extLst>
              <a:ext uri="{FF2B5EF4-FFF2-40B4-BE49-F238E27FC236}">
                <a16:creationId xmlns:a16="http://schemas.microsoft.com/office/drawing/2014/main" id="{F5257966-63FC-4EB3-9937-475DB137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233988"/>
            <a:ext cx="18859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8DFB47-F241-4AB4-BB11-127992AD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684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38B8596-57CC-40C1-8C99-569B1DBE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DF7936-1B47-4384-97A5-E81FF2C6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7704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EGINORST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5224EEC6-DA94-4997-BA3B-C554D9C8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A89A4-BE6D-42D7-A10A-9224A58FAE94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4483F-11A6-489E-AF2B-E78F046A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4412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DD1E854-E285-4848-945A-9527EA71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77063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A506F-4D78-467B-A5BF-41BECA7E1EB5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A11ABE7-E1E9-43DB-A3F6-C688D3C3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67000"/>
            <a:ext cx="6248400" cy="3733800"/>
          </a:xfrm>
          <a:prstGeom prst="rect">
            <a:avLst/>
          </a:prstGeom>
          <a:solidFill>
            <a:srgbClr val="C8E878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76A0E89-D9DB-4BDB-BAB7-F67351D3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EGINORST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CA164E9E-CF9D-48A6-9D62-EC1D4C37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GENITORS</a:t>
            </a:r>
          </a:p>
        </p:txBody>
      </p:sp>
      <p:pic>
        <p:nvPicPr>
          <p:cNvPr id="25606" name="Picture 5" descr="pic_asian-father-son">
            <a:extLst>
              <a:ext uri="{FF2B5EF4-FFF2-40B4-BE49-F238E27FC236}">
                <a16:creationId xmlns:a16="http://schemas.microsoft.com/office/drawing/2014/main" id="{3BF831B8-FEE2-42C8-A895-5039A1C6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2279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photo-whatbraces-father-son">
            <a:extLst>
              <a:ext uri="{FF2B5EF4-FFF2-40B4-BE49-F238E27FC236}">
                <a16:creationId xmlns:a16="http://schemas.microsoft.com/office/drawing/2014/main" id="{10E3F325-963F-47F4-88A1-4A1658066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25050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7">
            <a:extLst>
              <a:ext uri="{FF2B5EF4-FFF2-40B4-BE49-F238E27FC236}">
                <a16:creationId xmlns:a16="http://schemas.microsoft.com/office/drawing/2014/main" id="{A5211433-C4C2-4C87-B34D-EE4E01C71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457950"/>
            <a:ext cx="8167687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604F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STONIER</a:t>
            </a:r>
            <a:r>
              <a:rPr lang="en-US" sz="2000" dirty="0">
                <a:latin typeface="Arial" charset="0"/>
              </a:rPr>
              <a:t> + G,    </a:t>
            </a:r>
            <a:r>
              <a:rPr lang="en-US" sz="2000" dirty="0">
                <a:solidFill>
                  <a:srgbClr val="604F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REGIONS</a:t>
            </a:r>
            <a:r>
              <a:rPr lang="en-US" sz="2000" dirty="0">
                <a:latin typeface="Arial" charset="0"/>
              </a:rPr>
              <a:t> + T,    </a:t>
            </a:r>
            <a:r>
              <a:rPr lang="en-US" sz="2000" dirty="0">
                <a:solidFill>
                  <a:srgbClr val="604F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RESTING</a:t>
            </a:r>
            <a:r>
              <a:rPr lang="en-US" sz="2000" dirty="0">
                <a:latin typeface="Arial" charset="0"/>
              </a:rPr>
              <a:t> + O,    </a:t>
            </a:r>
            <a:r>
              <a:rPr lang="en-US" sz="2000" dirty="0">
                <a:solidFill>
                  <a:srgbClr val="604F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ENGIRT</a:t>
            </a:r>
            <a:r>
              <a:rPr lang="en-US" sz="2000" dirty="0">
                <a:latin typeface="Arial" charset="0"/>
              </a:rPr>
              <a:t> + O + 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1A7B3-AC0A-4A55-BCA7-A96417EA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2192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4C471D9-8A5A-4D5A-A337-0171CF0B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I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6066D17-039A-43A2-AF23-4E95E327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999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EGIINRST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2AC04984-2073-4AAB-8313-6D90CDC5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B5E07-3A92-4427-8D30-652934C4C969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31158-5A22-44BB-B31E-B3AE553C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42063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50C7FB-D4C7-4A39-B4A9-A242F5B2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EGIINRST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0D316BD-545C-4DE5-8E8F-9BD4F8CF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IGNITERS 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RESITING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STINGIER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45201EAB-0FBC-4EC4-BA8F-7454361A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7A1F4B-B5D9-4952-9A2C-F0B4FF57BBDD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EE0DF-47DD-4688-B9FB-3B082750A1FC}"/>
              </a:ext>
            </a:extLst>
          </p:cNvPr>
          <p:cNvSpPr txBox="1"/>
          <p:nvPr/>
        </p:nvSpPr>
        <p:spPr>
          <a:xfrm>
            <a:off x="1116013" y="6356350"/>
            <a:ext cx="4876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2A3E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SIN-RITE + G     RESTING + I</a:t>
            </a:r>
          </a:p>
        </p:txBody>
      </p:sp>
      <p:pic>
        <p:nvPicPr>
          <p:cNvPr id="29702" name="Picture 8" descr="http://geology.com/articles/fireworks/fireworks-equipment.jpg">
            <a:extLst>
              <a:ext uri="{FF2B5EF4-FFF2-40B4-BE49-F238E27FC236}">
                <a16:creationId xmlns:a16="http://schemas.microsoft.com/office/drawing/2014/main" id="{2255600B-8447-466A-AFE1-933E3125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60838"/>
            <a:ext cx="2971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http://t2.gstatic.com/images?q=tbn:ANd9GcTRcOWf4aiElvVM_pmO5YZWG1kpfQd54TfaLzP9bwo1l50Sphrr9w">
            <a:extLst>
              <a:ext uri="{FF2B5EF4-FFF2-40B4-BE49-F238E27FC236}">
                <a16:creationId xmlns:a16="http://schemas.microsoft.com/office/drawing/2014/main" id="{D0613ABC-630E-4403-B84C-6D12C6EA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4572000"/>
            <a:ext cx="219551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>
            <a:extLst>
              <a:ext uri="{FF2B5EF4-FFF2-40B4-BE49-F238E27FC236}">
                <a16:creationId xmlns:a16="http://schemas.microsoft.com/office/drawing/2014/main" id="{296DFAC6-0F2F-4018-B567-74CC98A6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22800"/>
            <a:ext cx="220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rebuchet MS" panose="020B0603020202020204" pitchFamily="34" charset="0"/>
              </a:rPr>
              <a:t>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4B753-60F5-43CC-B2F6-B8646C4EB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1016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56CF1BE-4F09-4420-870A-78CA3FF5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6427788"/>
            <a:ext cx="2936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rgbClr val="2A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ENGIRT</a:t>
            </a:r>
            <a:r>
              <a:rPr lang="en-US" altLang="en-US" sz="1800" dirty="0">
                <a:solidFill>
                  <a:srgbClr val="2A3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en-US" sz="1800" b="1" dirty="0">
                <a:solidFill>
                  <a:srgbClr val="2A3E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</a:t>
            </a:r>
            <a:r>
              <a:rPr lang="en-US" altLang="en-US" sz="1800" dirty="0">
                <a:solidFill>
                  <a:srgbClr val="2A3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 + [2]</a:t>
            </a:r>
            <a:endParaRPr lang="en-US" altLang="en-US" sz="1800" dirty="0">
              <a:solidFill>
                <a:srgbClr val="2A3E2B"/>
              </a:solidFill>
            </a:endParaRPr>
          </a:p>
        </p:txBody>
      </p:sp>
      <p:sp>
        <p:nvSpPr>
          <p:cNvPr id="29707" name="TextBox 1">
            <a:extLst>
              <a:ext uri="{FF2B5EF4-FFF2-40B4-BE49-F238E27FC236}">
                <a16:creationId xmlns:a16="http://schemas.microsoft.com/office/drawing/2014/main" id="{7458A7A9-FD09-489D-AD8C-2DACD516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437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IGNITOR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</p:txBody>
      </p:sp>
      <p:pic>
        <p:nvPicPr>
          <p:cNvPr id="29708" name="Picture 12" descr="http://www.bostonist.com/attachments/boston_josh/tightwad.jpg">
            <a:extLst>
              <a:ext uri="{FF2B5EF4-FFF2-40B4-BE49-F238E27FC236}">
                <a16:creationId xmlns:a16="http://schemas.microsoft.com/office/drawing/2014/main" id="{C9754C82-C004-4561-9E57-7EA96B8C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029075"/>
            <a:ext cx="1955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BF9F888-2520-455B-82B9-8076DFE3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5602AA8-6093-4235-9069-ECB42B482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999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DEGINRST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81431D1E-E437-47C3-962F-7478C086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36C6B-FD35-4E1A-9483-59236E4B2C5A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8144D-DA1F-47E3-A4D5-7D375CE9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976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A6E7C55-09C6-4ACB-8D7E-9D0A7D25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DEGINRST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201C10B-1CA2-4C5F-BA73-03470D0C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STRINGED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45EAA148-1AF7-4540-87A5-045C29C6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54406-6B56-4AE1-A799-BE327BA9EFAF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EF92FB49-2264-4F05-8D4D-87670BDCE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Arial" panose="020B0604020202020204" pitchFamily="34" charset="0"/>
              </a:rPr>
              <a:t>STRINGED</a:t>
            </a:r>
            <a:r>
              <a:rPr lang="en-US" altLang="en-US">
                <a:latin typeface="Arial" panose="020B0604020202020204" pitchFamily="34" charset="0"/>
              </a:rPr>
              <a:t>: v. TO PROVIDE WITH STRINGS OR SLENDER CORDS (STRING, STRINGS, STRINGING)</a:t>
            </a:r>
          </a:p>
        </p:txBody>
      </p:sp>
      <p:pic>
        <p:nvPicPr>
          <p:cNvPr id="33798" name="Picture 7" descr="http://t2.gstatic.com/images?q=tbn:ANd9GcTV-BnUdwg4sKk8qlHnjtv3VhcRWkecyqqNaHUTAsaDKS_Km-rx">
            <a:extLst>
              <a:ext uri="{FF2B5EF4-FFF2-40B4-BE49-F238E27FC236}">
                <a16:creationId xmlns:a16="http://schemas.microsoft.com/office/drawing/2014/main" id="{7BBB55B8-0788-468E-93F4-8761769A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275138"/>
            <a:ext cx="40274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1">
            <a:extLst>
              <a:ext uri="{FF2B5EF4-FFF2-40B4-BE49-F238E27FC236}">
                <a16:creationId xmlns:a16="http://schemas.microsoft.com/office/drawing/2014/main" id="{96CE14DD-5FF6-44F0-AFBE-2299E93C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465638"/>
            <a:ext cx="160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HOOK/S?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7A696-2C1A-489C-9BD0-6D8EDECA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943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STRINGED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877A7-55DD-4FA7-B0B3-AE514003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282700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Arial" panose="020B0604020202020204" pitchFamily="34" charset="0"/>
              </a:rPr>
              <a:t>A</a:t>
            </a:r>
            <a:endParaRPr lang="en-US" altLang="en-US" sz="4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90720E8-6D6C-4F4B-AA18-E48B4175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L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8D2EF7D-29B1-4BDF-9251-47638D35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EGILNRST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95B1C6E8-F982-49A2-AE87-9DA812F2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7E59F-5BBD-482B-8649-2367E5A37804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F446C-6DF6-47E5-8054-793AB1BE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42063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124CB58-34E6-45A9-A18A-7F3563E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EGILNRST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BAF3709-0DDB-42F1-B57A-919C86A6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RINGLETS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STERLING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TINGLERS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89A1D9C5-1FEA-4C5B-ACDF-E597B19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FF2B1-2758-4FBB-BED8-68D5BE42F4EE}" type="slidenum">
              <a:rPr lang="en-US" altLang="en-US" sz="1200" smtClean="0">
                <a:latin typeface="Agency FB" panose="020B05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latin typeface="Agency FB" panose="020B0503020202020204" pitchFamily="34" charset="0"/>
            </a:endParaRPr>
          </a:p>
        </p:txBody>
      </p:sp>
      <p:pic>
        <p:nvPicPr>
          <p:cNvPr id="37893" name="Picture 7" descr="http://shop.volleyball.com/Sta.DnnWebService/GetProductImage.ashx?ImageOverride=PKTR&amp;ImageTypeID=1&amp;ProductID=PKTR">
            <a:extLst>
              <a:ext uri="{FF2B5EF4-FFF2-40B4-BE49-F238E27FC236}">
                <a16:creationId xmlns:a16="http://schemas.microsoft.com/office/drawing/2014/main" id="{CF6031C4-08AD-4454-B1BF-CF989EFD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3" y="51260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http://www.afoxearbtq.com/images/gallery/toesign.jpg">
            <a:extLst>
              <a:ext uri="{FF2B5EF4-FFF2-40B4-BE49-F238E27FC236}">
                <a16:creationId xmlns:a16="http://schemas.microsoft.com/office/drawing/2014/main" id="{CEE0D96B-B4DA-4C3D-BCDB-93270608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5248275"/>
            <a:ext cx="2363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http://3.bp.blogspot.com/_q0G5oSH_8Gk/SwIfuxpPExI/AAAAAAAABUc/RRvMrhGGObI/s1600/ToesM.jpg">
            <a:extLst>
              <a:ext uri="{FF2B5EF4-FFF2-40B4-BE49-F238E27FC236}">
                <a16:creationId xmlns:a16="http://schemas.microsoft.com/office/drawing/2014/main" id="{3618E1EF-3B68-463F-85E8-918B5447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400" y="5208588"/>
            <a:ext cx="14081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">
            <a:extLst>
              <a:ext uri="{FF2B5EF4-FFF2-40B4-BE49-F238E27FC236}">
                <a16:creationId xmlns:a16="http://schemas.microsoft.com/office/drawing/2014/main" id="{6AAF07ED-ECCB-4A19-A246-5DB90016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96038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u="sng">
                <a:latin typeface="Arial" panose="020B0604020202020204" pitchFamily="34" charset="0"/>
                <a:cs typeface="Arial" panose="020B0604020202020204" pitchFamily="34" charset="0"/>
              </a:rPr>
              <a:t>RINGLETS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en-US" sz="2400" b="1" i="1" u="sng">
                <a:latin typeface="Arial" panose="020B0604020202020204" pitchFamily="34" charset="0"/>
                <a:cs typeface="Arial" panose="020B0604020202020204" pitchFamily="34" charset="0"/>
              </a:rPr>
              <a:t>STERLING</a:t>
            </a: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BECAME </a:t>
            </a:r>
            <a:r>
              <a:rPr lang="en-US" altLang="en-US" sz="2400" b="1" i="1" u="sng">
                <a:latin typeface="Arial" panose="020B0604020202020204" pitchFamily="34" charset="0"/>
                <a:cs typeface="Arial" panose="020B0604020202020204" pitchFamily="34" charset="0"/>
              </a:rPr>
              <a:t>TINGLERS</a:t>
            </a:r>
          </a:p>
        </p:txBody>
      </p:sp>
      <p:sp>
        <p:nvSpPr>
          <p:cNvPr id="37897" name="Text Box 4">
            <a:extLst>
              <a:ext uri="{FF2B5EF4-FFF2-40B4-BE49-F238E27FC236}">
                <a16:creationId xmlns:a16="http://schemas.microsoft.com/office/drawing/2014/main" id="{7E2CCEB3-29AE-4A0B-B96A-57EF8625A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979863"/>
            <a:ext cx="734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TINGLERS</a:t>
            </a:r>
            <a:r>
              <a:rPr lang="en-US" altLang="en-US" sz="2400">
                <a:latin typeface="Arial" panose="020B0604020202020204" pitchFamily="34" charset="0"/>
              </a:rPr>
              <a:t>: pl. of </a:t>
            </a:r>
            <a:r>
              <a:rPr lang="en-US" altLang="en-US" sz="2400" u="sng">
                <a:latin typeface="Arial" panose="020B0604020202020204" pitchFamily="34" charset="0"/>
              </a:rPr>
              <a:t>TINGLER</a:t>
            </a:r>
            <a:r>
              <a:rPr lang="en-US" altLang="en-US" sz="2400">
                <a:latin typeface="Arial" panose="020B0604020202020204" pitchFamily="34" charset="0"/>
              </a:rPr>
              <a:t>, ONE THAT TINGLES OR CAUSES A PRICKLY SENSATION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68163-CB0D-4260-9C14-B689E011C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111375"/>
            <a:ext cx="925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204" name="TextBox 1">
            <a:extLst>
              <a:ext uri="{FF2B5EF4-FFF2-40B4-BE49-F238E27FC236}">
                <a16:creationId xmlns:a16="http://schemas.microsoft.com/office/drawing/2014/main" id="{5B4CF57F-C2E8-44A3-93A5-351DFA75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4846638"/>
            <a:ext cx="19812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solidFill>
                  <a:srgbClr val="403D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LINTERS + G  RESTING + 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AA7D0-A9A4-4F68-97B1-6F3450BD1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1080155"/>
            <a:ext cx="92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EB9D5-06D6-4689-94D1-353DD5B3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3058180"/>
            <a:ext cx="92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453F20A-789E-4B88-B537-4C2ADD8B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5624513"/>
            <a:ext cx="29352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rgbClr val="2A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ENGIRT</a:t>
            </a:r>
            <a:r>
              <a:rPr lang="en-US" altLang="en-US" sz="1800" dirty="0">
                <a:solidFill>
                  <a:srgbClr val="2A3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L X 2 + S + [ ]</a:t>
            </a:r>
            <a:endParaRPr lang="en-US" altLang="en-US" sz="1800" dirty="0">
              <a:solidFill>
                <a:srgbClr val="2A3E2B"/>
              </a:solidFill>
            </a:endParaRPr>
          </a:p>
        </p:txBody>
      </p:sp>
      <p:pic>
        <p:nvPicPr>
          <p:cNvPr id="16" name="Picture 7" descr="http://shop.volleyball.com/Sta.DnnWebService/GetProductImage.ashx?ImageOverride=PKTR&amp;ImageTypeID=1&amp;ProductID=PKTR">
            <a:extLst>
              <a:ext uri="{FF2B5EF4-FFF2-40B4-BE49-F238E27FC236}">
                <a16:creationId xmlns:a16="http://schemas.microsoft.com/office/drawing/2014/main" id="{316B255A-9B09-49A9-A91D-A48DCB915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89" l="1351" r="100000">
                        <a14:foregroundMark x1="3378" y1="47222" x2="25676" y2="48611"/>
                        <a14:foregroundMark x1="25676" y1="48611" x2="36486" y2="26389"/>
                        <a14:foregroundMark x1="36486" y1="26389" x2="50676" y2="15278"/>
                        <a14:foregroundMark x1="50676" y1="15278" x2="71622" y2="19444"/>
                        <a14:foregroundMark x1="71622" y1="19444" x2="95270" y2="13889"/>
                        <a14:foregroundMark x1="93919" y1="1389" x2="77027" y2="12500"/>
                        <a14:foregroundMark x1="77027" y1="12500" x2="66892" y2="12500"/>
                        <a14:foregroundMark x1="66892" y1="12500" x2="52703" y2="5556"/>
                        <a14:foregroundMark x1="52703" y1="5556" x2="39189" y2="6944"/>
                        <a14:foregroundMark x1="39189" y1="6944" x2="22973" y2="38889"/>
                        <a14:foregroundMark x1="22973" y1="38889" x2="4730" y2="40278"/>
                        <a14:foregroundMark x1="4730" y1="40278" x2="3378" y2="55556"/>
                        <a14:foregroundMark x1="3378" y1="55556" x2="8108" y2="65278"/>
                        <a14:foregroundMark x1="8108" y1="65278" x2="18243" y2="65278"/>
                        <a14:foregroundMark x1="18243" y1="65278" x2="29054" y2="66667"/>
                        <a14:foregroundMark x1="29054" y1="66667" x2="54054" y2="80556"/>
                        <a14:foregroundMark x1="54054" y1="80556" x2="64865" y2="62500"/>
                        <a14:foregroundMark x1="64865" y1="62500" x2="78378" y2="29167"/>
                        <a14:foregroundMark x1="4054" y1="40278" x2="3378" y2="55556"/>
                        <a14:foregroundMark x1="3378" y1="55556" x2="3378" y2="55556"/>
                        <a14:foregroundMark x1="1351" y1="37500" x2="2027" y2="55556"/>
                        <a14:foregroundMark x1="11486" y1="33333" x2="19595" y2="34722"/>
                        <a14:foregroundMark x1="97297" y1="16667" x2="92568" y2="33333"/>
                        <a14:foregroundMark x1="92568" y1="33333" x2="87162" y2="40278"/>
                        <a14:foregroundMark x1="87162" y1="40278" x2="79730" y2="41667"/>
                        <a14:foregroundMark x1="73649" y1="47222" x2="76351" y2="43056"/>
                        <a14:foregroundMark x1="93243" y1="38889" x2="85135" y2="37500"/>
                        <a14:foregroundMark x1="93243" y1="0" x2="87838" y2="11111"/>
                        <a14:foregroundMark x1="49324" y1="5556" x2="41216" y2="4167"/>
                        <a14:foregroundMark x1="41216" y1="4167" x2="32432" y2="13889"/>
                        <a14:foregroundMark x1="32432" y1="13889" x2="16892" y2="36111"/>
                        <a14:foregroundMark x1="16892" y1="36111" x2="11486" y2="37500"/>
                        <a14:foregroundMark x1="45270" y1="2778" x2="49324" y2="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7444" y="5257800"/>
            <a:ext cx="453556" cy="2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8E7C44-D52E-41A4-B792-5486E81FD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9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EGINRST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C9CA7-E5B0-C54F-5A90-B6487462A5EE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15148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C61B799-A652-431E-8973-58C08809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5F0E89F-F2CD-4AB5-BFD3-36F4FC1E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4495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EEGINRST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97310F8F-BF1B-45A6-9CED-79A4F4D9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1E03B-B3D3-4C97-89CB-697F1726A391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63F61-380E-4DAD-BE48-747D8921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5891213"/>
            <a:ext cx="449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THERE ARE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A43E1913-88D4-4FC1-994D-B672C24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AA00BC8-2795-4333-804E-95F671C99568}" type="slidenum">
              <a:rPr lang="en-US" altLang="en-US" sz="1200" smtClean="0">
                <a:solidFill>
                  <a:srgbClr val="898989"/>
                </a:solidFill>
                <a:latin typeface="Scramble" panose="020B06030503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Scramble" panose="020B06030503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3301F24-9C44-4A3B-BDE0-30161B7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EEGINRST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D41BD06-E100-4654-8367-3021A534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227138"/>
            <a:ext cx="7086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6000">
                <a:latin typeface="Scramble" panose="020B0603050302020204" pitchFamily="34" charset="0"/>
              </a:rPr>
              <a:t>GENTRIES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6000">
                <a:latin typeface="Scramble" panose="020B0603050302020204" pitchFamily="34" charset="0"/>
              </a:rPr>
              <a:t>INTEGERS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6000">
                <a:latin typeface="Scramble" panose="020B0603050302020204" pitchFamily="34" charset="0"/>
              </a:rPr>
              <a:t>REESTING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6000"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6000">
                <a:latin typeface="Scramble" panose="020B0603050302020204" pitchFamily="34" charset="0"/>
              </a:rPr>
              <a:t>STEERING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C626AF9B-7D00-4434-A8C6-F1FD7BBF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4248150"/>
            <a:ext cx="830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REESTING</a:t>
            </a:r>
            <a:r>
              <a:rPr lang="en-US" altLang="en-US" sz="2400">
                <a:latin typeface="Arial" panose="020B0604020202020204" pitchFamily="34" charset="0"/>
              </a:rPr>
              <a:t>: BALKING, STOPPING SHORT AND REFUSING TO PROCEED (REEST, REESTED, REESTS)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5C2B6-FEF2-4604-BE99-2E56E18C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175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3015" name="TextBox 1">
            <a:extLst>
              <a:ext uri="{FF2B5EF4-FFF2-40B4-BE49-F238E27FC236}">
                <a16:creationId xmlns:a16="http://schemas.microsoft.com/office/drawing/2014/main" id="{9F47B418-310E-440A-B9C7-11E43A173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8991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>
                <a:solidFill>
                  <a:srgbClr val="435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GREISEN + T, ENTRIES + G, RESTING + E </a:t>
            </a:r>
          </a:p>
        </p:txBody>
      </p:sp>
      <p:pic>
        <p:nvPicPr>
          <p:cNvPr id="41992" name="Picture 8" descr="C:\Users\Bill\Pictures\Escape.jpg">
            <a:extLst>
              <a:ext uri="{FF2B5EF4-FFF2-40B4-BE49-F238E27FC236}">
                <a16:creationId xmlns:a16="http://schemas.microsoft.com/office/drawing/2014/main" id="{CC5C8BF4-BBDA-420E-AF58-67C5C892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9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B232D-E1F4-49C9-B64E-05D51207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2209800"/>
            <a:ext cx="90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38C1E-6281-4CCC-8F85-FB341623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542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HOOK/S?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61D5D-0A05-4356-8794-B33D423F1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5289550"/>
            <a:ext cx="952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2D535-C9FB-49BE-B13F-32DD59C9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168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3A2AA921-B9C0-4D59-A356-3ACFB649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9477646-DCDC-4788-9A1C-A6D0E8C761E0}" type="slidenum">
              <a:rPr lang="en-US" altLang="en-US" sz="1200" smtClean="0">
                <a:solidFill>
                  <a:srgbClr val="898989"/>
                </a:solidFill>
                <a:latin typeface="Scramble" panose="020B06030503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Scramble" panose="020B0603050302020204" pitchFamily="34" charset="0"/>
            </a:endParaRP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5D78C151-38B9-4A0F-93FC-2F991BC1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92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SOME MEMBERS OF THE LANDED </a:t>
            </a:r>
            <a:r>
              <a:rPr lang="en-US" altLang="en-US" sz="2000" b="1" u="sng">
                <a:latin typeface="Arial" panose="020B0604020202020204" pitchFamily="34" charset="0"/>
              </a:rPr>
              <a:t>GENTRIES</a:t>
            </a:r>
            <a:r>
              <a:rPr lang="en-US" altLang="en-US" sz="2000">
                <a:latin typeface="Arial" panose="020B0604020202020204" pitchFamily="34" charset="0"/>
              </a:rPr>
              <a:t> WHO WERE LESS-EDUCATED, FOUND THAT WHEN THE TOPIC SHIFTED BEYOND </a:t>
            </a:r>
            <a:r>
              <a:rPr lang="en-US" altLang="en-US" sz="2000" b="1" u="sng">
                <a:latin typeface="Arial" panose="020B0604020202020204" pitchFamily="34" charset="0"/>
              </a:rPr>
              <a:t>INTEGERS</a:t>
            </a:r>
            <a:r>
              <a:rPr lang="en-US" altLang="en-US" sz="2000">
                <a:latin typeface="Arial" panose="020B0604020202020204" pitchFamily="34" charset="0"/>
              </a:rPr>
              <a:t> TO UNCOMMON FRACTIONS, THEY WERE ABSOLUTELY </a:t>
            </a:r>
            <a:r>
              <a:rPr lang="en-US" altLang="en-US" sz="2000" b="1" u="sng">
                <a:latin typeface="Arial" panose="020B0604020202020204" pitchFamily="34" charset="0"/>
              </a:rPr>
              <a:t>REESTING</a:t>
            </a:r>
            <a:r>
              <a:rPr lang="en-US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AND QUICKLY WERE ALREADY </a:t>
            </a:r>
            <a:r>
              <a:rPr lang="en-US" altLang="en-US" sz="2000" b="1" u="sng">
                <a:latin typeface="Arial" panose="020B0604020202020204" pitchFamily="34" charset="0"/>
              </a:rPr>
              <a:t>STEERING</a:t>
            </a:r>
            <a:r>
              <a:rPr lang="en-US" altLang="en-US" sz="2000">
                <a:latin typeface="Arial" panose="020B0604020202020204" pitchFamily="34" charset="0"/>
              </a:rPr>
              <a:t> THE CONVERSATION AWAY FROM MATHEMATICS.</a:t>
            </a: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174E3771-DA20-42D3-88D3-2CCF8B2E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76200"/>
            <a:ext cx="5545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EEGINRST</a:t>
            </a:r>
          </a:p>
        </p:txBody>
      </p:sp>
      <p:pic>
        <p:nvPicPr>
          <p:cNvPr id="44037" name="Picture 7" descr="Sam spinning yarns in conversation">
            <a:extLst>
              <a:ext uri="{FF2B5EF4-FFF2-40B4-BE49-F238E27FC236}">
                <a16:creationId xmlns:a16="http://schemas.microsoft.com/office/drawing/2014/main" id="{EF30A073-69F4-4419-8AF9-64C77A3A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675" y="2228850"/>
            <a:ext cx="5200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Oval 9">
            <a:extLst>
              <a:ext uri="{FF2B5EF4-FFF2-40B4-BE49-F238E27FC236}">
                <a16:creationId xmlns:a16="http://schemas.microsoft.com/office/drawing/2014/main" id="{FAED446B-17E7-41AE-82D9-724B36CF8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8388"/>
            <a:ext cx="3124200" cy="14462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4039" name="Text Box 8">
            <a:extLst>
              <a:ext uri="{FF2B5EF4-FFF2-40B4-BE49-F238E27FC236}">
                <a16:creationId xmlns:a16="http://schemas.microsoft.com/office/drawing/2014/main" id="{02588D03-026C-4072-8945-54DE16ED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1"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latin typeface="Arial" panose="020B0604020202020204" pitchFamily="34" charset="0"/>
              </a:rPr>
              <a:t>SPEAK TO ME NO MORE, OF SEVEN OVER FOUR!</a:t>
            </a:r>
            <a:r>
              <a:rPr lang="ja-JP" altLang="en-US" sz="1600" b="1">
                <a:latin typeface="Arial" panose="020B0604020202020204" pitchFamily="34" charset="0"/>
              </a:rPr>
              <a:t>”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pic>
        <p:nvPicPr>
          <p:cNvPr id="44040" name="Picture 1">
            <a:extLst>
              <a:ext uri="{FF2B5EF4-FFF2-40B4-BE49-F238E27FC236}">
                <a16:creationId xmlns:a16="http://schemas.microsoft.com/office/drawing/2014/main" id="{0E8C7EA9-DFC1-4356-B4A9-493FDF14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363" y="950913"/>
            <a:ext cx="329723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7347BC-41D0-40BF-800F-63D75C3D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7F1F78D-0E81-45CA-A2B5-41AC32E2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999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CEGINRST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D9C0DB8F-4619-4A8F-9021-4E9444CB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58D7B-B900-4AA3-8808-A16EB160AD88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6ACD7-0476-417D-AB9B-6C705B27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77302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OR TWO WORDS?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3AD0F57-FBED-44F6-BCF2-CD88715C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CEGINRST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4BC17B5-83EA-400D-9609-756EBD88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058863"/>
            <a:ext cx="7848600" cy="1074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CRESTING</a:t>
            </a: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49B356C5-E435-4D11-854B-FC24E7B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6552761"/>
            <a:ext cx="534552" cy="229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24D453-5407-4C98-8EE9-EADD14C8AC52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1E419AA-8269-460A-9BCF-5BBEEDA4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52" y="1896926"/>
            <a:ext cx="607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CRESTING</a:t>
            </a:r>
            <a:r>
              <a:rPr lang="en-US" altLang="en-US" sz="2400" dirty="0">
                <a:latin typeface="Arial" panose="020B0604020202020204" pitchFamily="34" charset="0"/>
              </a:rPr>
              <a:t>: n. A DECORATIVE COPING, THE TOP PART OF A WALL</a:t>
            </a:r>
          </a:p>
        </p:txBody>
      </p:sp>
      <p:pic>
        <p:nvPicPr>
          <p:cNvPr id="48134" name="Picture 7" descr="http://2.imimg.com/data2/OA/TO/MY-/38-sandstone-coping-250x250.jpg">
            <a:extLst>
              <a:ext uri="{FF2B5EF4-FFF2-40B4-BE49-F238E27FC236}">
                <a16:creationId xmlns:a16="http://schemas.microsoft.com/office/drawing/2014/main" id="{88CE85C9-5526-464A-8AF0-CB067422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818" y="1993820"/>
            <a:ext cx="1997869" cy="145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9CC902-BA79-4D39-B199-9445A8060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197114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085EB0F-9103-4CC5-8411-C7B3F097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672528"/>
            <a:ext cx="5822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also verb: CREST CRESTS CRESTED CRESTING CRESTINGS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6B524-1AC0-4AB7-B34B-608B9DE3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787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HOOK/S?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624DC-315D-4990-ACAD-C17B1212A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29" y="1031299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48139" name="Picture 8" descr="C:\Users\Bill\Pictures\Escape.jpg">
            <a:extLst>
              <a:ext uri="{FF2B5EF4-FFF2-40B4-BE49-F238E27FC236}">
                <a16:creationId xmlns:a16="http://schemas.microsoft.com/office/drawing/2014/main" id="{6E3741CC-17C9-4D01-AFCF-AC43F276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9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67374FB-028D-C58B-33C2-DBE4C1AC5320}"/>
              </a:ext>
            </a:extLst>
          </p:cNvPr>
          <p:cNvSpPr txBox="1">
            <a:spLocks/>
          </p:cNvSpPr>
          <p:nvPr/>
        </p:nvSpPr>
        <p:spPr bwMode="auto">
          <a:xfrm>
            <a:off x="888590" y="3772953"/>
            <a:ext cx="6464710" cy="114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CRINGEST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27AB8D-522F-9B63-975F-B3418940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52" y="4767336"/>
            <a:ext cx="607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CRINGEST</a:t>
            </a:r>
            <a:r>
              <a:rPr lang="en-US" altLang="en-US" sz="2400" dirty="0">
                <a:latin typeface="Arial" panose="020B0604020202020204" pitchFamily="34" charset="0"/>
              </a:rPr>
              <a:t>: NWL23 adj. MOST CRINGE, MOST CRINGY, MOST AWKWARD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EF99E-7C22-0F83-D0AF-166EBEFA6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7" b="92063" l="7937" r="91270">
                        <a14:foregroundMark x1="49206" y1="7937" x2="53175" y2="23810"/>
                        <a14:foregroundMark x1="92857" y1="52381" x2="24603" y2="53968"/>
                        <a14:foregroundMark x1="19048" y1="61111" x2="27778" y2="65079"/>
                        <a14:foregroundMark x1="27778" y1="65079" x2="50794" y2="67460"/>
                        <a14:foregroundMark x1="50794" y1="67460" x2="80952" y2="58730"/>
                        <a14:foregroundMark x1="80952" y1="58730" x2="82540" y2="57143"/>
                        <a14:foregroundMark x1="83333" y1="44444" x2="60317" y2="58730"/>
                        <a14:foregroundMark x1="60317" y1="58730" x2="50794" y2="57143"/>
                        <a14:foregroundMark x1="50794" y1="57143" x2="38889" y2="44444"/>
                        <a14:foregroundMark x1="38889" y1="44444" x2="31746" y2="65873"/>
                        <a14:foregroundMark x1="42857" y1="57143" x2="60317" y2="40476"/>
                        <a14:foregroundMark x1="76984" y1="45238" x2="59524" y2="43651"/>
                        <a14:foregroundMark x1="7937" y1="52381" x2="28571" y2="50794"/>
                        <a14:foregroundMark x1="53175" y1="92063" x2="57143" y2="64286"/>
                        <a14:foregroundMark x1="58730" y1="92063" x2="57143" y2="8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154" y="5255030"/>
            <a:ext cx="763907" cy="765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121C4-F740-6A12-B5EE-C25E40991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3" y="4038600"/>
            <a:ext cx="842977" cy="502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CBAEF6-FAFF-1B31-D72A-A2BEBAF5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758625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5176EE-0455-4714-DEB2-E258B5BB22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557" y1="75543" x2="30225" y2="74602"/>
                        <a14:foregroundMark x1="30225" y1="74602" x2="50928" y2="74747"/>
                        <a14:foregroundMark x1="11230" y1="79740" x2="27051" y2="76122"/>
                        <a14:foregroundMark x1="10400" y1="84370" x2="16211" y2="73300"/>
                      </a14:backgroundRemoval>
                    </a14:imgEffect>
                  </a14:imgLayer>
                </a14:imgProps>
              </a:ext>
            </a:extLst>
          </a:blip>
          <a:srcRect l="6848" t="5444" r="22319" b="19969"/>
          <a:stretch/>
        </p:blipFill>
        <p:spPr>
          <a:xfrm>
            <a:off x="5896013" y="4846521"/>
            <a:ext cx="2752687" cy="195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0" grpId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B66EF22-05B1-45DA-9B5C-FF2AAD2D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A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5A5A67C-E826-4F09-BE15-030F51FF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8466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AEGINRST</a:t>
            </a:r>
          </a:p>
        </p:txBody>
      </p:sp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943EF678-EB91-4874-9AA7-199EE9AD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E0E5B-2DB9-4889-BA63-221A2DB1231F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AC6E5-0BF3-436B-A48A-AA1CB234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15731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EIGHT or NINE!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E97233B9-9ED6-40BB-B38A-08B966E4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579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8D914-21B7-4A19-BF9D-863F1B0B7636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>
              <a:ea typeface="MS PGothic" panose="020B0600070205080204" pitchFamily="34" charset="-128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B7B2B06-B6EE-46B5-AF8A-D93A40FB6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6234113" cy="11398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AEGINRST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30BB03B-FBAD-41E5-AFD8-F5E6DEE0B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14413"/>
            <a:ext cx="8229600" cy="4524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ANGRIEST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ANGSTIER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ASTRINGE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GANISTER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GANTRIES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GRANITES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INGRATES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MS PGothic" panose="020B0600070205080204" pitchFamily="34" charset="-128"/>
              </a:rPr>
              <a:t>RANGIEST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35B083DA-E160-4891-B68D-59F75FBC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1193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ea typeface="MS PGothic" panose="020B0600070205080204" pitchFamily="34" charset="-128"/>
              </a:rPr>
              <a:t>ASTRINGE</a:t>
            </a:r>
            <a:r>
              <a:rPr lang="en-US" altLang="en-US" sz="1800" dirty="0">
                <a:ea typeface="MS PGothic" panose="020B0600070205080204" pitchFamily="34" charset="-128"/>
              </a:rPr>
              <a:t>: TO BIND OR DRAW TOGETHER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37C352F1-4B66-44F1-BBD7-E9FEEA04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027" y="3999456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ea typeface="MS PGothic" panose="020B0600070205080204" pitchFamily="34" charset="-128"/>
              </a:rPr>
              <a:t>GANISTER</a:t>
            </a:r>
            <a:r>
              <a:rPr lang="en-US" altLang="en-US" sz="1800" dirty="0">
                <a:ea typeface="MS PGothic" panose="020B0600070205080204" pitchFamily="34" charset="-128"/>
              </a:rPr>
              <a:t>: A TYPE OF ROCK, SANDSTONE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99374-DC05-4C55-B3FB-8BE4A7D9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79750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MS PGothic" panose="020B0600070205080204" pitchFamily="34" charset="-128"/>
              </a:rPr>
              <a:t>ASTRINGE</a:t>
            </a:r>
            <a:r>
              <a:rPr lang="en-US" altLang="en-US" sz="1800" b="1" u="sng" dirty="0">
                <a:ea typeface="MS PGothic" panose="020B0600070205080204" pitchFamily="34" charset="-128"/>
              </a:rPr>
              <a:t>D</a:t>
            </a:r>
            <a:r>
              <a:rPr lang="en-US" altLang="en-US" sz="1800" dirty="0">
                <a:ea typeface="MS PGothic" panose="020B0600070205080204" pitchFamily="34" charset="-128"/>
              </a:rPr>
              <a:t>, ASTRINGE</a:t>
            </a:r>
            <a:r>
              <a:rPr lang="en-US" altLang="en-US" sz="1800" b="1" u="sng" dirty="0">
                <a:ea typeface="MS PGothic" panose="020B0600070205080204" pitchFamily="34" charset="-128"/>
              </a:rPr>
              <a:t>S</a:t>
            </a:r>
            <a:r>
              <a:rPr lang="en-US" altLang="en-US" sz="1800" dirty="0">
                <a:ea typeface="MS PGothic" panose="020B0600070205080204" pitchFamily="34" charset="-128"/>
              </a:rPr>
              <a:t>, ASTRINGING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27C3BF3-5D75-4EBD-B415-F73B05C53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682875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F307364-E145-4C7F-8574-E3179132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97225"/>
            <a:ext cx="106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BC6DEDD-4E8F-477A-9ADC-7793758D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289175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ea typeface="MS PGothic" panose="020B0600070205080204" pitchFamily="34" charset="-128"/>
              </a:rPr>
              <a:t>D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A3A2104-29CF-481B-99C8-578BE832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16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6E26386-108E-4DAE-BE61-A24FBD833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228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GAINERS + T GRANITE + S TEASING + R NASTIER + G GAITERS + N STRANGE + I RESTING + A 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95B0D02-A124-4BE2-A0B1-33099DFE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313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ea typeface="MS PGothic" panose="020B0600070205080204" pitchFamily="34" charset="-128"/>
              </a:rPr>
              <a:t>_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09352FB7-FE36-4102-B1E0-500881743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679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ea typeface="MS PGothic" panose="020B0600070205080204" pitchFamily="34" charset="-128"/>
              </a:rPr>
              <a:t>_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4A1F37E-87A4-4FD8-BADE-69AF5353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36939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ea typeface="MS PGothic" panose="020B0600070205080204" pitchFamily="34" charset="-128"/>
              </a:rPr>
              <a:t>HOOKS??</a:t>
            </a:r>
            <a:endParaRPr lang="en-US" altLang="en-US" sz="2800" dirty="0">
              <a:ea typeface="MS PGothic" panose="020B0600070205080204" pitchFamily="34" charset="-128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BF9AADE-2A82-4826-86A9-8718B706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106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ea typeface="MS PGothic" panose="020B0600070205080204" pitchFamily="34" charset="-128"/>
              </a:rPr>
              <a:t>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F702A-ADC9-E2D0-E009-D041E333B905}"/>
              </a:ext>
            </a:extLst>
          </p:cNvPr>
          <p:cNvSpPr txBox="1"/>
          <p:nvPr/>
        </p:nvSpPr>
        <p:spPr>
          <a:xfrm>
            <a:off x="6096000" y="62484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AND?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837FAFB-CEC6-5329-70FF-60B363DF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02623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ea typeface="MS PGothic" panose="020B0600070205080204" pitchFamily="34" charset="-128"/>
              </a:rPr>
              <a:t>ANGSTIER</a:t>
            </a:r>
            <a:r>
              <a:rPr lang="en-US" altLang="en-US" sz="1800" dirty="0">
                <a:ea typeface="MS PGothic" panose="020B0600070205080204" pitchFamily="34" charset="-128"/>
              </a:rPr>
              <a:t>: MORE ANGSTY, HAVING ANGST, ANXIETY, DREAD (ANGSTIEST)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291BA-D6EB-D9A4-1993-4CF56B19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525755"/>
            <a:ext cx="762000" cy="332245"/>
          </a:xfrm>
        </p:spPr>
        <p:txBody>
          <a:bodyPr/>
          <a:lstStyle/>
          <a:p>
            <a:fld id="{BA9DFD22-E4B2-4F52-9F25-5E7DFDAA0405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B4179F-674F-FC3C-A054-C3BB0E6533C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1794"/>
            <a:ext cx="8229600" cy="5707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ANGRIEST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ANGSTIER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ASTRINGE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GANISTER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GANTRIES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GRANITES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INGRATES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kern="0" dirty="0">
                <a:latin typeface="Scramble" panose="020B0603050302020204" pitchFamily="34" charset="0"/>
                <a:ea typeface="MS PGothic" panose="020B0600070205080204" pitchFamily="34" charset="-128"/>
              </a:rPr>
              <a:t>RANGIEST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  <a:ea typeface="MS PGothic" panose="020B0600070205080204" pitchFamily="34" charset="-128"/>
              </a:rPr>
              <a:t>TASERING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A1C8C-D1CC-9E54-C0CC-32BDBE687903}"/>
              </a:ext>
            </a:extLst>
          </p:cNvPr>
          <p:cNvSpPr txBox="1"/>
          <p:nvPr/>
        </p:nvSpPr>
        <p:spPr>
          <a:xfrm>
            <a:off x="5638800" y="1524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This is thought-provoking. 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+mn-lt"/>
              </a:rPr>
              <a:t>TASERING is a new good word in NWL23</a:t>
            </a:r>
          </a:p>
          <a:p>
            <a:pPr marL="342900" indent="-342900">
              <a:buAutoNum type="arabicParenR"/>
            </a:pPr>
            <a:endParaRPr lang="en-US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+mn-lt"/>
              </a:rPr>
              <a:t>But tasering* is NOT good in WOW24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5F032-0F13-5DFC-BC99-D0FD53A8A3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409" y="4038600"/>
            <a:ext cx="2598591" cy="1375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1D496-2CE1-A3D1-7E2C-E71A9FBC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17716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31C06-7E12-7873-DC34-F5A301165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562600"/>
            <a:ext cx="842977" cy="5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6285D42-11E3-462D-99D6-F617E12D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486913B-95F3-4BF3-BA8B-8E063B2C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94225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EGINRSST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AA19EE6E-32AB-44EF-8CC6-3A54DF66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505E5-EB1C-4A9D-8C6D-06DC107C6BC5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CB175-41D0-4BBB-90DD-A1955EB2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2615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THERE ARE THREE!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http://i.zdnet.com/blogs/beehive600.jpg">
            <a:extLst>
              <a:ext uri="{FF2B5EF4-FFF2-40B4-BE49-F238E27FC236}">
                <a16:creationId xmlns:a16="http://schemas.microsoft.com/office/drawing/2014/main" id="{780B745B-A359-4BCC-AA6A-F59EA69E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550" y="4251325"/>
            <a:ext cx="17526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>
            <a:extLst>
              <a:ext uri="{FF2B5EF4-FFF2-40B4-BE49-F238E27FC236}">
                <a16:creationId xmlns:a16="http://schemas.microsoft.com/office/drawing/2014/main" id="{A7BA6E27-7209-466C-BDFA-C4B8218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EGINRSST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3A5432E-0E6C-4850-84B4-1EECDC52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525" y="838200"/>
            <a:ext cx="7848600" cy="3043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STINGERS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TRESSING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TRIGNESS</a:t>
            </a:r>
          </a:p>
        </p:txBody>
      </p:sp>
      <p:sp>
        <p:nvSpPr>
          <p:cNvPr id="56325" name="Slide Number Placeholder 5">
            <a:extLst>
              <a:ext uri="{FF2B5EF4-FFF2-40B4-BE49-F238E27FC236}">
                <a16:creationId xmlns:a16="http://schemas.microsoft.com/office/drawing/2014/main" id="{EDB94B87-B594-4829-BE03-6D8A5A61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690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CDF592-BC0E-4B20-9436-E1455D0039F7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B8345659-F68C-43E0-ADFF-F043DC24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538663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TRIGNESS</a:t>
            </a:r>
            <a:r>
              <a:rPr lang="en-US" altLang="en-US" sz="2400">
                <a:latin typeface="Arial" panose="020B0604020202020204" pitchFamily="34" charset="0"/>
              </a:rPr>
              <a:t>: THE STATE OF BEING </a:t>
            </a:r>
            <a:r>
              <a:rPr lang="en-US" altLang="en-US" sz="2400" u="sng">
                <a:latin typeface="Arial" panose="020B0604020202020204" pitchFamily="34" charset="0"/>
              </a:rPr>
              <a:t>TRIG</a:t>
            </a:r>
            <a:r>
              <a:rPr lang="en-US" altLang="en-US" sz="2400">
                <a:latin typeface="Arial" panose="020B0604020202020204" pitchFamily="34" charset="0"/>
              </a:rPr>
              <a:t>, A STATE OF CLEANLINESS AND ORDER (TRIGGER, TRIGGEST)</a:t>
            </a:r>
          </a:p>
        </p:txBody>
      </p:sp>
      <p:sp>
        <p:nvSpPr>
          <p:cNvPr id="56327" name="TextBox 1">
            <a:extLst>
              <a:ext uri="{FF2B5EF4-FFF2-40B4-BE49-F238E27FC236}">
                <a16:creationId xmlns:a16="http://schemas.microsoft.com/office/drawing/2014/main" id="{0DF5ACD3-5672-4537-8FB8-CF628C08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5788025"/>
            <a:ext cx="81676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ALTHOUGH WITHOUT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STINGERS,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THE LADIES IN HONEYBEE COSTUMES HAD BEEN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TRESSING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THEIR HAIR. HONEYBEES: THE ULTIMATE IN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TRIGNESS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9DCE1-573F-409A-AFE1-398E061D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92392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_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6329" name="Text Box 4">
            <a:extLst>
              <a:ext uri="{FF2B5EF4-FFF2-40B4-BE49-F238E27FC236}">
                <a16:creationId xmlns:a16="http://schemas.microsoft.com/office/drawing/2014/main" id="{634AB05F-CF1B-4ED0-87CD-A2CB7C04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544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TRESSING</a:t>
            </a:r>
            <a:r>
              <a:rPr lang="en-US" altLang="en-US" sz="2400">
                <a:latin typeface="Arial" panose="020B0604020202020204" pitchFamily="34" charset="0"/>
              </a:rPr>
              <a:t>: ARRANGING THE HAIR IN LONG LOCKS (TRESS, TRESSED, TRESSES)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001B0EE-3679-4A0C-876D-7EA8A18E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44688"/>
            <a:ext cx="10668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100" b="1"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56331" name="Picture 1">
            <a:extLst>
              <a:ext uri="{FF2B5EF4-FFF2-40B4-BE49-F238E27FC236}">
                <a16:creationId xmlns:a16="http://schemas.microsoft.com/office/drawing/2014/main" id="{9B92D5D5-2726-4B2F-ACF5-D852D1E1D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550" y="1549400"/>
            <a:ext cx="1382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D0CB2-C91F-404F-A200-BB61B1EBF9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528763"/>
            <a:ext cx="1463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8E7C44-D52E-41A4-B792-5486E81FD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9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EGINRST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E81BB-EEF7-45E7-8E3A-B1DBF120196C}"/>
              </a:ext>
            </a:extLst>
          </p:cNvPr>
          <p:cNvSpPr txBox="1"/>
          <p:nvPr/>
        </p:nvSpPr>
        <p:spPr>
          <a:xfrm>
            <a:off x="1780220" y="48175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78CDF-52CF-E115-54DE-EE7F5B7DD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4565835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6968B-D7F7-759C-B190-41C782F81146}"/>
              </a:ext>
            </a:extLst>
          </p:cNvPr>
          <p:cNvSpPr txBox="1"/>
          <p:nvPr/>
        </p:nvSpPr>
        <p:spPr>
          <a:xfrm>
            <a:off x="950837" y="3454835"/>
            <a:ext cx="6745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DFDD2-ED95-6EB9-11DD-35ABB77870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115" y="2800582"/>
            <a:ext cx="554554" cy="59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ECE61-BF22-A078-183A-957DD6046F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E0004-8AAA-4214-FC9D-DFF36B549E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2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0148BE3-BFF0-43F9-8335-87F8BCCC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3045198-AB07-4E47-85D6-B72EFEAE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7244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EGINRRST</a:t>
            </a:r>
          </a:p>
        </p:txBody>
      </p:sp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DDF43E90-B8F6-4FF9-BB5C-C8290D6D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28680C-6718-4493-9182-C2A959A0434B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0192C-106E-4299-B843-A70083EE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259513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THERE ARE THREE!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79562D6-5A5B-4F27-809D-CA89B5B7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EGINRRST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4F11CBA-CB40-47E8-93DB-010D5E61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84238"/>
            <a:ext cx="7848600" cy="31543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>
                <a:latin typeface="Scramble" panose="020B0603050302020204" pitchFamily="34" charset="0"/>
              </a:rPr>
              <a:t>RESTRING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>
                <a:latin typeface="Scramble" panose="020B0603050302020204" pitchFamily="34" charset="0"/>
              </a:rPr>
              <a:t>RINGSTER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STRINGER</a:t>
            </a:r>
          </a:p>
        </p:txBody>
      </p:sp>
      <p:sp>
        <p:nvSpPr>
          <p:cNvPr id="60420" name="Slide Number Placeholder 5">
            <a:extLst>
              <a:ext uri="{FF2B5EF4-FFF2-40B4-BE49-F238E27FC236}">
                <a16:creationId xmlns:a16="http://schemas.microsoft.com/office/drawing/2014/main" id="{D37CE4E9-38BA-4652-9CF8-38BFA76F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586538"/>
            <a:ext cx="3762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5890D9-C60E-4160-A9F9-7E4B96437500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1" name="Picture 7" descr="http://www.peterborough.gov.uk/images/restringing%203.jpg">
            <a:extLst>
              <a:ext uri="{FF2B5EF4-FFF2-40B4-BE49-F238E27FC236}">
                <a16:creationId xmlns:a16="http://schemas.microsoft.com/office/drawing/2014/main" id="{559DDDAD-25F9-48DC-A94C-DC09B805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581525"/>
            <a:ext cx="876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 descr="http://www.love-tennis.com.au/Images/Racquet%20Restring.jpg">
            <a:extLst>
              <a:ext uri="{FF2B5EF4-FFF2-40B4-BE49-F238E27FC236}">
                <a16:creationId xmlns:a16="http://schemas.microsoft.com/office/drawing/2014/main" id="{5553BF44-1C6B-40DD-A7EC-BFBC36D8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565650"/>
            <a:ext cx="200818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Box 1">
            <a:extLst>
              <a:ext uri="{FF2B5EF4-FFF2-40B4-BE49-F238E27FC236}">
                <a16:creationId xmlns:a16="http://schemas.microsoft.com/office/drawing/2014/main" id="{65813A5E-9156-4112-B567-C47D5F64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70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VOWING HE WOULD NEVER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RESTRING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HIS RACQUET BY HAND, THE SEASONED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RINGSTER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WOULD USE A MECHANICAL </a:t>
            </a:r>
            <a:r>
              <a:rPr lang="en-US" altLang="en-US" sz="2000" b="1" i="1" u="sng">
                <a:latin typeface="Arial" panose="020B0604020202020204" pitchFamily="34" charset="0"/>
                <a:cs typeface="Arial" panose="020B0604020202020204" pitchFamily="34" charset="0"/>
              </a:rPr>
              <a:t>STRINGER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8E85B-B29A-424F-8819-00E182306DB1}"/>
              </a:ext>
            </a:extLst>
          </p:cNvPr>
          <p:cNvSpPr txBox="1"/>
          <p:nvPr/>
        </p:nvSpPr>
        <p:spPr>
          <a:xfrm>
            <a:off x="6983311" y="2769593"/>
            <a:ext cx="1143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9EC99-6C99-4CEE-86C0-CC06184B5938}"/>
              </a:ext>
            </a:extLst>
          </p:cNvPr>
          <p:cNvSpPr txBox="1"/>
          <p:nvPr/>
        </p:nvSpPr>
        <p:spPr>
          <a:xfrm>
            <a:off x="6972300" y="1878013"/>
            <a:ext cx="1143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B2792-39E0-42D8-9985-8DB6DFD8E0F5}"/>
              </a:ext>
            </a:extLst>
          </p:cNvPr>
          <p:cNvSpPr txBox="1"/>
          <p:nvPr/>
        </p:nvSpPr>
        <p:spPr>
          <a:xfrm>
            <a:off x="6961188" y="1000125"/>
            <a:ext cx="1143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0427" name="Text Box 4">
            <a:extLst>
              <a:ext uri="{FF2B5EF4-FFF2-40B4-BE49-F238E27FC236}">
                <a16:creationId xmlns:a16="http://schemas.microsoft.com/office/drawing/2014/main" id="{594CF4DE-2AE5-40BC-B207-4900EB1C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557588"/>
            <a:ext cx="906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  <a:cs typeface="Arial" panose="020B0604020202020204" pitchFamily="34" charset="0"/>
              </a:rPr>
              <a:t>RINGSTER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:ONE OF A GROUP OF PEOPLE UNITED FOR POLITICAL OR ECONOMIC REASONS</a:t>
            </a:r>
          </a:p>
        </p:txBody>
      </p:sp>
      <p:pic>
        <p:nvPicPr>
          <p:cNvPr id="60428" name="Picture 1">
            <a:extLst>
              <a:ext uri="{FF2B5EF4-FFF2-40B4-BE49-F238E27FC236}">
                <a16:creationId xmlns:a16="http://schemas.microsoft.com/office/drawing/2014/main" id="{42528E45-9000-46A3-9DF3-CF8B173AC2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4545013"/>
            <a:ext cx="2117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3EE49DC-67E2-4659-BD05-99BBD7D6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RESTING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AD158C7-43AA-453C-99A7-BB3CD0EA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THAT’</a:t>
            </a:r>
            <a:r>
              <a:rPr lang="en-US" altLang="ja-JP" sz="4000"/>
              <a:t>S IT! THE DIFFICULT BINGOS:</a:t>
            </a:r>
            <a:endParaRPr lang="en-US" altLang="en-US" sz="4000"/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F2A5C873-42A0-4E49-A51A-6C69D9AF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F75C8-0C6C-486C-AA55-3E20CAC93F68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737BB150-1894-4F24-A9DF-A4729F2DD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9975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TRIGNESS  ASTRINGE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GANISTER  REESTING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GITTERNS  GENITORS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ANGSTIER  TRESSING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RINGSTER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6108E92-D2B5-4996-9DD1-E0CE21EE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RESTING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244D7FB-84AA-446B-A59A-4AD40033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2766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    WHAT WAS THAT  	MNEMONIC PHRASE?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48E2F85F-3D9A-4089-A052-498BF493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A4106-45D7-4B85-B48F-C87E7D720970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eop174.wav">
            <a:hlinkClick r:id="" action="ppaction://media"/>
            <a:extLst>
              <a:ext uri="{FF2B5EF4-FFF2-40B4-BE49-F238E27FC236}">
                <a16:creationId xmlns:a16="http://schemas.microsoft.com/office/drawing/2014/main" id="{CB6AB727-AA08-46EF-ADE7-DA0915C1B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B86DCB0F-8F55-4E96-AD1D-E840913B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atin typeface="Scramble" pitchFamily="34" charset="0"/>
                <a:ea typeface="+mj-ea"/>
                <a:cs typeface="+mj-cs"/>
              </a:rPr>
              <a:t>RESTING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547B18A-A065-4695-BD25-4DF517A1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9154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/>
              <a:t>TWO IDLE CATS REST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4D1A068E-917C-4BCF-B6E8-30FA5E21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56E8C-A9A0-45BB-9C4F-A52C5E21F8A4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492BD043-5581-4B1C-B148-50198D34B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57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PICTURE</a:t>
            </a:r>
          </a:p>
        </p:txBody>
      </p:sp>
      <p:pic>
        <p:nvPicPr>
          <p:cNvPr id="66566" name="Picture 8" descr="https://lh4.googleusercontent.com/-QCKlZcAtRt0/T7cdAdDr2cI/AAAAAAAAABw/t15XVQigwcc/w497-h373/2012-05-18">
            <a:extLst>
              <a:ext uri="{FF2B5EF4-FFF2-40B4-BE49-F238E27FC236}">
                <a16:creationId xmlns:a16="http://schemas.microsoft.com/office/drawing/2014/main" id="{6B9DF541-3D02-46FA-B142-3F66F6365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0" y="3048000"/>
            <a:ext cx="3721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://www.swapmeetdave.com/Humor/Cats/Friends.jpg">
            <a:extLst>
              <a:ext uri="{FF2B5EF4-FFF2-40B4-BE49-F238E27FC236}">
                <a16:creationId xmlns:a16="http://schemas.microsoft.com/office/drawing/2014/main" id="{48DD0A4D-5807-4DB7-88CF-E9E785D7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0" y="3000375"/>
            <a:ext cx="3721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>
            <a:extLst>
              <a:ext uri="{FF2B5EF4-FFF2-40B4-BE49-F238E27FC236}">
                <a16:creationId xmlns:a16="http://schemas.microsoft.com/office/drawing/2014/main" id="{4B8E8797-CD20-493F-B4D4-9C489C65E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61500A-1491-471C-9208-5AE353A36E6D}" type="slidenum"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E42CF-3456-4EC8-8BCE-5D00508E7ED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atin typeface="Scramble" pitchFamily="34" charset="0"/>
                <a:ea typeface="+mj-ea"/>
                <a:cs typeface="+mj-cs"/>
              </a:rPr>
              <a:t>RESTING.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30EA0-6B44-4650-B705-823992D741CB}"/>
              </a:ext>
            </a:extLst>
          </p:cNvPr>
          <p:cNvSpPr txBox="1"/>
          <p:nvPr/>
        </p:nvSpPr>
        <p:spPr>
          <a:xfrm>
            <a:off x="7086600" y="59870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312F3-93CD-5538-C271-10D634D9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39555"/>
            <a:ext cx="8534400" cy="3228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7C7CF7-FCF1-F770-FE27-2CE1A3D2D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7" y="3873014"/>
            <a:ext cx="1300312" cy="7751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FADDD6-897B-2445-95FC-11100AEA6F70}"/>
              </a:ext>
            </a:extLst>
          </p:cNvPr>
          <p:cNvCxnSpPr/>
          <p:nvPr/>
        </p:nvCxnSpPr>
        <p:spPr>
          <a:xfrm flipV="1">
            <a:off x="1676400" y="3962400"/>
            <a:ext cx="381000" cy="165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9EF8E1-1DBD-E071-238C-E83E9BAFAA55}"/>
              </a:ext>
            </a:extLst>
          </p:cNvPr>
          <p:cNvCxnSpPr>
            <a:cxnSpLocks/>
          </p:cNvCxnSpPr>
          <p:nvPr/>
        </p:nvCxnSpPr>
        <p:spPr>
          <a:xfrm>
            <a:off x="1676400" y="4204186"/>
            <a:ext cx="381000" cy="139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>
            <a:extLst>
              <a:ext uri="{FF2B5EF4-FFF2-40B4-BE49-F238E27FC236}">
                <a16:creationId xmlns:a16="http://schemas.microsoft.com/office/drawing/2014/main" id="{4B8E8797-CD20-493F-B4D4-9C489C65E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61500A-1491-471C-9208-5AE353A36E6D}" type="slidenum"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E42CF-3456-4EC8-8BCE-5D00508E7ED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atin typeface="Scramble" pitchFamily="34" charset="0"/>
                <a:ea typeface="+mj-ea"/>
                <a:cs typeface="+mj-cs"/>
              </a:rPr>
              <a:t>RESTING.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30EA0-6B44-4650-B705-823992D741CB}"/>
              </a:ext>
            </a:extLst>
          </p:cNvPr>
          <p:cNvSpPr txBox="1"/>
          <p:nvPr/>
        </p:nvSpPr>
        <p:spPr>
          <a:xfrm>
            <a:off x="152400" y="175172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3E81A-8A6D-AAAD-5A13-AAE5D6BC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2455140"/>
            <a:ext cx="87725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9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677C6EC-86A9-4695-BFEB-261E5117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432" y="2084388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sz="5400" dirty="0"/>
              <a:t>THE END!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BBFBD23F-AAD9-4C47-A197-7D4A7DFE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49852-808D-4D1E-95CF-02BF2DA2B7A8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6" name="Picture 4" descr="C:\Users\Bill\AppData\Local\Microsoft\Windows\Temporary Internet Files\Content.IE5\UZMOHHVR\MM900296996[1].gif">
            <a:extLst>
              <a:ext uri="{FF2B5EF4-FFF2-40B4-BE49-F238E27FC236}">
                <a16:creationId xmlns:a16="http://schemas.microsoft.com/office/drawing/2014/main" id="{046297AA-9161-42CA-B60B-90BF841C2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14675"/>
            <a:ext cx="708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C:\Users\Bill\AppData\Local\Microsoft\Windows\Temporary Internet Files\Content.IE5\UZMOHHVR\MM900296996[1].gif">
            <a:extLst>
              <a:ext uri="{FF2B5EF4-FFF2-40B4-BE49-F238E27FC236}">
                <a16:creationId xmlns:a16="http://schemas.microsoft.com/office/drawing/2014/main" id="{C989F468-7EAD-449D-A5FE-9093EF7B8B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3114675"/>
            <a:ext cx="917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19126F23.WAV">
            <a:hlinkClick r:id="" action="ppaction://media"/>
            <a:extLst>
              <a:ext uri="{FF2B5EF4-FFF2-40B4-BE49-F238E27FC236}">
                <a16:creationId xmlns:a16="http://schemas.microsoft.com/office/drawing/2014/main" id="{B1136C6E-7D44-47AE-9547-476303971741}"/>
              </a:ext>
            </a:extLst>
          </p:cNvPr>
          <p:cNvPicPr>
            <a:picLocks noRot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475" y="65532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EA28-C3FE-46A5-A3CB-B3CCDCF6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73525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TWO IDLE CATS 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E1788-D6E5-439A-A9A8-CB37D981E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2880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53F0B098-C359-4EB7-946E-7653903E2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3124200"/>
            <a:ext cx="72390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      OF THE </a:t>
            </a:r>
            <a:r>
              <a:rPr lang="en-US" sz="3600">
                <a:ea typeface="+mn-ea"/>
                <a:cs typeface="+mn-cs"/>
              </a:rPr>
              <a:t>TWO 7-</a:t>
            </a:r>
            <a:r>
              <a:rPr lang="en-US" sz="3600" dirty="0">
                <a:ea typeface="+mn-ea"/>
                <a:cs typeface="+mn-cs"/>
              </a:rPr>
              <a:t>LETTER WORDS,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WHAT BINGO STEM CAN BE CREATED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	     FROM THIS ALPHAGRAM?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38513367-773F-4A8C-9FE9-E0BD4291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62EAD-76E1-487E-8101-982A087EBBDD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F9860EAA-554F-4D94-A9C6-4D73B2A78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9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EGINRST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F88C71B-B663-4167-A983-C49875C6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EGINRST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CC738EB-A37E-4640-9A08-CF4B35A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C9A7C-E8AE-4498-88F4-3CFDC7AEACF9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FC8ABFA7-32CD-49F6-A42E-EBED7939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8B62AAC7-DD87-439D-A927-8191DD6A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590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ONLY OTHER GOOD WORD IS </a:t>
            </a:r>
            <a:r>
              <a:rPr lang="en-US" altLang="en-US" sz="2400" u="sng">
                <a:latin typeface="Arial" panose="020B0604020202020204" pitchFamily="34" charset="0"/>
              </a:rPr>
              <a:t>STINGER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D6754FFA-56C8-4C5E-AC97-575C9CDD4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94075"/>
            <a:ext cx="2590800" cy="29845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SINGER</a:t>
            </a:r>
            <a:r>
              <a:rPr lang="en-US" sz="2800" dirty="0">
                <a:latin typeface="Arial" charset="0"/>
                <a:cs typeface="Arial" charset="0"/>
              </a:rPr>
              <a:t> + T 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INSERT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+ G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INGEST</a:t>
            </a:r>
            <a:r>
              <a:rPr lang="en-US" sz="2800" dirty="0">
                <a:latin typeface="Arial" charset="0"/>
                <a:cs typeface="Arial" charset="0"/>
              </a:rPr>
              <a:t> + R</a:t>
            </a:r>
            <a:r>
              <a:rPr lang="en-US" sz="2400" dirty="0">
                <a:latin typeface="Arial" charset="0"/>
                <a:cs typeface="Arial" charset="0"/>
              </a:rPr>
              <a:t> 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TIGERS</a:t>
            </a:r>
            <a:r>
              <a:rPr lang="en-US" sz="2800" dirty="0">
                <a:latin typeface="Arial" charset="0"/>
                <a:cs typeface="Arial" charset="0"/>
              </a:rPr>
              <a:t> + N 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ENGIRT</a:t>
            </a:r>
            <a:r>
              <a:rPr lang="en-US" sz="2800" dirty="0">
                <a:latin typeface="Arial" charset="0"/>
                <a:cs typeface="Arial" charset="0"/>
              </a:rPr>
              <a:t> + S</a:t>
            </a:r>
            <a:endParaRPr lang="en-US" sz="32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492F4D48-392C-4720-9A9C-FF5E31A8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9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RESTING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FB4F0DE-2AD4-4FE0-8694-21CAA5CE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14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	   WHAT MNEMONIC PHRASE          	   	    CAN WE ASSOCIATE                          	WITH THIS BINGO STEM?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F627D8-B269-4C93-B40F-7F279545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BF4FBB0F-78D6-480D-8B03-A2CA7D1FC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9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RESTING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34075544-674D-405D-8B1F-0A3EDF384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atin typeface="Scramble" pitchFamily="34" charset="0"/>
                <a:ea typeface="+mj-ea"/>
                <a:cs typeface="+mj-cs"/>
              </a:rPr>
              <a:t>RESTING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BB92678-B785-4496-B7BE-B454540A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91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/>
              <a:t>TWO IDLE CATS REST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F4C8C4E-8869-44C1-93C0-606442A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50105-9553-457B-ABDF-DD51495C794D}" type="slidenum">
              <a:rPr lang="en-US" altLang="en-US" sz="1200" b="1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1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0CC6B98B-24B7-475D-B667-5BD13B562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57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PICTURE</a:t>
            </a:r>
          </a:p>
        </p:txBody>
      </p:sp>
      <p:pic>
        <p:nvPicPr>
          <p:cNvPr id="13318" name="Picture 8" descr="https://lh4.googleusercontent.com/-QCKlZcAtRt0/T7cdAdDr2cI/AAAAAAAAABw/t15XVQigwcc/w497-h373/2012-05-18">
            <a:extLst>
              <a:ext uri="{FF2B5EF4-FFF2-40B4-BE49-F238E27FC236}">
                <a16:creationId xmlns:a16="http://schemas.microsoft.com/office/drawing/2014/main" id="{E3A92DCA-65DB-4087-AED9-FB1AB54225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0" y="3048000"/>
            <a:ext cx="3721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://www.swapmeetdave.com/Humor/Cats/Friends.jpg">
            <a:extLst>
              <a:ext uri="{FF2B5EF4-FFF2-40B4-BE49-F238E27FC236}">
                <a16:creationId xmlns:a16="http://schemas.microsoft.com/office/drawing/2014/main" id="{700A3D42-BB6D-4F96-8C07-222E3B0E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2941638"/>
            <a:ext cx="3721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882E67-E3B9-4E6A-B946-F2664333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RESTING</a:t>
            </a:r>
            <a:b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4403810-BFBB-4527-AA6C-B283DAFB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876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EGINRSTT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1D9A2988-FC11-4894-BB03-674B0EBF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C686D-D7D7-4202-BBCD-88201BC94680}" type="slidenum">
              <a:rPr lang="en-US" altLang="en-US" sz="1200" smtClean="0">
                <a:solidFill>
                  <a:srgbClr val="898989"/>
                </a:solidFill>
                <a:latin typeface="Agency FB" panose="020B05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206FA-8123-4C4C-BE47-BCE6AB16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976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33888C2-4E1B-4008-87A0-73361DBC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accent2"/>
                </a:solidFill>
                <a:latin typeface="Scramble" panose="020B0603050302020204" pitchFamily="34" charset="0"/>
              </a:rPr>
              <a:t>EGINRSTT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217668-B285-412E-9338-DB8A2C73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5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GITTERNS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1ACAD3-E193-4204-AE55-687FE56D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80C1E538-FCD8-4FAE-A92B-E450FFAE2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Arial" panose="020B0604020202020204" pitchFamily="34" charset="0"/>
              </a:rPr>
              <a:t>GITTERNS</a:t>
            </a:r>
            <a:r>
              <a:rPr lang="en-US" altLang="en-US" sz="3600">
                <a:latin typeface="Arial" panose="020B0604020202020204" pitchFamily="34" charset="0"/>
              </a:rPr>
              <a:t>: pl. of </a:t>
            </a:r>
            <a:r>
              <a:rPr lang="en-US" altLang="en-US" sz="3600" u="sng">
                <a:latin typeface="Arial" panose="020B0604020202020204" pitchFamily="34" charset="0"/>
              </a:rPr>
              <a:t>GITTERN</a:t>
            </a:r>
            <a:r>
              <a:rPr lang="en-US" altLang="en-US" sz="3600">
                <a:latin typeface="Arial" panose="020B0604020202020204" pitchFamily="34" charset="0"/>
              </a:rPr>
              <a:t>, A MEDIEVAL GUITAR</a:t>
            </a:r>
          </a:p>
        </p:txBody>
      </p:sp>
      <p:pic>
        <p:nvPicPr>
          <p:cNvPr id="17414" name="Picture 7" descr="http://www.cs.dartmouth.edu/~lsa/old/Cleveland2006/CYoungConcert/Gittern1CPU.jpg">
            <a:extLst>
              <a:ext uri="{FF2B5EF4-FFF2-40B4-BE49-F238E27FC236}">
                <a16:creationId xmlns:a16="http://schemas.microsoft.com/office/drawing/2014/main" id="{B8D2E727-8DC0-4045-BBEF-50D8872D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752850"/>
            <a:ext cx="18716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http://www.earlymusicshop.com/images/catalogue/STEG5/FullSize/STEG5.jpg">
            <a:extLst>
              <a:ext uri="{FF2B5EF4-FFF2-40B4-BE49-F238E27FC236}">
                <a16:creationId xmlns:a16="http://schemas.microsoft.com/office/drawing/2014/main" id="{E903C438-E537-4620-B50C-B531EFFC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759200"/>
            <a:ext cx="1905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24B5C4-1B48-4956-ABC5-C7A09A21DC5E}"/>
              </a:ext>
            </a:extLst>
          </p:cNvPr>
          <p:cNvSpPr/>
          <p:nvPr/>
        </p:nvSpPr>
        <p:spPr>
          <a:xfrm>
            <a:off x="2209800" y="3638550"/>
            <a:ext cx="4648200" cy="3067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32" name="TextBox 2">
            <a:extLst>
              <a:ext uri="{FF2B5EF4-FFF2-40B4-BE49-F238E27FC236}">
                <a16:creationId xmlns:a16="http://schemas.microsoft.com/office/drawing/2014/main" id="{1CE49717-EEBA-4006-BAB4-80DA1937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24550"/>
            <a:ext cx="2209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ENGIRT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T +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0F033-CAF1-4418-BF8D-82B6D5C1D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1064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17419" name="Picture 8" descr="C:\Users\Bill\Pictures\Escape.jpg">
            <a:extLst>
              <a:ext uri="{FF2B5EF4-FFF2-40B4-BE49-F238E27FC236}">
                <a16:creationId xmlns:a16="http://schemas.microsoft.com/office/drawing/2014/main" id="{F9A77DD3-5F17-436E-A6E3-B2C37AE5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9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6609AC-78BA-4D01-B0D3-2A618BA42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644914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3E3D2D"/>
      </a:dk2>
      <a:lt2>
        <a:srgbClr val="DEF7AB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1303</Words>
  <Application>Microsoft Macintosh PowerPoint</Application>
  <PresentationFormat>On-screen Show (4:3)</PresentationFormat>
  <Paragraphs>332</Paragraphs>
  <Slides>38</Slides>
  <Notes>38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Calibri</vt:lpstr>
      <vt:lpstr>Wingdings</vt:lpstr>
      <vt:lpstr>Brush Script MT</vt:lpstr>
      <vt:lpstr>MS PGothic</vt:lpstr>
      <vt:lpstr>Arial</vt:lpstr>
      <vt:lpstr>Scramble</vt:lpstr>
      <vt:lpstr>Bookman Old Style</vt:lpstr>
      <vt:lpstr>Agency FB</vt:lpstr>
      <vt:lpstr>Trebuchet MS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EGINRST</vt:lpstr>
      <vt:lpstr>PowerPoint Presentation</vt:lpstr>
      <vt:lpstr>RESTING</vt:lpstr>
      <vt:lpstr>RESTING T  </vt:lpstr>
      <vt:lpstr>EGINRSTT</vt:lpstr>
      <vt:lpstr>RESTING W  </vt:lpstr>
      <vt:lpstr>EGINRSTW</vt:lpstr>
      <vt:lpstr>RESTING O  </vt:lpstr>
      <vt:lpstr>EGINORST</vt:lpstr>
      <vt:lpstr>RESTING I  </vt:lpstr>
      <vt:lpstr>EGIINRST</vt:lpstr>
      <vt:lpstr>RESTING D  </vt:lpstr>
      <vt:lpstr>DEGINRST</vt:lpstr>
      <vt:lpstr>RESTING L  </vt:lpstr>
      <vt:lpstr>EGILNRST</vt:lpstr>
      <vt:lpstr>RESTING E  </vt:lpstr>
      <vt:lpstr>EEGINRST</vt:lpstr>
      <vt:lpstr>PowerPoint Presentation</vt:lpstr>
      <vt:lpstr>RESTING C  </vt:lpstr>
      <vt:lpstr>CEGINRST</vt:lpstr>
      <vt:lpstr>RESTING A  </vt:lpstr>
      <vt:lpstr>AEGINRST</vt:lpstr>
      <vt:lpstr>PowerPoint Presentation</vt:lpstr>
      <vt:lpstr>RESTING S  </vt:lpstr>
      <vt:lpstr>EGINRSST</vt:lpstr>
      <vt:lpstr>RESTING R  </vt:lpstr>
      <vt:lpstr>EGINRRST</vt:lpstr>
      <vt:lpstr>RESTING</vt:lpstr>
      <vt:lpstr>RESTING</vt:lpstr>
      <vt:lpstr>RESTING</vt:lpstr>
      <vt:lpstr>PowerPoint Presentation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2024-07-09T03:33:30Z</dcterms:created>
  <dcterms:modified xsi:type="dcterms:W3CDTF">2024-07-20T22:56:41Z</dcterms:modified>
</cp:coreProperties>
</file>