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416" r:id="rId3"/>
    <p:sldId id="417" r:id="rId4"/>
    <p:sldId id="257" r:id="rId5"/>
    <p:sldId id="258" r:id="rId6"/>
    <p:sldId id="259" r:id="rId7"/>
    <p:sldId id="260" r:id="rId8"/>
    <p:sldId id="261" r:id="rId9"/>
    <p:sldId id="407" r:id="rId10"/>
    <p:sldId id="363" r:id="rId11"/>
    <p:sldId id="403" r:id="rId12"/>
    <p:sldId id="364" r:id="rId13"/>
    <p:sldId id="402" r:id="rId14"/>
    <p:sldId id="365" r:id="rId15"/>
    <p:sldId id="388" r:id="rId16"/>
    <p:sldId id="404" r:id="rId17"/>
    <p:sldId id="366" r:id="rId18"/>
    <p:sldId id="386" r:id="rId19"/>
    <p:sldId id="367" r:id="rId20"/>
    <p:sldId id="405" r:id="rId21"/>
    <p:sldId id="411" r:id="rId22"/>
    <p:sldId id="368" r:id="rId23"/>
    <p:sldId id="401" r:id="rId24"/>
    <p:sldId id="369" r:id="rId25"/>
    <p:sldId id="400" r:id="rId26"/>
    <p:sldId id="370" r:id="rId27"/>
    <p:sldId id="399" r:id="rId28"/>
    <p:sldId id="371" r:id="rId29"/>
    <p:sldId id="406" r:id="rId30"/>
    <p:sldId id="372" r:id="rId31"/>
    <p:sldId id="408" r:id="rId32"/>
    <p:sldId id="373" r:id="rId33"/>
    <p:sldId id="394" r:id="rId34"/>
    <p:sldId id="374" r:id="rId35"/>
    <p:sldId id="396" r:id="rId36"/>
    <p:sldId id="375" r:id="rId37"/>
    <p:sldId id="397" r:id="rId38"/>
    <p:sldId id="299" r:id="rId39"/>
    <p:sldId id="300" r:id="rId40"/>
    <p:sldId id="410" r:id="rId41"/>
    <p:sldId id="413" r:id="rId42"/>
    <p:sldId id="415" r:id="rId43"/>
    <p:sldId id="418" r:id="rId44"/>
    <p:sldId id="302" r:id="rId45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7"/>
    </p:embeddedFont>
    <p:embeddedFont>
      <p:font typeface="Scramble" panose="020B0603050302020204" pitchFamily="34" charset="0"/>
      <p:regular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585"/>
    <a:srgbClr val="99CC00"/>
    <a:srgbClr val="9B6B57"/>
    <a:srgbClr val="A04E48"/>
    <a:srgbClr val="FF0000"/>
    <a:srgbClr val="0000FF"/>
    <a:srgbClr val="CC99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463" autoAdjust="0"/>
  </p:normalViewPr>
  <p:slideViewPr>
    <p:cSldViewPr>
      <p:cViewPr varScale="1">
        <p:scale>
          <a:sx n="110" d="100"/>
          <a:sy n="110" d="100"/>
        </p:scale>
        <p:origin x="2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47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E406E2A-9106-4360-8CCF-9739ACC5F4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A5668BD-79EE-4CDB-BA9B-2861C88FAC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36C7D0-6EF3-4973-9C8F-94682FAFBC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7C7A3785-2944-4DDB-B8ED-6145011BF7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B6925778-C45E-4A40-875C-F7D066F479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64C2F5B-CA89-42A3-959A-DD04B0D64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141DD38-8E01-4ABE-BC3E-089B54170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774D152-AFE8-42F1-BDAA-803386F9F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3066F-20E3-4DB4-BDC2-8AF14EA876F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8595CC1-9F3C-4FE3-A2CA-825E1FB40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B68513B-A0B8-499A-BE75-298D5B6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CD1C7E7-F36D-4F2C-8916-76E27B640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CC608F-47D5-4EDF-AA4E-6170F8E3177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4F5270F-C81A-4F30-817F-66C77E219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391E268-8284-4F10-AEB1-872FD7440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79B2914-F84F-489C-B2E5-7F97DA4FF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F1C35-EC78-49BC-B5D4-8D222DDFB42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D415A67-ED8C-4812-8437-ABE5BA677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8C01974-F27A-4B68-B4D3-D6D7FF17C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6F19B36-29AC-4340-9F04-88418A6EB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60B70-D818-4486-BEC4-8AF3C069966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9FC3C00-E265-47CC-BD8F-31D815DD0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28E6915-5209-4A02-8F91-FA9783BF9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F0EF3E-A28A-4294-B952-D3132C187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625FD-EC59-4E0B-903D-EDFA57AD046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5B4739A-1A8B-4F20-A675-24F06E5123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3BBB895-1951-4AF9-860F-5E1EECFA1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u="sng"/>
              <a:t>.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C339ECF-CC7B-4F2D-A57B-9E23F3F3C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5DFB02-FFDA-4C63-8B36-D1761F9D335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3380CAB-99CA-42E4-BF57-C3AE35671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DEF1B35-9FFE-4A93-B621-2669C14DA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F4C4E5D-9F68-4055-8B8C-CD4AD2F7E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6C379-364E-4FD6-A75F-B88F9D4667C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79E7EF5-1FBB-4AC2-9DAE-7183648C3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EBC0C26-B7C7-4E54-B77B-73A178C90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29463A0-3488-4F6F-9932-1A10F2F8D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6FFF7-BB60-4AB1-8223-95F5B380A44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1A30964-C2B4-48D2-8152-323A49072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BFBE6CA-D007-4107-8DE1-4070ABB58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ETESIAN: </a:t>
            </a:r>
            <a:r>
              <a:rPr lang="en-US" altLang="en-US" dirty="0"/>
              <a:t> “oVeRCoMeS C</a:t>
            </a:r>
            <a:r>
              <a:rPr lang="en-US" altLang="en-US" b="0" u="none" dirty="0"/>
              <a:t>aTBiRD</a:t>
            </a:r>
            <a:r>
              <a:rPr lang="en-US" altLang="en-US" dirty="0"/>
              <a:t>S (*CoNSoNaNTS oNLY)</a:t>
            </a:r>
            <a:r>
              <a:rPr lang="en-US" altLang="en-US" b="1" dirty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INMATES</a:t>
            </a:r>
            <a:r>
              <a:rPr lang="en-US" altLang="en-US" dirty="0"/>
              <a:t>: “GANEFS OR BLO</a:t>
            </a:r>
            <a:r>
              <a:rPr lang="en-US" altLang="en-US" b="0" u="none" dirty="0"/>
              <a:t>CKHEADS</a:t>
            </a:r>
            <a:r>
              <a:rPr lang="en-US" altLang="en-US" dirty="0"/>
              <a:t>?”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5813FF4-B832-44E7-BC41-F4FF21011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602BC4-B03A-4E0E-93C8-479264FB803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3F1B998-1665-4201-B9C5-E6A187EB1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BF9D1A1-4404-4C51-990B-4446C4AA2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AE40E1A-A9F8-4B1A-BEF7-F6FFDA7D4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78562A-E31B-46AC-B8C8-112A2094FCCB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1392008-B5E5-4A60-B130-64997F51D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18DB959-5017-4203-B82E-526E1ECE3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B5AAB04-1CBB-45A5-A77F-804344643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58C93-F8B5-417B-8ED8-D2240DEF9D5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E21BC24-095F-487C-B860-3E8E86BB2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DC4F2C5-110F-4DF1-953D-7ADD78F1C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774D152-AFE8-42F1-BDAA-803386F9F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3066F-20E3-4DB4-BDC2-8AF14EA876F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8595CC1-9F3C-4FE3-A2CA-825E1FB40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B68513B-A0B8-499A-BE75-298D5B6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72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CFA91D5-849A-43A1-9FDD-D2A2A3FCB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94C2F-E0F1-4D29-8013-8CA293B6501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587666-535E-4DC1-9CA7-FB8738558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28FF30-6A86-42AE-9CE3-6800C352A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b="1" dirty="0"/>
              <a:t>SESTINA</a:t>
            </a:r>
            <a:r>
              <a:rPr lang="en-US" altLang="en-US" sz="1000" dirty="0"/>
              <a:t>: “THIS POEM LACKED BURN</a:t>
            </a:r>
            <a:r>
              <a:rPr lang="en-US" altLang="en-US" sz="1000" b="0" u="none" dirty="0"/>
              <a:t>ING</a:t>
            </a:r>
            <a:r>
              <a:rPr lang="en-US" altLang="en-US" sz="1000" dirty="0"/>
              <a:t> SEX”                 </a:t>
            </a:r>
          </a:p>
          <a:p>
            <a:pPr eaLnBrk="1" hangingPunct="1"/>
            <a:r>
              <a:rPr lang="en-US" altLang="en-US" sz="1000" b="1" dirty="0"/>
              <a:t>SAMISEN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STRUMMED JAZZ AT </a:t>
            </a:r>
            <a:r>
              <a:rPr lang="en-US" altLang="en-US" sz="1000" dirty="0"/>
              <a:t>GO MATCH”</a:t>
            </a:r>
          </a:p>
          <a:p>
            <a:pPr eaLnBrk="1" hangingPunct="1"/>
            <a:r>
              <a:rPr lang="en-US" altLang="en-US" sz="1000" b="1" dirty="0"/>
              <a:t>INMATES</a:t>
            </a:r>
            <a:r>
              <a:rPr lang="en-US" altLang="en-US" sz="1000" dirty="0"/>
              <a:t>: “GANEFS OR BLO</a:t>
            </a:r>
            <a:r>
              <a:rPr lang="en-US" altLang="en-US" sz="1000" b="0" u="none" dirty="0"/>
              <a:t>CKHEADS</a:t>
            </a:r>
            <a:r>
              <a:rPr lang="en-US" altLang="en-US" sz="1000" dirty="0"/>
              <a:t>?”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86C2C8D-C1D9-4BEA-8BE1-016FB79B6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73008D41-11A0-4C31-95FF-48E59D00B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.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C472B4D-F506-4AA6-A72E-4BEA38D09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E80F50A1-E08C-4E0C-A7FA-2F0C57185C8E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75E17F2-CC0C-426B-A4D4-198F0BD0B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E56C3-1A51-41AB-A2A3-C9584BDB171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27669BA-BA40-409D-87A3-7B7795D23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1C32977-0367-45FA-A145-75EB21B62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INMATE</a:t>
            </a:r>
            <a:r>
              <a:rPr lang="en-US" altLang="en-US" dirty="0"/>
              <a:t>: “RELAXING BY HIS CELL DOOR”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0DFACAC-E61E-4C36-9470-17D5A0332F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77CBE-931A-4401-9D4E-69D347408A8E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8A5C733-B63E-47B2-8CF5-F3E2FA4E3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C2685BC-755C-4CB3-8A03-C60DEA2FB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ATONIES</a:t>
            </a:r>
            <a:r>
              <a:rPr lang="en-US" altLang="en-US" dirty="0"/>
              <a:t>: *</a:t>
            </a:r>
            <a:r>
              <a:rPr lang="en-US" altLang="en-US" b="0" u="none" dirty="0"/>
              <a:t>uNBRaCeD LiMPNeSS </a:t>
            </a:r>
            <a:r>
              <a:rPr lang="en-US" altLang="en-US" dirty="0"/>
              <a:t>(*CoNSoNaNTS oNLY) </a:t>
            </a:r>
          </a:p>
          <a:p>
            <a:pPr eaLnBrk="1" hangingPunct="1"/>
            <a:r>
              <a:rPr lang="en-US" altLang="en-US" b="1" dirty="0"/>
              <a:t>ANOMIES</a:t>
            </a:r>
            <a:r>
              <a:rPr lang="en-US" altLang="en-US" dirty="0"/>
              <a:t>: *aDMiRe ouTLaWS (*CoNSoNaNTS oNLY) </a:t>
            </a:r>
          </a:p>
          <a:p>
            <a:pPr eaLnBrk="1" hangingPunct="1"/>
            <a:r>
              <a:rPr lang="en-US" altLang="en-US" b="1" dirty="0"/>
              <a:t>INMATES</a:t>
            </a:r>
            <a:r>
              <a:rPr lang="en-US" altLang="en-US" dirty="0"/>
              <a:t>: “GANEFS OR BLO</a:t>
            </a:r>
            <a:r>
              <a:rPr lang="en-US" altLang="en-US" b="0" u="none" dirty="0"/>
              <a:t>CKHEADS</a:t>
            </a:r>
            <a:r>
              <a:rPr lang="en-US" altLang="en-US" dirty="0"/>
              <a:t>?”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646354A-3583-4710-B5E1-65DD29DC7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1AF72-FA32-4829-9FCF-16E4DFDAD98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76A6D45-4A38-4653-ABEC-C4EE257AD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C0DEA49-B17B-4606-AF84-60025F08E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INMATE</a:t>
            </a:r>
            <a:r>
              <a:rPr lang="en-US" altLang="en-US" dirty="0"/>
              <a:t>: “RELAXING BY HIS CELL DOOR”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0F41663-7646-4654-A5E9-15EED2DB0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3C4522-20FF-4198-9407-A9558156FA2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A28ABC5-E501-4B58-8EB6-212E1D50F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EAB7916-638E-4B6C-A8EF-FB9EBBE94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800" b="1" dirty="0"/>
              <a:t>NASTIER</a:t>
            </a:r>
            <a:r>
              <a:rPr lang="en-US" altLang="en-US" sz="800" dirty="0"/>
              <a:t>: “</a:t>
            </a:r>
            <a:r>
              <a:rPr lang="en-US" altLang="en-US" sz="800" b="0" u="none" dirty="0"/>
              <a:t>W</a:t>
            </a:r>
            <a:r>
              <a:rPr lang="en-US" altLang="en-US" sz="800" b="0" u="none" dirty="0">
                <a:solidFill>
                  <a:srgbClr val="00B0F0"/>
                </a:solidFill>
              </a:rPr>
              <a:t>I</a:t>
            </a:r>
            <a:r>
              <a:rPr lang="en-US" altLang="en-US" sz="800" b="0" u="none" dirty="0"/>
              <a:t>C</a:t>
            </a:r>
            <a:r>
              <a:rPr lang="en-US" altLang="en-US" sz="800" b="0" u="none" dirty="0">
                <a:solidFill>
                  <a:srgbClr val="00B0F0"/>
                </a:solidFill>
              </a:rPr>
              <a:t>K</a:t>
            </a:r>
            <a:r>
              <a:rPr lang="en-US" altLang="en-US" sz="800" b="0" u="none" dirty="0"/>
              <a:t>ED H</a:t>
            </a:r>
            <a:r>
              <a:rPr lang="en-US" altLang="en-US" sz="800" b="0" u="none" dirty="0">
                <a:solidFill>
                  <a:srgbClr val="00B0F0"/>
                </a:solidFill>
              </a:rPr>
              <a:t>O</a:t>
            </a:r>
            <a:r>
              <a:rPr lang="en-US" altLang="en-US" sz="800" b="0" u="none" dirty="0"/>
              <a:t>RRIB</a:t>
            </a:r>
            <a:r>
              <a:rPr lang="en-US" altLang="en-US" sz="800" b="0" u="none" dirty="0">
                <a:solidFill>
                  <a:srgbClr val="00B0F0"/>
                </a:solidFill>
              </a:rPr>
              <a:t>L</a:t>
            </a:r>
            <a:r>
              <a:rPr lang="en-US" altLang="en-US" sz="800" b="0" u="none" dirty="0"/>
              <a:t>E F</a:t>
            </a:r>
            <a:r>
              <a:rPr lang="en-US" altLang="en-US" sz="800" b="0" u="none" dirty="0">
                <a:solidFill>
                  <a:srgbClr val="00B0F0"/>
                </a:solidFill>
              </a:rPr>
              <a:t>A</a:t>
            </a:r>
            <a:r>
              <a:rPr lang="en-US" altLang="en-US" sz="800" b="0" u="none" dirty="0"/>
              <a:t>N</a:t>
            </a:r>
            <a:r>
              <a:rPr lang="en-US" altLang="en-US" sz="800" b="0" u="none" dirty="0">
                <a:solidFill>
                  <a:srgbClr val="00B0F0"/>
                </a:solidFill>
              </a:rPr>
              <a:t>G</a:t>
            </a:r>
            <a:r>
              <a:rPr lang="en-US" altLang="en-US" sz="800" b="0" u="none" dirty="0"/>
              <a:t> STUMPS</a:t>
            </a:r>
            <a:r>
              <a:rPr lang="en-US" altLang="en-US" sz="700" dirty="0"/>
              <a:t>!”                   </a:t>
            </a:r>
          </a:p>
          <a:p>
            <a:pPr eaLnBrk="1" hangingPunct="1"/>
            <a:r>
              <a:rPr lang="en-US" altLang="en-US" sz="800" b="1" dirty="0">
                <a:ea typeface="MS PGothic" panose="020B0600070205080204" pitchFamily="34" charset="-128"/>
              </a:rPr>
              <a:t>SMARTIE</a:t>
            </a:r>
            <a:r>
              <a:rPr lang="en-US" altLang="en-US" sz="800" dirty="0">
                <a:ea typeface="MS PGothic" panose="020B0600070205080204" pitchFamily="34" charset="-128"/>
              </a:rPr>
              <a:t>: VALUES “KNOWING” EXPECTS “DUMBNESS”</a:t>
            </a:r>
            <a:endParaRPr lang="en-US" altLang="en-US" sz="900" dirty="0"/>
          </a:p>
          <a:p>
            <a:pPr eaLnBrk="1" hangingPunct="1"/>
            <a:r>
              <a:rPr lang="en-US" altLang="en-US" sz="800" b="1" dirty="0"/>
              <a:t>INMATES</a:t>
            </a:r>
            <a:r>
              <a:rPr lang="en-US" altLang="en-US" sz="800" dirty="0"/>
              <a:t>: “GANEFS OR BLO</a:t>
            </a:r>
            <a:r>
              <a:rPr lang="en-US" altLang="en-US" sz="800" b="0" u="none" dirty="0"/>
              <a:t>CKHEADS</a:t>
            </a:r>
            <a:r>
              <a:rPr lang="en-US" altLang="en-US" sz="800" dirty="0"/>
              <a:t>?”</a:t>
            </a:r>
          </a:p>
          <a:p>
            <a:pPr eaLnBrk="1" hangingPunct="1"/>
            <a:r>
              <a:rPr lang="en-US" altLang="en-US" sz="800" b="1" dirty="0"/>
              <a:t>RETINA: “</a:t>
            </a:r>
            <a:r>
              <a:rPr lang="en-US" altLang="en-US" sz="800" b="0" dirty="0"/>
              <a:t>THE RED PUPIL PREFERS MUCH WINKING”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7CADAA8-D0D9-4747-BEE9-6F8DCCD34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3E1969-E419-4BDB-84FF-8772D9E7A60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FB89A47-4D76-4175-8C0C-51BCBE9CF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FBBF507-1400-42AD-BE80-555318214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INMATE</a:t>
            </a:r>
            <a:r>
              <a:rPr lang="en-US" altLang="en-US" dirty="0"/>
              <a:t>: “RELAXING BY HIS CELL DOOR”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CAF6CCD-792A-4629-9436-ADEFC1BA1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D4C59-E35C-4B48-8EA8-D60C74D4F818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2E666CC-0639-4546-A4E4-29A998FF2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2568223-4C7B-4D50-8142-8A96E2815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68D5CD1-5FEF-4A08-9F63-EC48215F4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EC15D-5D2C-462B-B495-4DBF94F2337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5AC536C-446F-4C7C-8492-CC72E677B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5BD8BE6-456E-45C6-9FE7-799D1CA3D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FB67CC9-720E-45BE-9EE0-C9B69BB56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F0B3B-AC78-4663-87AC-89D7C1A2229B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5CCE710-D20B-4793-805F-430614249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D8CBAF9-CAF0-4C80-A826-1479FBC8D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900" b="1" dirty="0"/>
              <a:t>SLAINTE: </a:t>
            </a:r>
            <a:r>
              <a:rPr lang="en-US" altLang="en-US" sz="900" dirty="0"/>
              <a:t>“</a:t>
            </a:r>
            <a:r>
              <a:rPr lang="en-US" altLang="en-US" sz="900" b="0" u="none" dirty="0"/>
              <a:t>POP CORK, BUMP CUPS, FOR </a:t>
            </a:r>
            <a:r>
              <a:rPr lang="en-US" altLang="en-US" sz="900" dirty="0"/>
              <a:t>VIM, VIGOR”       </a:t>
            </a:r>
          </a:p>
          <a:p>
            <a:pPr eaLnBrk="1" hangingPunct="1"/>
            <a:r>
              <a:rPr lang="en-US" altLang="en-US" sz="900" b="1" dirty="0"/>
              <a:t>ITS-MALE</a:t>
            </a:r>
            <a:r>
              <a:rPr lang="en-US" altLang="en-US" sz="900" dirty="0"/>
              <a:t>: “</a:t>
            </a:r>
            <a:r>
              <a:rPr lang="en-US" altLang="en-US" sz="900" b="0" u="none" dirty="0"/>
              <a:t>PROCUMBENT</a:t>
            </a:r>
            <a:r>
              <a:rPr lang="en-US" altLang="en-US" sz="900" dirty="0"/>
              <a:t> FUNKY DUDE”</a:t>
            </a:r>
          </a:p>
          <a:p>
            <a:pPr eaLnBrk="1" hangingPunct="1"/>
            <a:r>
              <a:rPr lang="en-US" altLang="en-US" sz="900" b="1" dirty="0"/>
              <a:t>INMATES</a:t>
            </a:r>
            <a:r>
              <a:rPr lang="en-US" altLang="en-US" sz="900" dirty="0"/>
              <a:t>: “GANEFS OR BLO</a:t>
            </a:r>
            <a:r>
              <a:rPr lang="en-US" altLang="en-US" sz="900" b="0" u="none" dirty="0"/>
              <a:t>CKHEADS</a:t>
            </a:r>
            <a:r>
              <a:rPr lang="en-US" altLang="en-US" sz="900" dirty="0"/>
              <a:t>?”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774D152-AFE8-42F1-BDAA-803386F9F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3066F-20E3-4DB4-BDC2-8AF14EA876F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8595CC1-9F3C-4FE3-A2CA-825E1FB40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B68513B-A0B8-499A-BE75-298D5B603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324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E85D2BB-85D7-46B3-AB3A-FB349D186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97BFC-E194-4DB6-A2B8-6CB036EF7B74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BFD4686-4267-4E40-AECB-8FC1544FD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4D45DD7-DA5F-4DC1-9884-589CB3396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7B2CC1B-9FB1-4A35-BF8F-F01BD7227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1D819-E769-421D-AC7C-473C92EA95C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945F264-9F8C-4EA0-92A4-50215EA7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73350E8-7524-44A3-991B-A36D4E97E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u="sng" dirty="0"/>
              <a:t>ERRATIC</a:t>
            </a:r>
            <a:r>
              <a:rPr lang="en-US" altLang="en-US" b="0" u="none" dirty="0"/>
              <a:t> is both an adjective and a noun and takes an S.  However, AMNESTIC is an adj. only, and does not take an 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none" dirty="0"/>
              <a:t>Shift + F5 </a:t>
            </a:r>
            <a:r>
              <a:rPr lang="en-US" altLang="en-US" u="none" dirty="0"/>
              <a:t>to get back to full screen</a:t>
            </a:r>
            <a:endParaRPr lang="en-US" altLang="en-US" b="0" u="sng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CINEAST: </a:t>
            </a:r>
            <a:r>
              <a:rPr lang="en-US" altLang="en-US" sz="1000" dirty="0"/>
              <a:t> “</a:t>
            </a:r>
            <a:r>
              <a:rPr lang="en-US" altLang="en-US" sz="1000" b="0" u="none" dirty="0"/>
              <a:t>OLD FANS OF THE DIRTY MOVIE BIZ</a:t>
            </a:r>
            <a:r>
              <a:rPr lang="en-US" altLang="en-US" sz="1000" dirty="0"/>
              <a:t>”</a:t>
            </a:r>
            <a:r>
              <a:rPr lang="en-US" altLang="en-US" sz="1000" b="1" dirty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INMATES</a:t>
            </a:r>
            <a:r>
              <a:rPr lang="en-US" altLang="en-US" sz="1000" dirty="0"/>
              <a:t>: “GANEFS OR BLO</a:t>
            </a:r>
            <a:r>
              <a:rPr lang="en-US" altLang="en-US" sz="1000" b="0" u="none" dirty="0"/>
              <a:t>CKHEADS</a:t>
            </a:r>
            <a:r>
              <a:rPr lang="en-US" altLang="en-US" sz="1000" dirty="0"/>
              <a:t>?”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3E06468-7555-4184-9A6A-23F0F9533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3CB43-4A59-489D-9925-63619EF54EC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B5565615-28C3-4765-B166-397EF94C3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412C79B-F898-4E20-A10B-C54DBCC13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A2EE241-993A-4599-BEB0-1884FA986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1B690-4898-4202-B3B2-A946C824BE5A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C34E8FE-41FC-4017-9C47-91A2266FA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6A50FCD-4F7D-458C-B8F1-25AAF6073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436912D-D0EA-47F7-9338-0B44C1CC5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E3DA56-20B8-4E9C-9E04-38FFA661812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1DD104A-CB4F-4ADF-B47D-924FE9ECF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3BEA2B7-28D1-482E-845D-D5786CE4C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INMATE</a:t>
            </a:r>
            <a:r>
              <a:rPr lang="en-US" altLang="en-US" dirty="0"/>
              <a:t>: “RELAXING BY HIS CELL DOOR”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64C62820-A403-4A35-8747-4B02002ED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38CA6-CF1D-444D-A89D-09F5046F6FC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4B23186-BD11-4FFF-A992-8DE773246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283B866-6C4E-4C5B-9CE6-1C8DF6DDF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6FEE733-5CD9-4111-896D-AFDC3EAA2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73BE7-E484-44E4-B832-BA940E127538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31484A5-887B-4268-B5B5-BCA14E582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BD627870-FC34-4C14-8877-0D83477FF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B6005F-E11D-4656-9462-85E324C9D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E8128-C2AB-4ABF-9A27-F4F42E2992D5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0F57B39-7BF9-448A-84FD-C58ECA84E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C92E389-7C0C-49EB-876C-D3575C988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SAINTED</a:t>
            </a:r>
            <a:r>
              <a:rPr lang="en-US" altLang="en-US" dirty="0"/>
              <a:t>: “</a:t>
            </a:r>
            <a:r>
              <a:rPr lang="en-US" altLang="en-US" b="0" u="none" dirty="0"/>
              <a:t>BEGETS IMPROVED TOUCH</a:t>
            </a:r>
            <a:r>
              <a:rPr lang="en-US" altLang="en-US" dirty="0"/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INMATES</a:t>
            </a:r>
            <a:r>
              <a:rPr lang="en-US" altLang="en-US" dirty="0"/>
              <a:t>: “GANEFS OR BLO</a:t>
            </a:r>
            <a:r>
              <a:rPr lang="en-US" altLang="en-US" b="0" u="none" dirty="0"/>
              <a:t>CKHEADS</a:t>
            </a:r>
            <a:r>
              <a:rPr lang="en-US" altLang="en-US" dirty="0"/>
              <a:t>?”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70EC023-C2D9-417A-B016-52F133E45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701092-E045-4E6A-BC5B-F6020ABD8D1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3557F7E-78F9-4EA2-AD74-9F6337C4B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DEB2377C-9623-4487-8E79-966086F6A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220AB7E3-B892-4E34-B6E4-5A1725246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DB380C-2EA7-4448-8C0C-B391E065613B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FC5D309-DB78-406E-A34C-6A2C4D2AB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EA4AC3D-619F-4BF1-902A-811364304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4D5CA4E-25D9-4993-8702-3403BAF35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488D6E-3477-4331-80F1-7F05B56473A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57CB9AF-3701-4213-95D6-37ADAE877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259E837-4663-40DA-8118-5D4604493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F7553EBC-6947-4C29-B6A6-79D8E1F4C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1431B-6D0E-4380-B141-54B246AB41D8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45BBBAE-7337-4E02-894B-DABF3BAB1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CCCFFC-94AD-4414-92F9-B02AA2D24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GANEF</a:t>
            </a:r>
            <a:r>
              <a:rPr lang="en-US" altLang="en-US" dirty="0"/>
              <a:t>/S, GANEV/S, GANOF/S, GONEF/S, GONIF/S, GONIFF/S, GONOF/S, GONOPH/S  all mean THIEF/THIEVES</a:t>
            </a:r>
          </a:p>
          <a:p>
            <a:pPr eaLnBrk="1" hangingPunct="1"/>
            <a:r>
              <a:rPr lang="en-US" altLang="en-US" b="1" dirty="0"/>
              <a:t>Shift + </a:t>
            </a:r>
            <a:r>
              <a:rPr lang="en-US" altLang="en-US" b="1" u="sng" dirty="0"/>
              <a:t>F5</a:t>
            </a:r>
            <a:r>
              <a:rPr lang="en-US" altLang="en-US" b="1" dirty="0"/>
              <a:t> </a:t>
            </a:r>
            <a:r>
              <a:rPr lang="en-US" altLang="en-US" dirty="0"/>
              <a:t>to return to full screen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1DD38-8E01-4ABE-BC3E-089B54170514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82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1DD38-8E01-4ABE-BC3E-089B54170514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058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B76C5926-CB0F-437E-8C71-E98AE2555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E61411-E262-43B4-9453-9DD7AE6CDC2C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496F4E6E-281F-42AC-B681-FA375B3A8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F4B884F-045C-4560-B0AB-FDF4E9AC0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D50AE08-4D65-4B3C-B283-A62A375EB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657DE-FBD4-48AE-BFBB-F05D8B3609B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0B7376B-AFA3-44C0-AC4F-EC0B6D675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B9035C7-808E-4926-BE7F-0AF94002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b="1" dirty="0"/>
              <a:t>INMATE</a:t>
            </a:r>
            <a:r>
              <a:rPr lang="en-US" altLang="en-US" sz="1000" dirty="0"/>
              <a:t>: “RELAXING BY HIS CELL DOOR”   </a:t>
            </a:r>
          </a:p>
          <a:p>
            <a:pPr eaLnBrk="1" hangingPunct="1"/>
            <a:r>
              <a:rPr lang="en-US" altLang="en-US" sz="1000" b="1" dirty="0"/>
              <a:t>INSEAM</a:t>
            </a:r>
            <a:r>
              <a:rPr lang="en-US" altLang="en-US" sz="1000" dirty="0"/>
              <a:t>: “</a:t>
            </a:r>
            <a:r>
              <a:rPr lang="en-US" altLang="en-US" sz="1000" b="0" u="none" dirty="0"/>
              <a:t>CARE FOR </a:t>
            </a:r>
            <a:r>
              <a:rPr lang="en-US" altLang="en-US" sz="1000" dirty="0"/>
              <a:t>A GOOD JOKE, HOW TALL HE SEAMS”   </a:t>
            </a:r>
          </a:p>
          <a:p>
            <a:pPr eaLnBrk="1" hangingPunct="1"/>
            <a:r>
              <a:rPr lang="en-US" altLang="en-US" sz="1000" b="1" dirty="0"/>
              <a:t>TISANE</a:t>
            </a:r>
            <a:r>
              <a:rPr lang="en-US" altLang="en-US" sz="1000" dirty="0"/>
              <a:t>: “TUCK SHOP WIZ </a:t>
            </a:r>
            <a:r>
              <a:rPr lang="en-US" altLang="en-US" sz="1000" b="0" u="none" dirty="0"/>
              <a:t>JUST FIXED MEDICINAL BEVERAGE</a:t>
            </a:r>
            <a:r>
              <a:rPr lang="en-US" altLang="en-US" sz="1000" dirty="0"/>
              <a:t>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749F387-4D41-482E-841D-A179C860A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4C7498-754F-4F57-BCB3-A00F904B093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751BB8F-7D63-4940-A877-24F164C4E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8172092-31B9-4CD6-ABC1-D1E9F7029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510C019-AF61-449A-A1DE-629A13D80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0D8E6-5EC3-48F9-A715-4F09B852FC4F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7EEE226-A2D4-4C96-9135-4925655C6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777A5E8-224E-4707-AF06-E8CCE321B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GANEF/S, GANEV/S, GANOF/S, GONEF/S, GONIF/S, GONIFF/S, GONOF/S, GONOPH/S  all mean THIEF  or THIEVES    </a:t>
            </a:r>
          </a:p>
          <a:p>
            <a:pPr eaLnBrk="1" hangingPunct="1"/>
            <a:r>
              <a:rPr lang="en-US" altLang="en-US" b="1" dirty="0"/>
              <a:t>Shift + F5 </a:t>
            </a:r>
            <a:r>
              <a:rPr lang="en-US" altLang="en-US" dirty="0"/>
              <a:t>to get back to full screen</a:t>
            </a:r>
          </a:p>
          <a:p>
            <a:pPr eaLnBrk="1" hangingPunct="1"/>
            <a:r>
              <a:rPr lang="en-US" altLang="en-US" b="1" dirty="0"/>
              <a:t>INMATES</a:t>
            </a:r>
            <a:r>
              <a:rPr lang="en-US" altLang="en-US" dirty="0"/>
              <a:t>: “GANEFS OR BLO</a:t>
            </a:r>
            <a:r>
              <a:rPr lang="en-US" altLang="en-US" b="0" u="none" dirty="0"/>
              <a:t>CKHEADS</a:t>
            </a:r>
            <a:r>
              <a:rPr lang="en-US" altLang="en-US" dirty="0"/>
              <a:t>?”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0479F2-2FD8-45F8-8836-BDE5D1C2A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4FD4E8-CFAB-4DAE-B784-70167AA9F2B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1048CA5-EE45-459B-820D-1F91D7E98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42639A3-79CC-4068-A687-305D81BC4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4338EA6-7A35-4308-B2C7-4CB06D5F8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1C660-63FB-46F8-9389-E18C5BD758E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23A296C-7B12-42DF-AA4D-7A5EE2E61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B82F94-5161-42F8-9159-F87DDF172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NOTE </a:t>
            </a:r>
            <a:r>
              <a:rPr lang="en-US" altLang="en-US" u="sng" dirty="0"/>
              <a:t>MANGY</a:t>
            </a:r>
            <a:r>
              <a:rPr lang="en-US" altLang="en-US" dirty="0"/>
              <a:t> AND </a:t>
            </a:r>
            <a:r>
              <a:rPr lang="en-US" altLang="en-US" u="sng" dirty="0"/>
              <a:t>MANGEY</a:t>
            </a:r>
            <a:r>
              <a:rPr lang="en-US" altLang="en-US" b="1" dirty="0"/>
              <a:t> </a:t>
            </a:r>
            <a:r>
              <a:rPr lang="en-US" altLang="en-US" dirty="0"/>
              <a:t>EACH COMPARE TO </a:t>
            </a:r>
            <a:r>
              <a:rPr lang="en-US" altLang="en-US" u="sng" dirty="0"/>
              <a:t>MANGIER</a:t>
            </a:r>
            <a:r>
              <a:rPr lang="en-US" altLang="en-US" dirty="0"/>
              <a:t> AND </a:t>
            </a:r>
            <a:r>
              <a:rPr lang="en-US" altLang="en-US" u="sng" dirty="0"/>
              <a:t>MANGIEST</a:t>
            </a:r>
            <a:r>
              <a:rPr lang="en-US" altLang="en-US" u="none" dirty="0"/>
              <a:t>           </a:t>
            </a:r>
          </a:p>
          <a:p>
            <a:pPr eaLnBrk="1" hangingPunct="1"/>
            <a:r>
              <a:rPr lang="en-US" altLang="en-US" b="0" u="none" dirty="0"/>
              <a:t>TEGMINA</a:t>
            </a:r>
            <a:r>
              <a:rPr lang="en-US" altLang="en-US" b="1" u="none" dirty="0"/>
              <a:t> </a:t>
            </a:r>
            <a:r>
              <a:rPr lang="en-US" altLang="en-US" b="0" u="none" dirty="0"/>
              <a:t>is the plural of TEGMEN and does not take a rear S   </a:t>
            </a:r>
            <a:r>
              <a:rPr lang="en-US" altLang="en-US" b="1" u="none" dirty="0"/>
              <a:t>Shift + F5 </a:t>
            </a:r>
            <a:r>
              <a:rPr lang="en-US" altLang="en-US" u="none" dirty="0"/>
              <a:t>to get back to full screen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TEASING: </a:t>
            </a:r>
            <a:r>
              <a:rPr lang="en-US" altLang="en-US" sz="1000" dirty="0"/>
              <a:t>“FUZZY </a:t>
            </a:r>
            <a:r>
              <a:rPr lang="en-US" altLang="en-US" sz="1000" b="0" u="none" dirty="0"/>
              <a:t>NURD THUMBS UGLY </a:t>
            </a:r>
            <a:r>
              <a:rPr lang="en-US" altLang="en-US" sz="1000" dirty="0"/>
              <a:t>VW”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/>
              <a:t>INMATES</a:t>
            </a:r>
            <a:r>
              <a:rPr lang="en-US" altLang="en-US" sz="1000" dirty="0"/>
              <a:t>: “GANEFS OR BLO</a:t>
            </a:r>
            <a:r>
              <a:rPr lang="en-US" altLang="en-US" sz="1000" b="0" u="none" dirty="0"/>
              <a:t>CKHEADS</a:t>
            </a:r>
            <a:r>
              <a:rPr lang="en-US" altLang="en-US" sz="1000" dirty="0"/>
              <a:t>?”</a:t>
            </a:r>
          </a:p>
          <a:p>
            <a:pPr eaLnBrk="1" hangingPunct="1"/>
            <a:endParaRPr lang="en-US" alt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B32B97-E335-42A8-A7EE-225B49C8B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ABAF6-478F-495C-9E19-3F674AE13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FF615-326A-4B17-AAAB-0C00F613C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93278-229D-4566-9D08-F7CA7C6A2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956D2-90F7-441A-8C4A-5D2B4B542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38A316-8810-494B-9E42-CE581B231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DEB04-DA3C-4356-9AE9-3F5A61B37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B5AF0-D8DE-4BC2-B5D0-F6CE756A1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8450A-D4E0-4E6A-909C-E6885498D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C0BA4-0D46-48AF-8F68-D57C75636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38D01-BB21-4AF1-8346-41913764A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DF72-F4A0-434F-A793-41ED2B122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6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40337-4BF0-4300-BFC0-76793BCE0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9A804-1169-44E9-A584-4DFE68BAB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3D010-0D5F-44B3-A2E9-A630499AD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627FC-366C-4E0D-990E-F9DE78568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3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44B13-E768-4909-8EE2-7D7A191F8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A2ECA-D736-4450-8297-3554A7E1C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91BEDB-DC20-4FB6-AE75-7468BB3C6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9B637-4340-4FBE-A05B-98E93F744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7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F5CEB-8BCC-45F3-B9FE-AE069FC49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BACE9-3D43-40E9-BB3D-D45027B3F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562A1-19B9-4B95-8F7A-451E6C08E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DB10D-8CBC-4E51-8857-E43F10C5F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8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14334-8B38-49AF-8B8D-ADC7C1CB2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631F4-B6B6-4F28-B249-F73635C8F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B2554-F0AD-4C0D-BA16-B2699B8EF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A1AFC-587B-4CB2-8A81-75A79A8B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52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D1ADB6-C041-4D7F-A096-804232D95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C7D62-0EDF-4B17-94C8-6FA9B6C8C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01D6FB-93D6-485F-935A-A8769B52A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F7390-D68D-45C8-B2EA-E14F24DA3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96FA44-5D80-497E-AE7F-40C500810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0A3AAD-2220-4486-B6A6-8A060832E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03C55D-D124-4C63-80DC-62817EDC5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61E8E-82EA-4B12-9B04-BC915B2A7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D75AEE-131C-47DF-910A-1C8BDBDE5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F66825-3418-4103-A924-DF2877109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EFF2AA-083B-478C-94EA-9487C2134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077C3-6888-4CF6-A630-56C0D0670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1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CC773-772D-4501-A720-F51432933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22EDD-AF69-481F-851A-ED32E783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7FE12-C442-44E7-BB7F-3D5CC8A51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95796-050A-4F37-ADDE-CA0FBE32F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1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0241D-E784-4502-A3CF-EC1370AEF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25765-514A-4C81-9746-FD3D0B3DE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8D3D8-E3C8-434C-B671-C24358679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4CF95-7136-4C66-AB58-8877E8EF7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43219D-C230-40F5-B05E-EF6151805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AC545C-B1B1-433D-8075-40D637FD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E2BEAA-2769-4D23-AD91-0A8F300B04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51BAD6-F29D-46C9-BC9E-D0414D7A19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496803-2235-42F4-9D53-212E6FD7AE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8FD17C9-7D9C-4553-AF28-EB936055FC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tolweb.org/tree/ToLimages/Amniote_egg.gif&amp;imgrefurl=http://tolweb.org/Amniota&amp;usg=__UgFFYXbfDADf0pT-D2AiMKLhzG0=&amp;h=255&amp;w=294&amp;sz=30&amp;hl=en&amp;start=2&amp;tbnid=NSRXOzvmHg1G9M:&amp;tbnh=100&amp;tbnw=115&amp;prev=/images%3Fq%3DAMNIOTE%26gbv%3D2%26hl%3De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E0103E3-48CF-4348-B7F2-522E0D87921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DFE5D-1AFD-9531-4FF2-4A86B592847C}"/>
              </a:ext>
            </a:extLst>
          </p:cNvPr>
          <p:cNvSpPr txBox="1"/>
          <p:nvPr/>
        </p:nvSpPr>
        <p:spPr>
          <a:xfrm>
            <a:off x="1219200" y="3795433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Nothing new from NASPA’s NWL23 or WGPO’s WOW24 word lists.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819D7886-2805-474C-AB24-C1772617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45D3C-7F26-4012-8F83-50A29649DD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191992-E833-45D5-B5A3-3F7FF8B95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A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222BC34-D192-4B13-A282-76D1F2543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AAEIMNST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F6BBB65-48DC-46DB-A3F1-4A02BD76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145" y="5481637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INMATE + A + S</a:t>
            </a:r>
            <a:endParaRPr lang="en-US" altLang="en-US" sz="2400" dirty="0">
              <a:latin typeface="Scramble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0D109-8702-42AB-A5C8-21174FCB9AEC}"/>
              </a:ext>
            </a:extLst>
          </p:cNvPr>
          <p:cNvSpPr txBox="1"/>
          <p:nvPr/>
        </p:nvSpPr>
        <p:spPr>
          <a:xfrm>
            <a:off x="35052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F4C13B0E-9060-4E3C-B7C3-2C8BF1EE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E2661-615C-4885-9B2F-3CC7592915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B164433-3994-4B8D-B47D-6CB283815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AAEIMNST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12D19E47-4704-4C6A-B031-11005D234B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AMENTIAS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ANIMATES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FBF5797D-EBD7-4908-9433-E94AE395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04913"/>
            <a:ext cx="2171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AMENTIAS</a:t>
            </a:r>
            <a:r>
              <a:rPr lang="en-US" altLang="en-US" sz="2000"/>
              <a:t>: pl. of  </a:t>
            </a:r>
            <a:r>
              <a:rPr lang="en-US" altLang="en-US" sz="2000" u="sng"/>
              <a:t>AMENTIA</a:t>
            </a:r>
            <a:r>
              <a:rPr lang="en-US" altLang="en-US" sz="2000"/>
              <a:t>, MENTAL DEFICIENCY </a:t>
            </a: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29989FEF-07A2-4C52-A0C6-E0434A4C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43425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j-lt"/>
              </a:rPr>
              <a:t>NEEDING A CHARACTER WITH </a:t>
            </a:r>
            <a:r>
              <a:rPr lang="en-US" altLang="en-US" sz="2400" b="1" dirty="0">
                <a:latin typeface="+mj-lt"/>
              </a:rPr>
              <a:t>AMENTIAS</a:t>
            </a:r>
            <a:r>
              <a:rPr lang="en-US" altLang="en-US" sz="2400" dirty="0">
                <a:latin typeface="+mj-lt"/>
              </a:rPr>
              <a:t>, THE CARTOONIST </a:t>
            </a:r>
            <a:r>
              <a:rPr lang="en-US" altLang="en-US" sz="2400" b="1" dirty="0">
                <a:latin typeface="+mj-lt"/>
              </a:rPr>
              <a:t>ANIMATES</a:t>
            </a:r>
            <a:r>
              <a:rPr lang="en-US" altLang="en-US" sz="2400" dirty="0">
                <a:latin typeface="+mj-lt"/>
              </a:rPr>
              <a:t> THIS GOOFY DOG INMATE!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0DEE5-B837-C6C1-6430-6C26B540C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34" y="4385469"/>
            <a:ext cx="2318466" cy="1276350"/>
          </a:xfrm>
          <a:prstGeom prst="rect">
            <a:avLst/>
          </a:prstGeom>
        </p:spPr>
      </p:pic>
      <p:sp>
        <p:nvSpPr>
          <p:cNvPr id="19469" name="Text Box 12">
            <a:extLst>
              <a:ext uri="{FF2B5EF4-FFF2-40B4-BE49-F238E27FC236}">
                <a16:creationId xmlns:a16="http://schemas.microsoft.com/office/drawing/2014/main" id="{38FEFD03-3AB3-42A9-90B9-50F95E4B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19470" name="Picture 13" descr="jail_bars">
            <a:extLst>
              <a:ext uri="{FF2B5EF4-FFF2-40B4-BE49-F238E27FC236}">
                <a16:creationId xmlns:a16="http://schemas.microsoft.com/office/drawing/2014/main" id="{DBCBD64C-7DDE-44CF-8B05-6D41A1CC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823" y="4191000"/>
            <a:ext cx="15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4">
            <a:extLst>
              <a:ext uri="{FF2B5EF4-FFF2-40B4-BE49-F238E27FC236}">
                <a16:creationId xmlns:a16="http://schemas.microsoft.com/office/drawing/2014/main" id="{F84E2FBF-5EC8-42ED-8730-246C7AA1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3209925"/>
            <a:ext cx="4992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ANIMATE, ANIMATED, ANIMATING, &amp; ANIMAT</a:t>
            </a:r>
            <a:r>
              <a:rPr lang="en-US" altLang="en-US" sz="2400" u="sng">
                <a:latin typeface="Tahoma" panose="020B0604030504040204" pitchFamily="34" charset="0"/>
              </a:rPr>
              <a:t>E</a:t>
            </a:r>
            <a:r>
              <a:rPr lang="en-US" altLang="en-US" sz="2400">
                <a:latin typeface="Tahoma" panose="020B0604030504040204" pitchFamily="34" charset="0"/>
              </a:rPr>
              <a:t>R/S</a:t>
            </a:r>
            <a:r>
              <a:rPr lang="en-US" altLang="en-US" sz="2400" b="1">
                <a:solidFill>
                  <a:srgbClr val="FF0C0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latin typeface="Tahoma" panose="020B0604030504040204" pitchFamily="34" charset="0"/>
              </a:rPr>
              <a:t>&amp; ANIMAT</a:t>
            </a:r>
            <a:r>
              <a:rPr lang="en-US" altLang="en-US" sz="2400" u="sng">
                <a:latin typeface="Tahoma" panose="020B0604030504040204" pitchFamily="34" charset="0"/>
              </a:rPr>
              <a:t>O</a:t>
            </a:r>
            <a:r>
              <a:rPr lang="en-US" altLang="en-US" sz="2400">
                <a:latin typeface="Tahoma" panose="020B0604030504040204" pitchFamily="34" charset="0"/>
              </a:rPr>
              <a:t>R/S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54131-9E2E-4879-ADB4-1AD750A7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055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A30A9-1428-4A4A-8BFB-46762EA9C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23723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94FA96-58B2-48DA-AFE9-2FAC3E303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93969" y="6553200"/>
            <a:ext cx="250031" cy="250031"/>
          </a:xfrm>
          <a:prstGeom prst="rect">
            <a:avLst/>
          </a:prstGeom>
        </p:spPr>
      </p:pic>
      <p:pic>
        <p:nvPicPr>
          <p:cNvPr id="19464" name="Picture 7" descr="jail_bars">
            <a:extLst>
              <a:ext uri="{FF2B5EF4-FFF2-40B4-BE49-F238E27FC236}">
                <a16:creationId xmlns:a16="http://schemas.microsoft.com/office/drawing/2014/main" id="{2EE99568-0721-4C0F-A6B5-B216E2063C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4191000"/>
            <a:ext cx="152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8" descr="jail_bars">
            <a:extLst>
              <a:ext uri="{FF2B5EF4-FFF2-40B4-BE49-F238E27FC236}">
                <a16:creationId xmlns:a16="http://schemas.microsoft.com/office/drawing/2014/main" id="{9D54CBB8-BF16-40A4-8542-53156B3C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15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jail_bars">
            <a:extLst>
              <a:ext uri="{FF2B5EF4-FFF2-40B4-BE49-F238E27FC236}">
                <a16:creationId xmlns:a16="http://schemas.microsoft.com/office/drawing/2014/main" id="{7412B9A5-2CF2-46B0-935A-495B63A5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15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jail_bars">
            <a:extLst>
              <a:ext uri="{FF2B5EF4-FFF2-40B4-BE49-F238E27FC236}">
                <a16:creationId xmlns:a16="http://schemas.microsoft.com/office/drawing/2014/main" id="{1A5F38F9-691A-4426-B43B-B100DE0D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15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jail_bars">
            <a:extLst>
              <a:ext uri="{FF2B5EF4-FFF2-40B4-BE49-F238E27FC236}">
                <a16:creationId xmlns:a16="http://schemas.microsoft.com/office/drawing/2014/main" id="{7892A9BA-E6CA-42B0-B7FB-550E5B3A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5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86B16FBC-733D-459B-8162-AC343A72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823DD-A9C8-4955-AB36-AB9232B319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74EE0B2-9D32-4E77-B548-396B6F0C3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N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9F73158-21AA-4825-AC92-3B498F94F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AEIMNNST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DB5BC-1060-4032-A5AA-2450E482C8F1}"/>
              </a:ext>
            </a:extLst>
          </p:cNvPr>
          <p:cNvSpPr txBox="1"/>
          <p:nvPr/>
        </p:nvSpPr>
        <p:spPr>
          <a:xfrm>
            <a:off x="3505200" y="56819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1279B19A-26F7-4D65-A083-371F3073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2348F-BFC8-442B-A94C-C99433CA32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73B78E5-4A42-465B-B0F6-9FD3706DA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AEIMNNST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6FD1A79-4625-469F-801A-478EC12B0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MANNITES</a:t>
            </a:r>
          </a:p>
        </p:txBody>
      </p:sp>
      <p:pic>
        <p:nvPicPr>
          <p:cNvPr id="23557" name="Picture 4" descr="MANNITOL">
            <a:extLst>
              <a:ext uri="{FF2B5EF4-FFF2-40B4-BE49-F238E27FC236}">
                <a16:creationId xmlns:a16="http://schemas.microsoft.com/office/drawing/2014/main" id="{18057BE1-B23E-4C50-AC92-4D0C71D4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25908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5">
            <a:extLst>
              <a:ext uri="{FF2B5EF4-FFF2-40B4-BE49-F238E27FC236}">
                <a16:creationId xmlns:a16="http://schemas.microsoft.com/office/drawing/2014/main" id="{9DD7B907-5B27-4579-AC1D-7A98CFFC8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latin typeface="Tahoma" panose="020B0604030504040204" pitchFamily="34" charset="0"/>
              </a:rPr>
              <a:t>MANNITES</a:t>
            </a:r>
            <a:r>
              <a:rPr lang="en-US" altLang="en-US" sz="2800" dirty="0">
                <a:latin typeface="Tahoma" panose="020B0604030504040204" pitchFamily="34" charset="0"/>
              </a:rPr>
              <a:t>: pl. of </a:t>
            </a:r>
            <a:r>
              <a:rPr lang="en-US" altLang="en-US" sz="2800" u="sng" dirty="0">
                <a:latin typeface="Tahoma" panose="020B0604030504040204" pitchFamily="34" charset="0"/>
              </a:rPr>
              <a:t>MANNITE</a:t>
            </a:r>
            <a:r>
              <a:rPr lang="en-US" altLang="en-US" sz="2800" dirty="0">
                <a:latin typeface="Tahoma" panose="020B0604030504040204" pitchFamily="34" charset="0"/>
              </a:rPr>
              <a:t>, AN ALCOHOL COMPOUND (adj. MANNITIC, also MANNITOL/S)</a:t>
            </a:r>
          </a:p>
        </p:txBody>
      </p:sp>
      <p:pic>
        <p:nvPicPr>
          <p:cNvPr id="23559" name="Picture 6" descr="image009">
            <a:extLst>
              <a:ext uri="{FF2B5EF4-FFF2-40B4-BE49-F238E27FC236}">
                <a16:creationId xmlns:a16="http://schemas.microsoft.com/office/drawing/2014/main" id="{D0D782D4-DD83-4CA9-84C0-F79B2E53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76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F2856E-7EAC-4335-AF04-7077D5DF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258669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D4693B45-F788-499F-8E0C-30936AE8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148517-3815-4D5C-B6FF-8D4F55B0B8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5534D1B-D74A-487C-BD83-079F830C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E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A98AE92-5C8F-49ED-87AB-7DBEF8350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AEEIMNST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3B6DC-0647-4936-BD76-AE4D3D1257B1}"/>
              </a:ext>
            </a:extLst>
          </p:cNvPr>
          <p:cNvSpPr txBox="1"/>
          <p:nvPr/>
        </p:nvSpPr>
        <p:spPr>
          <a:xfrm>
            <a:off x="2897188" y="5715000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THREE!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C9F28D07-B51E-494F-AD09-6AAF7C84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2BBA78-8DFA-4BEA-98BA-2FFFFB0EEB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1EF49C4-CE58-40A0-A6BE-6A4E22CEC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AEEIMNST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E3B5706-D7F5-44FC-A8C2-A874DC858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ETAMINES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MATINEES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MISEATEN</a:t>
            </a:r>
          </a:p>
          <a:p>
            <a:pPr eaLnBrk="1" hangingPunct="1">
              <a:buFontTx/>
              <a:buNone/>
            </a:pP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68723D5B-0601-4859-BA0C-7F4E182A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54584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ETAMINES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ETAMINE</a:t>
            </a:r>
            <a:r>
              <a:rPr lang="en-US" altLang="en-US" sz="2800" dirty="0"/>
              <a:t>, A LOOSELY WOVEN FABRIC (also ETAMIN/S)</a:t>
            </a: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7CDC572F-271B-44A5-89E4-C5B8AF796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29313"/>
            <a:ext cx="228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HOOK/S?</a:t>
            </a:r>
          </a:p>
        </p:txBody>
      </p:sp>
      <p:sp>
        <p:nvSpPr>
          <p:cNvPr id="251910" name="Text Box 6">
            <a:extLst>
              <a:ext uri="{FF2B5EF4-FFF2-40B4-BE49-F238E27FC236}">
                <a16:creationId xmlns:a16="http://schemas.microsoft.com/office/drawing/2014/main" id="{C6F2E468-E20A-4EB2-B894-AFB6E3DE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4267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/>
              <a:t>K</a:t>
            </a:r>
            <a:r>
              <a:rPr lang="en-US" altLang="en-US" sz="3600"/>
              <a:t>ETAMINES</a:t>
            </a:r>
            <a:endParaRPr lang="en-US" altLang="en-US" sz="2400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73655D7-3B41-4F82-A4C5-C9488F98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2335213"/>
            <a:ext cx="2667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MISEAT MISEATS MISATE MISEATEN MISEATING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757E5-A7ED-4D82-B4AF-A3C5DC63862C}"/>
              </a:ext>
            </a:extLst>
          </p:cNvPr>
          <p:cNvSpPr txBox="1"/>
          <p:nvPr/>
        </p:nvSpPr>
        <p:spPr>
          <a:xfrm>
            <a:off x="228600" y="1349514"/>
            <a:ext cx="990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993DA-A1B4-4002-A42C-E2CF66E3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352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17A8F-6C5A-486D-9A8B-76CD5CB02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5095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251910" grpId="0"/>
      <p:bldP spid="3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4A35B6E-532A-4F92-BC03-AEFAC7DC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5A870A-493E-4672-AADD-DE7772F0D6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7C3A7729-E951-40EA-A0CD-227B94884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AEEIMNST</a:t>
            </a:r>
          </a:p>
        </p:txBody>
      </p:sp>
      <p:pic>
        <p:nvPicPr>
          <p:cNvPr id="29700" name="Picture 7" descr="keiraknigh_wirei_9350509_600">
            <a:extLst>
              <a:ext uri="{FF2B5EF4-FFF2-40B4-BE49-F238E27FC236}">
                <a16:creationId xmlns:a16="http://schemas.microsoft.com/office/drawing/2014/main" id="{1DEDEFBD-F552-4EF6-8C24-5322EB8B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17589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8">
            <a:extLst>
              <a:ext uri="{FF2B5EF4-FFF2-40B4-BE49-F238E27FC236}">
                <a16:creationId xmlns:a16="http://schemas.microsoft.com/office/drawing/2014/main" id="{AA6AE913-178A-48F2-9D4A-F2ED1D87BC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4321175"/>
            <a:ext cx="14859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2344D-A98C-4C78-A35C-8D69FE9EA1C5}"/>
              </a:ext>
            </a:extLst>
          </p:cNvPr>
          <p:cNvSpPr txBox="1"/>
          <p:nvPr/>
        </p:nvSpPr>
        <p:spPr>
          <a:xfrm>
            <a:off x="7027863" y="5367338"/>
            <a:ext cx="2133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9B6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ETESIAN + M  INMATES + E</a:t>
            </a:r>
          </a:p>
        </p:txBody>
      </p:sp>
      <p:sp>
        <p:nvSpPr>
          <p:cNvPr id="29706" name="Rectangle 3">
            <a:extLst>
              <a:ext uri="{FF2B5EF4-FFF2-40B4-BE49-F238E27FC236}">
                <a16:creationId xmlns:a16="http://schemas.microsoft.com/office/drawing/2014/main" id="{1B7CF837-B30A-4619-BDDA-03C9BAADF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808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ETAMINES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MATINEES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MISEATEN</a:t>
            </a:r>
          </a:p>
          <a:p>
            <a:pPr eaLnBrk="1" hangingPunct="1">
              <a:buFontTx/>
              <a:buNone/>
            </a:pP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FF80B-18EE-4A2D-8925-8A767D1FDD41}"/>
              </a:ext>
            </a:extLst>
          </p:cNvPr>
          <p:cNvSpPr txBox="1"/>
          <p:nvPr/>
        </p:nvSpPr>
        <p:spPr>
          <a:xfrm>
            <a:off x="533400" y="5715000"/>
            <a:ext cx="3352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+mj-lt"/>
              </a:rPr>
              <a:t>WEARING </a:t>
            </a:r>
            <a:r>
              <a:rPr lang="en-US" sz="2000" b="1" dirty="0">
                <a:latin typeface="+mj-lt"/>
              </a:rPr>
              <a:t>ETAMINES</a:t>
            </a:r>
            <a:r>
              <a:rPr lang="en-US" sz="2000" dirty="0">
                <a:latin typeface="+mj-lt"/>
              </a:rPr>
              <a:t>, ATTENDING </a:t>
            </a:r>
            <a:r>
              <a:rPr lang="en-US" sz="2000" b="1" dirty="0">
                <a:latin typeface="+mj-lt"/>
              </a:rPr>
              <a:t>MATINEES</a:t>
            </a:r>
            <a:r>
              <a:rPr lang="en-US" sz="2000" dirty="0">
                <a:latin typeface="+mj-lt"/>
              </a:rPr>
              <a:t>, </a:t>
            </a:r>
          </a:p>
          <a:p>
            <a:pPr eaLnBrk="1" hangingPunct="1">
              <a:defRPr/>
            </a:pPr>
            <a:r>
              <a:rPr lang="en-US" sz="2000" dirty="0">
                <a:latin typeface="+mj-lt"/>
              </a:rPr>
              <a:t>HAVING </a:t>
            </a:r>
            <a:r>
              <a:rPr lang="en-US" sz="2000" b="1" dirty="0">
                <a:latin typeface="+mj-lt"/>
              </a:rPr>
              <a:t>MISEATEN.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41E59CD-AFEE-4712-9661-4C22E557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E9ADE-6191-4489-B108-12255851AB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46AD23E-E919-43AF-83CB-E56A849D5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F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C1B5BEA-8739-43E3-BDFB-6F2691DA3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AEFIMNST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042C7-BDF1-4739-B929-A6CB49295C15}"/>
              </a:ext>
            </a:extLst>
          </p:cNvPr>
          <p:cNvSpPr txBox="1"/>
          <p:nvPr/>
        </p:nvSpPr>
        <p:spPr>
          <a:xfrm>
            <a:off x="3505200" y="579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90F1C9E2-DAA2-495C-863C-F651961E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CDB85C-6BDE-484B-A92F-268732BA75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CDA76A1-520C-4CE2-9BAA-456B433C2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AEFIMNST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07D0CEF-B8C0-4D09-915F-D5199A54F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MANIFEST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080AAB9C-DD2E-44FE-A37C-A486E761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05063"/>
            <a:ext cx="838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MANIFEST</a:t>
            </a:r>
            <a:r>
              <a:rPr lang="en-US" altLang="en-US" sz="2800"/>
              <a:t>: v. TO SHOW CLEARLY</a:t>
            </a:r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D6DEA77E-431F-4F3A-B38A-5D174578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92813"/>
            <a:ext cx="3162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HOOK/S?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F5E62-881A-42EB-B1E3-8DA0238D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(MANIFEST</a:t>
            </a:r>
            <a:r>
              <a:rPr lang="en-US" altLang="en-US" sz="2800" b="1" u="sng"/>
              <a:t>S</a:t>
            </a:r>
            <a:r>
              <a:rPr lang="en-US" altLang="en-US" sz="2800"/>
              <a:t>, MANIFESTED, MANIFESTING)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Scramble" panose="020B0603050302020204" pitchFamily="34" charset="0"/>
            </a:endParaRPr>
          </a:p>
        </p:txBody>
      </p:sp>
      <p:pic>
        <p:nvPicPr>
          <p:cNvPr id="33800" name="Picture 13" descr="http://www.allrightmagazine.com/wp-content/uploads/2010/06/ManifestDestiny.jpg">
            <a:extLst>
              <a:ext uri="{FF2B5EF4-FFF2-40B4-BE49-F238E27FC236}">
                <a16:creationId xmlns:a16="http://schemas.microsoft.com/office/drawing/2014/main" id="{E9070A22-E001-428F-91B3-C00C7FB5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225" y="3776663"/>
            <a:ext cx="2009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58D63D-1B51-41EA-A75F-67288D23FFDB}"/>
              </a:ext>
            </a:extLst>
          </p:cNvPr>
          <p:cNvSpPr txBox="1"/>
          <p:nvPr/>
        </p:nvSpPr>
        <p:spPr>
          <a:xfrm>
            <a:off x="8077200" y="16764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45B3A-D442-4C90-A237-AECC5C41F29C}"/>
              </a:ext>
            </a:extLst>
          </p:cNvPr>
          <p:cNvSpPr txBox="1"/>
          <p:nvPr/>
        </p:nvSpPr>
        <p:spPr>
          <a:xfrm>
            <a:off x="8077200" y="12192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3330C-C513-4A53-852A-AF355A9872AF}"/>
              </a:ext>
            </a:extLst>
          </p:cNvPr>
          <p:cNvSpPr txBox="1"/>
          <p:nvPr/>
        </p:nvSpPr>
        <p:spPr>
          <a:xfrm>
            <a:off x="6172200" y="3776663"/>
            <a:ext cx="28194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MANIFEST</a:t>
            </a:r>
            <a:r>
              <a:rPr lang="en-US" sz="2400" b="1" u="sng" dirty="0">
                <a:latin typeface="+mj-lt"/>
              </a:rPr>
              <a:t>O</a:t>
            </a:r>
            <a:r>
              <a:rPr lang="en-US" sz="2400" dirty="0">
                <a:latin typeface="+mj-lt"/>
              </a:rPr>
              <a:t>S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MANIFESTOES MANIFESTOED MANIFESTOING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2" grpId="0" autoUpdateAnimBg="0"/>
      <p:bldP spid="11" grpId="0"/>
      <p:bldP spid="1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F1F073F-F7C5-466F-9C8B-A6D5FD67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4D0266-A61A-468B-B765-7B9AE1D33A2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86F47C1-6756-4015-B3CA-E5E79A18A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64CD41D1-3E0C-41F8-8738-8F7F3D5FC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AEIMNSST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B7ED5-88A4-46C5-9CCE-838F14971D22}"/>
              </a:ext>
            </a:extLst>
          </p:cNvPr>
          <p:cNvSpPr txBox="1"/>
          <p:nvPr/>
        </p:nvSpPr>
        <p:spPr>
          <a:xfrm>
            <a:off x="33528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E0103E3-48CF-4348-B7F2-522E0D87921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E96C9-583B-571C-7046-56569527BEB9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65286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72FFE505-09E6-49B3-BA4B-44A88B5E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D95DA-79D8-465A-A2B5-B07BD95C8E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37891" name="Picture 2" descr="800px-Praying_Mantis_Mating_European-51">
            <a:extLst>
              <a:ext uri="{FF2B5EF4-FFF2-40B4-BE49-F238E27FC236}">
                <a16:creationId xmlns:a16="http://schemas.microsoft.com/office/drawing/2014/main" id="{6D8C976C-4598-4D2D-BC61-C1FF5C28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>
            <a:extLst>
              <a:ext uri="{FF2B5EF4-FFF2-40B4-BE49-F238E27FC236}">
                <a16:creationId xmlns:a16="http://schemas.microsoft.com/office/drawing/2014/main" id="{95778F34-7C74-4899-9378-137E9338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5" y="-34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99CC00"/>
                </a:solidFill>
                <a:latin typeface="Scramble" panose="020B0603050302020204" pitchFamily="34" charset="0"/>
              </a:rPr>
              <a:t>AEIMNSST</a:t>
            </a: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0DD37195-D4A8-46C4-B7DC-06920744A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chemeClr val="folHlink"/>
                </a:solidFill>
                <a:latin typeface="Scramble" panose="020B0603050302020204" pitchFamily="34" charset="0"/>
              </a:rPr>
              <a:t>MATINESS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chemeClr val="folHlink"/>
                </a:solidFill>
                <a:latin typeface="Scramble" panose="020B0603050302020204" pitchFamily="34" charset="0"/>
              </a:rPr>
              <a:t>MANTISES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CF6C9DB5-99B0-411D-A7BD-42FA591BE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89213"/>
            <a:ext cx="1828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SESTINA + M SAMISEN + T INMATES + 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9AEA3-035D-4F5D-9BE6-9727AF87546F}"/>
              </a:ext>
            </a:extLst>
          </p:cNvPr>
          <p:cNvSpPr txBox="1"/>
          <p:nvPr/>
        </p:nvSpPr>
        <p:spPr>
          <a:xfrm>
            <a:off x="1828800" y="6477000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latin typeface="+mj-lt"/>
              </a:rPr>
              <a:t>http://www.youtube.com/watch?v=0aSCPmabRpM</a:t>
            </a:r>
          </a:p>
        </p:txBody>
      </p:sp>
      <p:sp>
        <p:nvSpPr>
          <p:cNvPr id="37896" name="AutoShape 9" descr="http://www.newyorker.com/wp-content/uploads/2013/07/praying-mantis.jpg">
            <a:extLst>
              <a:ext uri="{FF2B5EF4-FFF2-40B4-BE49-F238E27FC236}">
                <a16:creationId xmlns:a16="http://schemas.microsoft.com/office/drawing/2014/main" id="{6BC239C0-B2E2-4142-BC76-34F77BEE7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7897" name="AutoShape 11" descr="http://www.newyorker.com/wp-content/uploads/2013/07/praying-mantis.jpg">
            <a:extLst>
              <a:ext uri="{FF2B5EF4-FFF2-40B4-BE49-F238E27FC236}">
                <a16:creationId xmlns:a16="http://schemas.microsoft.com/office/drawing/2014/main" id="{8B79A60B-604D-421B-B728-747420EAC4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4">
            <a:extLst>
              <a:ext uri="{FF2B5EF4-FFF2-40B4-BE49-F238E27FC236}">
                <a16:creationId xmlns:a16="http://schemas.microsoft.com/office/drawing/2014/main" id="{17051A08-0496-41B8-B9C0-2A0D34622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4953000" cy="4040188"/>
          </a:xfrm>
        </p:spPr>
      </p:pic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B9D7C56-0F50-4764-AAF2-8B44BC38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B4C87-2633-457F-AE47-C804DB019C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98784-C3A0-48DB-A5CB-B68BF5550757}"/>
              </a:ext>
            </a:extLst>
          </p:cNvPr>
          <p:cNvSpPr txBox="1"/>
          <p:nvPr/>
        </p:nvSpPr>
        <p:spPr>
          <a:xfrm>
            <a:off x="2332038" y="704850"/>
            <a:ext cx="455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MANTISES  &amp;  MATINESS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DC6BFE38-44BA-4649-8514-66216FB8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A4B35C-7FE5-4CCE-BF36-D562F9A6A3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DA86532-4ECF-41E7-A17B-C240C8ACA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O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E597A99-9F71-429D-AB05-1D8E776EE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AEIMNOST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B4A4F-411B-4D26-BA3D-7805A6A8F870}"/>
              </a:ext>
            </a:extLst>
          </p:cNvPr>
          <p:cNvSpPr txBox="1"/>
          <p:nvPr/>
        </p:nvSpPr>
        <p:spPr>
          <a:xfrm>
            <a:off x="2928991" y="6044986"/>
            <a:ext cx="403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THREE!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43D20BA-097B-4F7F-8575-17AD6A8E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583023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O + S 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3BF3B646-BAB9-40DD-AF91-DE22F6BE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C4D6BE-2E53-49AA-B62E-3D9D0C36C2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6E6F578C-0944-4764-AC0C-D1705B26C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8200" y="914400"/>
            <a:ext cx="8229600" cy="3733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  <a:t>AMNIOTES</a:t>
            </a:r>
            <a:b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</a:br>
            <a: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  <a:t>MASONITE</a:t>
            </a:r>
            <a:b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</a:br>
            <a: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  <a:t>MISATONE</a:t>
            </a:r>
            <a:br>
              <a:rPr lang="en-US" altLang="en-US" sz="4800" dirty="0">
                <a:solidFill>
                  <a:schemeClr val="tx1"/>
                </a:solidFill>
                <a:latin typeface="Scramble" panose="020B0603050302020204" pitchFamily="34" charset="0"/>
              </a:rPr>
            </a:br>
            <a:endParaRPr lang="en-US" altLang="en-US" sz="4800" dirty="0">
              <a:solidFill>
                <a:srgbClr val="CC0000"/>
              </a:solidFill>
              <a:latin typeface="Scramble" panose="020B0603050302020204" pitchFamily="34" charset="0"/>
            </a:endParaRPr>
          </a:p>
        </p:txBody>
      </p:sp>
      <p:sp>
        <p:nvSpPr>
          <p:cNvPr id="283651" name="Text Box 3">
            <a:extLst>
              <a:ext uri="{FF2B5EF4-FFF2-40B4-BE49-F238E27FC236}">
                <a16:creationId xmlns:a16="http://schemas.microsoft.com/office/drawing/2014/main" id="{2AFCF6D8-63FD-438D-9B88-F5819179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MASONITE</a:t>
            </a:r>
            <a:r>
              <a:rPr lang="en-US" altLang="en-US" dirty="0"/>
              <a:t>: A FIBERBOARD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F0B425C6-18ED-4794-B6B3-097B2C38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17725"/>
            <a:ext cx="2667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MISATONE</a:t>
            </a:r>
            <a:r>
              <a:rPr lang="en-US" altLang="en-US" sz="2000"/>
              <a:t>: TO ATONE WRONGLY</a:t>
            </a:r>
          </a:p>
        </p:txBody>
      </p:sp>
      <p:pic>
        <p:nvPicPr>
          <p:cNvPr id="44038" name="Picture 6" descr="amniote">
            <a:extLst>
              <a:ext uri="{FF2B5EF4-FFF2-40B4-BE49-F238E27FC236}">
                <a16:creationId xmlns:a16="http://schemas.microsoft.com/office/drawing/2014/main" id="{D4714375-FF96-420D-97F6-467EBF69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Amniote_egg">
            <a:hlinkClick r:id="rId4"/>
            <a:extLst>
              <a:ext uri="{FF2B5EF4-FFF2-40B4-BE49-F238E27FC236}">
                <a16:creationId xmlns:a16="http://schemas.microsoft.com/office/drawing/2014/main" id="{BD3C52CC-F6EE-4F70-A81F-DA94D962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104900"/>
            <a:ext cx="1095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misanthrope">
            <a:extLst>
              <a:ext uri="{FF2B5EF4-FFF2-40B4-BE49-F238E27FC236}">
                <a16:creationId xmlns:a16="http://schemas.microsoft.com/office/drawing/2014/main" id="{2BD15779-3A64-4978-8D27-91B26A68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>
            <a:extLst>
              <a:ext uri="{FF2B5EF4-FFF2-40B4-BE49-F238E27FC236}">
                <a16:creationId xmlns:a16="http://schemas.microsoft.com/office/drawing/2014/main" id="{07F8A135-1C66-4E8D-BC87-33784F7D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>
                <a:latin typeface="Scramble" panose="020B0603050302020204" pitchFamily="34" charset="0"/>
              </a:rPr>
              <a:t>AEIMNOST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1D0C4CEF-CC79-4BE7-9E23-C0B4D881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24400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ATONIES + M  ANOMIES + T INMATES + O</a:t>
            </a:r>
            <a:r>
              <a:rPr lang="en-US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4043" name="Picture 12">
            <a:extLst>
              <a:ext uri="{FF2B5EF4-FFF2-40B4-BE49-F238E27FC236}">
                <a16:creationId xmlns:a16="http://schemas.microsoft.com/office/drawing/2014/main" id="{2F5E8BA8-D180-4E99-A07A-68DE3066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25875"/>
            <a:ext cx="31623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F29C85-B854-4A80-AF98-03787129DB44}"/>
              </a:ext>
            </a:extLst>
          </p:cNvPr>
          <p:cNvSpPr txBox="1"/>
          <p:nvPr/>
        </p:nvSpPr>
        <p:spPr>
          <a:xfrm>
            <a:off x="5943600" y="2027238"/>
            <a:ext cx="9906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4EE1DF-3825-4C35-A930-ADFB4F34E955}"/>
              </a:ext>
            </a:extLst>
          </p:cNvPr>
          <p:cNvSpPr txBox="1"/>
          <p:nvPr/>
        </p:nvSpPr>
        <p:spPr>
          <a:xfrm>
            <a:off x="5930900" y="2617788"/>
            <a:ext cx="99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8D5D5D-FFBE-482F-B857-AED8B42379CF}"/>
              </a:ext>
            </a:extLst>
          </p:cNvPr>
          <p:cNvSpPr txBox="1"/>
          <p:nvPr/>
        </p:nvSpPr>
        <p:spPr>
          <a:xfrm>
            <a:off x="5943600" y="2987675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4681F-EFAE-480B-8538-D4F4140BD65D}"/>
              </a:ext>
            </a:extLst>
          </p:cNvPr>
          <p:cNvSpPr txBox="1"/>
          <p:nvPr/>
        </p:nvSpPr>
        <p:spPr>
          <a:xfrm>
            <a:off x="5715000" y="1076980"/>
            <a:ext cx="990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421AE-045B-45AF-9924-0A718492DAD4}"/>
              </a:ext>
            </a:extLst>
          </p:cNvPr>
          <p:cNvSpPr txBox="1"/>
          <p:nvPr/>
        </p:nvSpPr>
        <p:spPr>
          <a:xfrm>
            <a:off x="304800" y="4186238"/>
            <a:ext cx="1787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4AC91C7C-0DC0-4995-8D45-CF04B09B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2709863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(MISATONING)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D0ECD442-2CB2-4F33-8641-199C724B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6FE56C-C636-42AA-A0C8-5B66C8AE50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24ABEEB-4D5A-4365-A5FA-E71C31049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R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A3FA2BA-39A0-44E6-9E9A-86AA13F46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AEIMNRST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73A7C26-CE7B-4DC4-AF8B-A964BB81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4482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R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C2E8F-9FD6-417B-8CE5-D0029739DBA8}"/>
              </a:ext>
            </a:extLst>
          </p:cNvPr>
          <p:cNvSpPr txBox="1"/>
          <p:nvPr/>
        </p:nvSpPr>
        <p:spPr>
          <a:xfrm>
            <a:off x="3370780" y="603997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4726535E-8887-4025-84A8-BBEA2846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D28E1-EA93-4E47-8A2A-FD106A29EE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FAF4326-8909-4500-9C9C-EE141FEC8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AEIMNRST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B906891-A0C2-4D50-8187-EC8AFCFC24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906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MINARETS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RAIMENTS</a:t>
            </a:r>
          </a:p>
        </p:txBody>
      </p:sp>
      <p:pic>
        <p:nvPicPr>
          <p:cNvPr id="48133" name="Picture 4" descr="minaret">
            <a:extLst>
              <a:ext uri="{FF2B5EF4-FFF2-40B4-BE49-F238E27FC236}">
                <a16:creationId xmlns:a16="http://schemas.microsoft.com/office/drawing/2014/main" id="{9EAC4C18-20E5-4D43-AF99-1B8AAB3794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lum bright="18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3300" y="3276600"/>
            <a:ext cx="24257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4" name="Text Box 5">
            <a:extLst>
              <a:ext uri="{FF2B5EF4-FFF2-40B4-BE49-F238E27FC236}">
                <a16:creationId xmlns:a16="http://schemas.microsoft.com/office/drawing/2014/main" id="{E3553A0D-3523-42FD-A266-1F6A3847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4419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SEVERAL </a:t>
            </a:r>
            <a:r>
              <a:rPr lang="en-US" altLang="en-US" sz="2800" b="1" u="sng"/>
              <a:t>MINARETS </a:t>
            </a:r>
            <a:r>
              <a:rPr lang="en-US" altLang="en-US" sz="2800"/>
              <a:t>ARE SEEN BEHIND THE PRETTY LADY  DRESSED IN ARABIC </a:t>
            </a:r>
            <a:r>
              <a:rPr lang="en-US" altLang="en-US" sz="2800" b="1" u="sng"/>
              <a:t>RAIMENTS</a:t>
            </a:r>
            <a:r>
              <a:rPr lang="en-US" altLang="en-US" sz="2800"/>
              <a:t>.</a:t>
            </a:r>
            <a:endParaRPr lang="en-US" altLang="en-US" sz="2400"/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81EDC5CF-CEC5-448C-A2FE-412A7BBF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232400"/>
            <a:ext cx="1981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A04E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NASTIER + M SMARTIE + N INMATES + 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EAB4B-AA5E-4D43-AF7D-5725D4678D94}"/>
              </a:ext>
            </a:extLst>
          </p:cNvPr>
          <p:cNvSpPr txBox="1"/>
          <p:nvPr/>
        </p:nvSpPr>
        <p:spPr>
          <a:xfrm>
            <a:off x="7543800" y="1028700"/>
            <a:ext cx="99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411D9-2D70-42BD-8D7C-FA76297A9766}"/>
              </a:ext>
            </a:extLst>
          </p:cNvPr>
          <p:cNvSpPr txBox="1"/>
          <p:nvPr/>
        </p:nvSpPr>
        <p:spPr>
          <a:xfrm>
            <a:off x="7516813" y="2159000"/>
            <a:ext cx="99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BF526-0689-4CD6-B56F-00A358CAC2F0}"/>
              </a:ext>
            </a:extLst>
          </p:cNvPr>
          <p:cNvSpPr txBox="1"/>
          <p:nvPr/>
        </p:nvSpPr>
        <p:spPr>
          <a:xfrm>
            <a:off x="1296186" y="6368534"/>
            <a:ext cx="464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RETINA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M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S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4D08C-9591-407A-802D-D33650534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324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3AA9BB78-2196-4305-B5F1-E6770ACB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5610D-FC10-4A49-BFCA-F7A138D701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A6BE53E-286F-4647-9EF0-6C2C0A3E5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B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7245AA-CA37-469E-8F14-4C4CD48F3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161" y="41148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ABEIMNST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2BB39FAD-4EDE-4036-BBA1-866683358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761" y="5712618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 + B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F9321-74EA-4981-9637-6E2918C8D8B4}"/>
              </a:ext>
            </a:extLst>
          </p:cNvPr>
          <p:cNvSpPr txBox="1"/>
          <p:nvPr/>
        </p:nvSpPr>
        <p:spPr>
          <a:xfrm>
            <a:off x="3478161" y="625316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A40F9E39-3A2E-404A-9E08-8BB31EA7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B81B2-3BBE-402E-8490-E4DA861575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98A6D2F-4D7F-45DD-A85D-AB7D15CD3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ABEIMNST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4650540-3824-45BB-88B2-34082714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AMBIENTS</a:t>
            </a: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1ECFF87A-8B5F-40A8-8900-93A84CBD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2917825"/>
            <a:ext cx="4876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/>
              <a:t>AMBIENT</a:t>
            </a:r>
            <a:r>
              <a:rPr lang="en-US" altLang="en-US" sz="2400" dirty="0"/>
              <a:t>: adj. SURROUNDING, ENCIRCLING (e.g. </a:t>
            </a:r>
            <a:r>
              <a:rPr lang="en-US" altLang="en-US" sz="2400" i="1" dirty="0"/>
              <a:t>AMBIENT SOUND &amp; AMBIENT AIR</a:t>
            </a:r>
            <a:r>
              <a:rPr lang="en-US" altLang="en-US" sz="24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however, AMBIENT can also be a noun meaning </a:t>
            </a:r>
            <a:r>
              <a:rPr lang="en-US" altLang="en-US" sz="2400" u="sng" dirty="0"/>
              <a:t>AMBIENCE</a:t>
            </a:r>
            <a:r>
              <a:rPr lang="en-US" altLang="en-US" sz="2400" dirty="0"/>
              <a:t> or </a:t>
            </a:r>
            <a:r>
              <a:rPr lang="en-US" altLang="en-US" sz="2400" u="sng" dirty="0"/>
              <a:t>AMBIANCE</a:t>
            </a:r>
            <a:r>
              <a:rPr lang="en-US" altLang="en-US" sz="2400" dirty="0"/>
              <a:t>, THEREFORE CAN TAKE AN </a:t>
            </a:r>
            <a:r>
              <a:rPr lang="en-US" altLang="en-US" sz="2400" b="1" dirty="0"/>
              <a:t>S</a:t>
            </a:r>
            <a:r>
              <a:rPr lang="en-US" altLang="en-US" sz="2400" dirty="0"/>
              <a:t> FOR </a:t>
            </a:r>
            <a:r>
              <a:rPr lang="en-US" altLang="en-US" sz="2400" b="1" i="1" u="sng" dirty="0"/>
              <a:t>AMBIENTS</a:t>
            </a:r>
            <a:r>
              <a:rPr lang="en-US" altLang="en-US" sz="2400" dirty="0"/>
              <a:t>.</a:t>
            </a:r>
          </a:p>
        </p:txBody>
      </p:sp>
      <p:pic>
        <p:nvPicPr>
          <p:cNvPr id="52230" name="Picture 5" descr="7071307l">
            <a:extLst>
              <a:ext uri="{FF2B5EF4-FFF2-40B4-BE49-F238E27FC236}">
                <a16:creationId xmlns:a16="http://schemas.microsoft.com/office/drawing/2014/main" id="{E12BDD97-ED15-4C55-B358-C594EF67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1242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F7CAE-C983-4304-8D2F-17FC85DBDB0A}"/>
              </a:ext>
            </a:extLst>
          </p:cNvPr>
          <p:cNvSpPr txBox="1"/>
          <p:nvPr/>
        </p:nvSpPr>
        <p:spPr>
          <a:xfrm>
            <a:off x="8229600" y="10668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8FADF75B-B91E-4AAA-A446-5F5BB789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D4A26-34D4-4408-A763-B9BF519883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2A4242D-D031-45DF-84BA-6A073B83C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900D772-74B8-44AB-985D-07C5C32D2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AEILMNST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595F6-53AD-4721-9DB6-DA8F2641292D}"/>
              </a:ext>
            </a:extLst>
          </p:cNvPr>
          <p:cNvSpPr txBox="1"/>
          <p:nvPr/>
        </p:nvSpPr>
        <p:spPr>
          <a:xfrm>
            <a:off x="2897188" y="5959475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FIVE!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D457F75-0D5E-402C-8274-B30870627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40229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L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04C4F7E0-1930-4183-B10F-F697CC11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0241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0F0EE7-53D7-4968-8552-60C5215949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521AD6A-DE9C-4532-AD2F-30833BC32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Scramble" panose="020B0603050302020204" pitchFamily="34" charset="0"/>
              </a:rPr>
              <a:t>AEILMNST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6633D53-AD57-4372-B7ED-AC377A45E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AILMENTS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ALIMENTS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MANLIEST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MELANIST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SMALTINE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49EF0CBB-1A97-4E4A-952B-CC8F854A1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814388"/>
            <a:ext cx="320198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MELANIST</a:t>
            </a:r>
            <a:r>
              <a:rPr lang="en-US" altLang="en-US" sz="2800"/>
              <a:t>: A </a:t>
            </a:r>
            <a:r>
              <a:rPr lang="en-US" altLang="en-US" sz="2800" u="sng"/>
              <a:t>MELANIC</a:t>
            </a:r>
            <a:r>
              <a:rPr lang="en-US" altLang="en-US" sz="2800"/>
              <a:t>, ONE WHO HAS MELANISM, AN ABNORMALLY DARK PIGMENTATION 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24CA969A-B41F-48F5-8EEA-32145773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051425"/>
            <a:ext cx="57419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SMALTINE</a:t>
            </a:r>
            <a:r>
              <a:rPr lang="en-US" altLang="en-US" sz="2800"/>
              <a:t>: SAME AS </a:t>
            </a:r>
            <a:r>
              <a:rPr lang="en-US" altLang="en-US" sz="2800" u="sng"/>
              <a:t>SMALTITE</a:t>
            </a:r>
            <a:r>
              <a:rPr lang="en-US" altLang="en-US" sz="2800"/>
              <a:t>, A MINERAL</a:t>
            </a:r>
          </a:p>
        </p:txBody>
      </p:sp>
      <p:pic>
        <p:nvPicPr>
          <p:cNvPr id="56327" name="Picture 6" descr="http://i.dailymail.co.uk/i/pix/2008/10/10/article-1076362-02F5BAB200000578-598_468x286.jpg">
            <a:extLst>
              <a:ext uri="{FF2B5EF4-FFF2-40B4-BE49-F238E27FC236}">
                <a16:creationId xmlns:a16="http://schemas.microsoft.com/office/drawing/2014/main" id="{5DCD2DC8-1889-4F32-AAE8-6B5EAC05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6"/>
          <a:stretch>
            <a:fillRect/>
          </a:stretch>
        </p:blipFill>
        <p:spPr bwMode="auto">
          <a:xfrm>
            <a:off x="6457950" y="3887788"/>
            <a:ext cx="2247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EDE25-21C6-4A0F-86D1-2B9DEB348208}"/>
              </a:ext>
            </a:extLst>
          </p:cNvPr>
          <p:cNvSpPr txBox="1"/>
          <p:nvPr/>
        </p:nvSpPr>
        <p:spPr>
          <a:xfrm>
            <a:off x="-76200" y="792163"/>
            <a:ext cx="15240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A394B-BF97-4C4F-A418-EEC32137CAC1}"/>
              </a:ext>
            </a:extLst>
          </p:cNvPr>
          <p:cNvSpPr txBox="1"/>
          <p:nvPr/>
        </p:nvSpPr>
        <p:spPr>
          <a:xfrm>
            <a:off x="5562600" y="34290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0AD314-DE67-4B5B-8883-9949331C459D}"/>
              </a:ext>
            </a:extLst>
          </p:cNvPr>
          <p:cNvSpPr txBox="1"/>
          <p:nvPr/>
        </p:nvSpPr>
        <p:spPr>
          <a:xfrm>
            <a:off x="5562600" y="4306888"/>
            <a:ext cx="152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1FEBD-E07B-40E0-A0DB-FC50A6B12EA9}"/>
              </a:ext>
            </a:extLst>
          </p:cNvPr>
          <p:cNvSpPr txBox="1"/>
          <p:nvPr/>
        </p:nvSpPr>
        <p:spPr>
          <a:xfrm>
            <a:off x="6826250" y="5657850"/>
            <a:ext cx="24701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SLAINTE + M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ITS-MALE + N INMATES + 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2C39B-3F67-4881-BDDB-BE2CE66D929E}"/>
              </a:ext>
            </a:extLst>
          </p:cNvPr>
          <p:cNvSpPr txBox="1"/>
          <p:nvPr/>
        </p:nvSpPr>
        <p:spPr>
          <a:xfrm>
            <a:off x="1905000" y="6043613"/>
            <a:ext cx="1787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HOOK/S?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880E3-2AC4-44C4-B9F4-EE5D64277927}"/>
              </a:ext>
            </a:extLst>
          </p:cNvPr>
          <p:cNvSpPr txBox="1"/>
          <p:nvPr/>
        </p:nvSpPr>
        <p:spPr>
          <a:xfrm>
            <a:off x="5410200" y="1610380"/>
            <a:ext cx="152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4C293-6195-4AC1-B320-61360A8FF0B3}"/>
              </a:ext>
            </a:extLst>
          </p:cNvPr>
          <p:cNvSpPr txBox="1"/>
          <p:nvPr/>
        </p:nvSpPr>
        <p:spPr>
          <a:xfrm>
            <a:off x="5410200" y="695980"/>
            <a:ext cx="152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pic>
        <p:nvPicPr>
          <p:cNvPr id="56337" name="Picture 4">
            <a:extLst>
              <a:ext uri="{FF2B5EF4-FFF2-40B4-BE49-F238E27FC236}">
                <a16:creationId xmlns:a16="http://schemas.microsoft.com/office/drawing/2014/main" id="{D41B9ABA-C39A-4765-89DB-19A9A63FDF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5522913"/>
            <a:ext cx="977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E0103E3-48CF-4348-B7F2-522E0D87921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24FDA-A1C3-0DBC-A3B0-522FA6198818}"/>
              </a:ext>
            </a:extLst>
          </p:cNvPr>
          <p:cNvSpPr txBox="1"/>
          <p:nvPr/>
        </p:nvSpPr>
        <p:spPr>
          <a:xfrm>
            <a:off x="1780220" y="4817593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7AB5B-9F1A-AEDA-4BD2-8BF835BDB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4610305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C4553-FFE2-68DD-6F0E-CE63A30A71FF}"/>
              </a:ext>
            </a:extLst>
          </p:cNvPr>
          <p:cNvSpPr txBox="1"/>
          <p:nvPr/>
        </p:nvSpPr>
        <p:spPr>
          <a:xfrm>
            <a:off x="950837" y="3454835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0D241-71BD-B499-0470-215742BA80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51944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869D1-BB80-7096-068A-EBA062088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40573-5906-EC87-B02D-8D5A818E18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7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3D5723EC-9EDA-4039-8D58-54731A20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1831B-FF62-4D58-A322-68501D09AE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6D84ED6-D66E-44E6-A3C4-975B81B44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C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D5E7072-57D3-44BE-93A4-1B5ACDF72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ACEIMNST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5FCC0-3BB0-4430-9AF9-443B4CD1E374}"/>
              </a:ext>
            </a:extLst>
          </p:cNvPr>
          <p:cNvSpPr txBox="1"/>
          <p:nvPr/>
        </p:nvSpPr>
        <p:spPr>
          <a:xfrm>
            <a:off x="2743200" y="5899150"/>
            <a:ext cx="434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THERE ARE </a:t>
            </a:r>
            <a:r>
              <a:rPr lang="en-US" sz="3200" b="1" dirty="0">
                <a:latin typeface="+mj-lt"/>
              </a:rPr>
              <a:t>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72DA002A-BB77-40CB-82FE-ABA28510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963" y="65754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E15A1-BA87-4A11-8EC2-C4DA8EE2E9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7BBBE5E-8BD2-434E-BC85-3AD5DF584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4603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>
                <a:latin typeface="Scramble" panose="020B0603050302020204" pitchFamily="34" charset="0"/>
              </a:rPr>
              <a:t>ACEIMNST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E48BBC9-6CA6-4E5B-9549-872634682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13" y="1022350"/>
            <a:ext cx="8458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AMNESTIC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NEMATICS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SEMANTIC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76FFA4B1-B5F8-472E-9A18-83997B5A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89313"/>
            <a:ext cx="7620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SEMANTIC</a:t>
            </a:r>
            <a:r>
              <a:rPr lang="en-US" altLang="en-US" sz="2400"/>
              <a:t>: adj. PERTAINING TO MEANING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60422" name="Text Box 5">
            <a:extLst>
              <a:ext uri="{FF2B5EF4-FFF2-40B4-BE49-F238E27FC236}">
                <a16:creationId xmlns:a16="http://schemas.microsoft.com/office/drawing/2014/main" id="{8D959CF9-7551-45D4-BB82-7757A184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735013"/>
            <a:ext cx="23415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/>
              <a:t>AMNESTIC</a:t>
            </a:r>
            <a:r>
              <a:rPr lang="en-US" altLang="en-US" sz="2000"/>
              <a:t>: adj. PERTAINING TO MEMORY LOSS</a:t>
            </a:r>
          </a:p>
        </p:txBody>
      </p:sp>
      <p:pic>
        <p:nvPicPr>
          <p:cNvPr id="60423" name="Picture 7" descr="memento">
            <a:extLst>
              <a:ext uri="{FF2B5EF4-FFF2-40B4-BE49-F238E27FC236}">
                <a16:creationId xmlns:a16="http://schemas.microsoft.com/office/drawing/2014/main" id="{A80B0A05-8527-44AE-8797-53836E9B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" y="4327525"/>
            <a:ext cx="106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9" descr="481378">
            <a:extLst>
              <a:ext uri="{FF2B5EF4-FFF2-40B4-BE49-F238E27FC236}">
                <a16:creationId xmlns:a16="http://schemas.microsoft.com/office/drawing/2014/main" id="{7CBC8F71-6B9B-4E32-9ABF-09D68F38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4327525"/>
            <a:ext cx="1117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1" descr="bourne1">
            <a:extLst>
              <a:ext uri="{FF2B5EF4-FFF2-40B4-BE49-F238E27FC236}">
                <a16:creationId xmlns:a16="http://schemas.microsoft.com/office/drawing/2014/main" id="{054B9244-9E87-43D4-9915-6D2A75B7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0" y="4325938"/>
            <a:ext cx="2022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14">
            <a:extLst>
              <a:ext uri="{FF2B5EF4-FFF2-40B4-BE49-F238E27FC236}">
                <a16:creationId xmlns:a16="http://schemas.microsoft.com/office/drawing/2014/main" id="{663F3EFC-708B-4ECD-B3B1-3A29C157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5973763"/>
            <a:ext cx="83058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 CINEAST MIGHT KNOW THESE MOVIES WITH AN </a:t>
            </a:r>
            <a:r>
              <a:rPr lang="en-US" altLang="en-US" sz="1800" b="1" i="1" u="sng" dirty="0"/>
              <a:t>AMNESTIC</a:t>
            </a:r>
            <a:r>
              <a:rPr lang="en-US" altLang="en-US" sz="1800" dirty="0"/>
              <a:t> THEME, OR AMNESIAC THEME.  OH WELL, LIKE LIQUID CRYSTALS VS. </a:t>
            </a:r>
            <a:r>
              <a:rPr lang="en-US" altLang="en-US" sz="1800" b="1" u="sng" dirty="0"/>
              <a:t>NEMATICS</a:t>
            </a:r>
            <a:r>
              <a:rPr lang="en-US" altLang="en-US" sz="1800" dirty="0"/>
              <a:t>, IT’S JUST A </a:t>
            </a:r>
            <a:r>
              <a:rPr lang="en-US" altLang="en-US" sz="1800" b="1" i="1" u="sng" dirty="0"/>
              <a:t>SEMANTIC</a:t>
            </a:r>
            <a:r>
              <a:rPr lang="en-US" altLang="en-US" sz="1800" dirty="0"/>
              <a:t> DIFFERENCE.</a:t>
            </a:r>
          </a:p>
        </p:txBody>
      </p:sp>
      <p:sp>
        <p:nvSpPr>
          <p:cNvPr id="38923" name="Text Box 15">
            <a:extLst>
              <a:ext uri="{FF2B5EF4-FFF2-40B4-BE49-F238E27FC236}">
                <a16:creationId xmlns:a16="http://schemas.microsoft.com/office/drawing/2014/main" id="{49D8306C-708B-4FCA-9600-31B9BA1A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-19050"/>
            <a:ext cx="228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CINEAST + M INMATES + C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89FB0-57E9-4895-8E11-99B13C62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800475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YET STILL TAKES AN S FOR SEMANTIC</a:t>
            </a:r>
            <a:r>
              <a:rPr lang="en-US" altLang="en-US" sz="2400" b="1" u="sng"/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Scramble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B49ED-7C6E-4278-9496-B31A4265E31F}"/>
              </a:ext>
            </a:extLst>
          </p:cNvPr>
          <p:cNvSpPr txBox="1"/>
          <p:nvPr/>
        </p:nvSpPr>
        <p:spPr>
          <a:xfrm>
            <a:off x="6324600" y="2640013"/>
            <a:ext cx="83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553E4-7FE6-4020-A80D-7D4DDF1FDA69}"/>
              </a:ext>
            </a:extLst>
          </p:cNvPr>
          <p:cNvSpPr txBox="1"/>
          <p:nvPr/>
        </p:nvSpPr>
        <p:spPr>
          <a:xfrm>
            <a:off x="6219825" y="1676400"/>
            <a:ext cx="83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4061D1F5-64D0-4A0A-966A-24B7A5EA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1803400"/>
            <a:ext cx="2052638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/>
              <a:t>NEMATICS</a:t>
            </a:r>
            <a:r>
              <a:rPr lang="en-US" altLang="en-US" sz="2000" dirty="0"/>
              <a:t>: pl. of n. </a:t>
            </a:r>
            <a:r>
              <a:rPr lang="en-US" altLang="en-US" sz="2000" u="sng" dirty="0"/>
              <a:t>NEMATIC</a:t>
            </a:r>
            <a:r>
              <a:rPr lang="en-US" altLang="en-US" sz="2000" dirty="0"/>
              <a:t>, A STAGE OF LIQUID CRYSTAL</a:t>
            </a:r>
          </a:p>
        </p:txBody>
      </p:sp>
      <p:pic>
        <p:nvPicPr>
          <p:cNvPr id="60432" name="Picture 2">
            <a:extLst>
              <a:ext uri="{FF2B5EF4-FFF2-40B4-BE49-F238E27FC236}">
                <a16:creationId xmlns:a16="http://schemas.microsoft.com/office/drawing/2014/main" id="{4E26C3DB-8449-47EA-AE33-98E7C90322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38" y="3881438"/>
            <a:ext cx="22748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3">
            <a:extLst>
              <a:ext uri="{FF2B5EF4-FFF2-40B4-BE49-F238E27FC236}">
                <a16:creationId xmlns:a16="http://schemas.microsoft.com/office/drawing/2014/main" id="{AAE649A6-B442-490C-97EF-A8A846B0A8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04099">
            <a:off x="7135813" y="4795838"/>
            <a:ext cx="123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497F5-AD51-47B0-BB95-BC062F2616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7514">
            <a:off x="7037388" y="4478338"/>
            <a:ext cx="137001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D68BEAC-B94A-4C76-99E8-1DF0C409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C6DB0BEF-74CA-43C2-918E-A464382E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12384-6021-408E-BFAA-B79CBD155E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7DB90F7-FCD7-4BD7-AF61-E614CB422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K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3D8634E-1335-4772-9A0F-8510A8FE0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AEIKMNST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8BBD7-BB3A-4F30-BE61-5A98E117BAF3}"/>
              </a:ext>
            </a:extLst>
          </p:cNvPr>
          <p:cNvSpPr txBox="1"/>
          <p:nvPr/>
        </p:nvSpPr>
        <p:spPr>
          <a:xfrm>
            <a:off x="2743200" y="5899150"/>
            <a:ext cx="434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THERE ARE </a:t>
            </a:r>
            <a:r>
              <a:rPr lang="en-US" sz="3200" b="1" dirty="0">
                <a:latin typeface="+mj-lt"/>
              </a:rPr>
              <a:t>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9DC7EE56-2331-48C8-8845-6696DAE5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5B1E5-6EE4-43C0-9A27-7C70ECC588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89B841B-FD94-49CA-A4CA-C30071C54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cramble" panose="020B0603050302020204" pitchFamily="34" charset="0"/>
              </a:rPr>
              <a:t>AEIKMNST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7FA3CC7-40CA-4719-A7C2-3E8C2FEE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408" y="315913"/>
            <a:ext cx="7848600" cy="387508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MANKIEST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MISTAKEN</a:t>
            </a:r>
          </a:p>
        </p:txBody>
      </p:sp>
      <p:pic>
        <p:nvPicPr>
          <p:cNvPr id="64517" name="Picture 6" descr="http://punditkitchen.files.wordpress.com/2011/12/political-pictures-police-dogs-mistaken-dogdentity.jpg">
            <a:extLst>
              <a:ext uri="{FF2B5EF4-FFF2-40B4-BE49-F238E27FC236}">
                <a16:creationId xmlns:a16="http://schemas.microsoft.com/office/drawing/2014/main" id="{53E949EA-1576-49B4-B8B5-F7AAC9FE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4724400" y="4503738"/>
            <a:ext cx="3352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EE3B9-A86D-4E99-A307-703BC30CE2E2}"/>
              </a:ext>
            </a:extLst>
          </p:cNvPr>
          <p:cNvSpPr txBox="1"/>
          <p:nvPr/>
        </p:nvSpPr>
        <p:spPr>
          <a:xfrm>
            <a:off x="7924800" y="3124200"/>
            <a:ext cx="99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4E77E88-CD54-4C94-BBD9-03A1267A1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08" y="1942717"/>
            <a:ext cx="7620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MANKIEST</a:t>
            </a:r>
            <a:r>
              <a:rPr lang="en-US" altLang="en-US" sz="2400" dirty="0"/>
              <a:t>: MOST </a:t>
            </a:r>
            <a:r>
              <a:rPr lang="en-US" altLang="en-US" sz="2400" u="sng" dirty="0"/>
              <a:t>MANKY</a:t>
            </a:r>
            <a:r>
              <a:rPr lang="en-US" altLang="en-US" sz="2400" dirty="0"/>
              <a:t>, INFERIOR, DEFECTIVE (MANKIER)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60AE-16FC-477B-A3C4-1B78FD67EEFC}"/>
              </a:ext>
            </a:extLst>
          </p:cNvPr>
          <p:cNvSpPr txBox="1"/>
          <p:nvPr/>
        </p:nvSpPr>
        <p:spPr>
          <a:xfrm>
            <a:off x="1109882" y="4628856"/>
            <a:ext cx="31210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u="sng" dirty="0">
                <a:latin typeface="+mj-lt"/>
              </a:rPr>
              <a:t>MANKIEST</a:t>
            </a:r>
            <a:r>
              <a:rPr lang="en-US" sz="2800" dirty="0">
                <a:latin typeface="+mj-lt"/>
              </a:rPr>
              <a:t> DETECTIVE IS </a:t>
            </a:r>
            <a:r>
              <a:rPr lang="en-US" sz="2800" b="1" u="sng" dirty="0">
                <a:latin typeface="+mj-lt"/>
              </a:rPr>
              <a:t>MISTAKEN</a:t>
            </a:r>
            <a:r>
              <a:rPr lang="en-US" sz="2800" dirty="0">
                <a:latin typeface="+mj-lt"/>
              </a:rPr>
              <a:t> MANY TIMES.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B302D-0BE1-4FFB-8C6D-EF37F9E0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193" y="4487639"/>
            <a:ext cx="3630009" cy="2032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D328B-3FA3-4012-9BC9-FC0D3D7FC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948" y="5970627"/>
            <a:ext cx="1200150" cy="5324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E3DC6-9BCE-4B25-A4C3-389B37B0358F}"/>
              </a:ext>
            </a:extLst>
          </p:cNvPr>
          <p:cNvSpPr/>
          <p:nvPr/>
        </p:nvSpPr>
        <p:spPr>
          <a:xfrm flipH="1">
            <a:off x="6324600" y="5953780"/>
            <a:ext cx="1371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94CFE63-0BB1-43B8-BD6E-CCF40707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2810F-9733-4E33-9449-DEF342D278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1D38D67-45C8-4B4E-8F0B-B27E8061D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CBD24C8-CAD8-4A1B-8CD6-843926EC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AEHIMNST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F8B3426-485A-4A5D-BC4F-0E0D978B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 + H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C5920-A654-488A-9EA4-4BBA802ADA22}"/>
              </a:ext>
            </a:extLst>
          </p:cNvPr>
          <p:cNvSpPr txBox="1"/>
          <p:nvPr/>
        </p:nvSpPr>
        <p:spPr>
          <a:xfrm>
            <a:off x="3505200" y="617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41091B1C-0E27-4FA4-8ECA-751039B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DFDD7-F495-42D0-831F-B7CDF06F0D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743AE8B-F154-4285-A8EB-F75F4C672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AEHIMNST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1A4F622-A7D7-4253-A90D-B4BCEF648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HEMATINS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1FEF465D-A295-41F7-97DC-748729CA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915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HEMATINS</a:t>
            </a:r>
            <a:r>
              <a:rPr lang="en-US" altLang="en-US" sz="2400"/>
              <a:t>: pl. of </a:t>
            </a:r>
            <a:r>
              <a:rPr lang="en-US" altLang="en-US" sz="2400" u="sng"/>
              <a:t>HEMATIN</a:t>
            </a:r>
            <a:r>
              <a:rPr lang="en-US" altLang="en-US" sz="2400"/>
              <a:t>, also HEME/S, HEMATINE/S, HEMATEIN/S, &amp; HAEMATIN/S. ALL ARE IRON-CONTAINING COMPONENTS OF HEMOGLOBIN</a:t>
            </a:r>
          </a:p>
        </p:txBody>
      </p:sp>
      <p:pic>
        <p:nvPicPr>
          <p:cNvPr id="68614" name="Picture 9" descr="HEMATIN">
            <a:extLst>
              <a:ext uri="{FF2B5EF4-FFF2-40B4-BE49-F238E27FC236}">
                <a16:creationId xmlns:a16="http://schemas.microsoft.com/office/drawing/2014/main" id="{48E81CD8-47E8-424C-AF9C-02E80C373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1479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1" descr="PRQ02250">
            <a:extLst>
              <a:ext uri="{FF2B5EF4-FFF2-40B4-BE49-F238E27FC236}">
                <a16:creationId xmlns:a16="http://schemas.microsoft.com/office/drawing/2014/main" id="{1D98E6A3-8A2F-4486-979C-F28BBEF3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1246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12">
            <a:extLst>
              <a:ext uri="{FF2B5EF4-FFF2-40B4-BE49-F238E27FC236}">
                <a16:creationId xmlns:a16="http://schemas.microsoft.com/office/drawing/2014/main" id="{350BB8C0-2956-4AFF-A8AE-D4C79A89C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14600"/>
            <a:ext cx="3505200" cy="2819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39E5F-E169-461D-90FB-AADFEA624D66}"/>
              </a:ext>
            </a:extLst>
          </p:cNvPr>
          <p:cNvSpPr txBox="1"/>
          <p:nvPr/>
        </p:nvSpPr>
        <p:spPr>
          <a:xfrm>
            <a:off x="8153400" y="1219200"/>
            <a:ext cx="99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EF0A5F5A-9B25-42F0-81B9-388F8F0C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8CC26-1A4E-4F9B-947B-5C977646A3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733D745-0F7D-4E8E-9257-1839E53C4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70B80BE-6D49-407C-87D3-C6AB87B56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ADEIMNST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8DAC-26D1-4401-8AA4-C3E01F49FA19}"/>
              </a:ext>
            </a:extLst>
          </p:cNvPr>
          <p:cNvSpPr txBox="1"/>
          <p:nvPr/>
        </p:nvSpPr>
        <p:spPr>
          <a:xfrm>
            <a:off x="3505200" y="619825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ONE WORD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420276E-6148-4B4A-BE76-2C99C522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 + D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77E2288D-26B8-49E3-A516-2B5C4DE3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C28EC-83AE-409A-921F-464263E9F0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8A0049D-F1BC-46D2-8C80-43C3B80E2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ADEIMNST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5AC0D3B-8160-433C-AA7E-B45EE7864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MEDIANTS</a:t>
            </a:r>
          </a:p>
        </p:txBody>
      </p:sp>
      <p:pic>
        <p:nvPicPr>
          <p:cNvPr id="72710" name="Picture 5" descr="mediantsubmediant">
            <a:extLst>
              <a:ext uri="{FF2B5EF4-FFF2-40B4-BE49-F238E27FC236}">
                <a16:creationId xmlns:a16="http://schemas.microsoft.com/office/drawing/2014/main" id="{2331CDF9-548F-40A8-BC5F-B3ACCC4E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6388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6" descr="mediantsubmediant">
            <a:extLst>
              <a:ext uri="{FF2B5EF4-FFF2-40B4-BE49-F238E27FC236}">
                <a16:creationId xmlns:a16="http://schemas.microsoft.com/office/drawing/2014/main" id="{EBFD7F47-661F-40CD-99C5-89093CFD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57" r="24324" b="-978"/>
          <a:stretch>
            <a:fillRect/>
          </a:stretch>
        </p:blipFill>
        <p:spPr bwMode="auto">
          <a:xfrm>
            <a:off x="3048000" y="243840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7" descr="mediantsubmediant">
            <a:extLst>
              <a:ext uri="{FF2B5EF4-FFF2-40B4-BE49-F238E27FC236}">
                <a16:creationId xmlns:a16="http://schemas.microsoft.com/office/drawing/2014/main" id="{893456E6-9C4E-458E-BFBD-6882E7D3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57" r="24324" b="-978"/>
          <a:stretch>
            <a:fillRect/>
          </a:stretch>
        </p:blipFill>
        <p:spPr bwMode="auto">
          <a:xfrm>
            <a:off x="7315200" y="243840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Rectangle 8">
            <a:extLst>
              <a:ext uri="{FF2B5EF4-FFF2-40B4-BE49-F238E27FC236}">
                <a16:creationId xmlns:a16="http://schemas.microsoft.com/office/drawing/2014/main" id="{2CE6A510-D276-4CFC-868B-655F728D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148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2714" name="Rectangle 9">
            <a:extLst>
              <a:ext uri="{FF2B5EF4-FFF2-40B4-BE49-F238E27FC236}">
                <a16:creationId xmlns:a16="http://schemas.microsoft.com/office/drawing/2014/main" id="{763FCE3B-C77A-4C45-BDB5-B85E53C48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2715" name="Oval 10">
            <a:extLst>
              <a:ext uri="{FF2B5EF4-FFF2-40B4-BE49-F238E27FC236}">
                <a16:creationId xmlns:a16="http://schemas.microsoft.com/office/drawing/2014/main" id="{D50A1907-8B2A-4E9D-B899-69D15B99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2716" name="Oval 11">
            <a:extLst>
              <a:ext uri="{FF2B5EF4-FFF2-40B4-BE49-F238E27FC236}">
                <a16:creationId xmlns:a16="http://schemas.microsoft.com/office/drawing/2014/main" id="{8BA59ADA-4F95-401F-BD86-458086B3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743200"/>
            <a:ext cx="12954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2717" name="Oval 12">
            <a:extLst>
              <a:ext uri="{FF2B5EF4-FFF2-40B4-BE49-F238E27FC236}">
                <a16:creationId xmlns:a16="http://schemas.microsoft.com/office/drawing/2014/main" id="{B6B73095-B4BE-45BF-8EB1-6B721ECC5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2718" name="Rectangle 13">
            <a:extLst>
              <a:ext uri="{FF2B5EF4-FFF2-40B4-BE49-F238E27FC236}">
                <a16:creationId xmlns:a16="http://schemas.microsoft.com/office/drawing/2014/main" id="{DC698D3C-158B-4E7B-B279-369FCE0A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338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DETAIN + M ,  INMATE + D = MEDIANT</a:t>
            </a:r>
          </a:p>
        </p:txBody>
      </p:sp>
      <p:sp>
        <p:nvSpPr>
          <p:cNvPr id="35855" name="Text Box 14">
            <a:extLst>
              <a:ext uri="{FF2B5EF4-FFF2-40B4-BE49-F238E27FC236}">
                <a16:creationId xmlns:a16="http://schemas.microsoft.com/office/drawing/2014/main" id="{A737E8D1-F24C-4541-9365-D1B5755B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SAINTED 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+ M      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INMATES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</a:rPr>
              <a:t> + D</a:t>
            </a:r>
          </a:p>
        </p:txBody>
      </p:sp>
      <p:sp>
        <p:nvSpPr>
          <p:cNvPr id="72720" name="Text Box 15">
            <a:extLst>
              <a:ext uri="{FF2B5EF4-FFF2-40B4-BE49-F238E27FC236}">
                <a16:creationId xmlns:a16="http://schemas.microsoft.com/office/drawing/2014/main" id="{CD28BCD0-59F5-4352-8D76-06B6DDD6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45025"/>
            <a:ext cx="563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MEDIANTS</a:t>
            </a:r>
            <a:r>
              <a:rPr lang="en-US" altLang="en-US"/>
              <a:t>: pl. of </a:t>
            </a:r>
            <a:r>
              <a:rPr lang="en-US" altLang="en-US" u="sng"/>
              <a:t>MEDIANT</a:t>
            </a:r>
            <a:r>
              <a:rPr lang="en-US" altLang="en-US"/>
              <a:t>, A TYPE OF MUSICAL TONE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658175-76B1-4C44-9D87-6B3344A34A4D}"/>
              </a:ext>
            </a:extLst>
          </p:cNvPr>
          <p:cNvSpPr txBox="1"/>
          <p:nvPr/>
        </p:nvSpPr>
        <p:spPr>
          <a:xfrm>
            <a:off x="8382000" y="1320225"/>
            <a:ext cx="990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18" name="Picture 4" descr="prisoner%20guitar">
            <a:extLst>
              <a:ext uri="{FF2B5EF4-FFF2-40B4-BE49-F238E27FC236}">
                <a16:creationId xmlns:a16="http://schemas.microsoft.com/office/drawing/2014/main" id="{3D2148D0-51FA-4E29-8531-EA42286E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8" b="99281" l="2778" r="96528">
                        <a14:foregroundMark x1="40278" y1="2878" x2="37500" y2="21583"/>
                        <a14:foregroundMark x1="31944" y1="7194" x2="34722" y2="5036"/>
                        <a14:foregroundMark x1="54167" y1="17266" x2="57639" y2="13669"/>
                        <a14:foregroundMark x1="62500" y1="12230" x2="63194" y2="20144"/>
                        <a14:foregroundMark x1="77083" y1="58273" x2="86806" y2="64748"/>
                        <a14:foregroundMark x1="93056" y1="69784" x2="93056" y2="69784"/>
                        <a14:foregroundMark x1="96528" y1="71942" x2="96528" y2="71942"/>
                        <a14:foregroundMark x1="49306" y1="94964" x2="49306" y2="94245"/>
                        <a14:foregroundMark x1="2778" y1="56835" x2="15972" y2="66187"/>
                        <a14:foregroundMark x1="6944" y1="73381" x2="11806" y2="76259"/>
                        <a14:foregroundMark x1="47917" y1="97122" x2="47917" y2="9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01" y="2760662"/>
            <a:ext cx="16002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8C11D3D8-1727-4C65-8CB5-900BF77A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238DD1-2E9B-4D17-A917-E28D7C0B64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930E498-8B81-47F9-AE10-AE31DF848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6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latin typeface="Scramble" panose="020B0603050302020204" pitchFamily="34" charset="0"/>
              </a:rPr>
              <a:t>INMATES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D6850B33-0A4E-4959-8A12-A240CA802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43781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THE DIFFICULT BINGOS:</a:t>
            </a:r>
          </a:p>
        </p:txBody>
      </p:sp>
      <p:sp>
        <p:nvSpPr>
          <p:cNvPr id="74757" name="Text Box 4">
            <a:extLst>
              <a:ext uri="{FF2B5EF4-FFF2-40B4-BE49-F238E27FC236}">
                <a16:creationId xmlns:a16="http://schemas.microsoft.com/office/drawing/2014/main" id="{B74A4293-9C88-45C1-AB30-8C8CCC1C6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AMBIENTS  AMNESTIC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MISEATEN  MISAGENT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HEMATINS  MATINESS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AMENTIAS  MELANIST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SMALTINE  </a:t>
            </a:r>
            <a:r>
              <a:rPr lang="en-US" altLang="en-US" sz="3600" dirty="0" err="1">
                <a:latin typeface="Scramble" panose="020B0603050302020204" pitchFamily="34" charset="0"/>
              </a:rPr>
              <a:t>misatone</a:t>
            </a:r>
            <a:r>
              <a:rPr lang="en-US" altLang="en-US" sz="3600" dirty="0">
                <a:latin typeface="Scramble" panose="020B06030503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latin typeface="Scramble" panose="020B0603050302020204" pitchFamily="34" charset="0"/>
              </a:rPr>
              <a:t>Mankiest</a:t>
            </a:r>
            <a:r>
              <a:rPr lang="en-US" altLang="en-US" sz="3600" dirty="0">
                <a:latin typeface="Scramble" panose="020B0603050302020204" pitchFamily="34" charset="0"/>
              </a:rPr>
              <a:t>  </a:t>
            </a:r>
            <a:r>
              <a:rPr lang="en-US" altLang="en-US" sz="3600" dirty="0" err="1">
                <a:latin typeface="Scramble" panose="020B0603050302020204" pitchFamily="34" charset="0"/>
              </a:rPr>
              <a:t>nematics</a:t>
            </a:r>
            <a:endParaRPr lang="en-US" altLang="en-US" sz="3600" dirty="0">
              <a:latin typeface="Scramble" panose="020B06030503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3DA93AA2-781F-4F00-A57C-849424F1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B9612-01B5-41F5-ABA3-E005ABBAA0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A632D4A-2873-415E-8A23-F54A7B1B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INMATES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F0AB70D-C66D-4DFD-A61B-B7389E95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FF8099DC-4560-440C-93ED-5E7D97734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E88526C-398E-4343-9DE0-7BAAFEFE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22C47-64B7-4626-BB55-4ACBDB5D78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93375D4-2E0A-463D-8941-96DA671B7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9083675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WHAT ARE THE 3 GOOD 7-LETTER  WORDS FROM THIS ALPHAGRAM?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E87E67-D706-472D-A619-CBCEB2BF849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AEIMNST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502E3CB3-965F-4E1C-8790-72385C9D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C5F8E-1D85-43B1-9F90-811AF87AEA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B20AF3A-5B1A-4790-B923-A89198C25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INMATES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BB8624A-CCC4-4ADA-B031-1CBF604B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74838"/>
            <a:ext cx="8915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GANEFS OR BLOCKHEADS?</a:t>
            </a:r>
          </a:p>
        </p:txBody>
      </p:sp>
      <p:pic>
        <p:nvPicPr>
          <p:cNvPr id="80901" name="Picture 6" descr="jagaol2">
            <a:extLst>
              <a:ext uri="{FF2B5EF4-FFF2-40B4-BE49-F238E27FC236}">
                <a16:creationId xmlns:a16="http://schemas.microsoft.com/office/drawing/2014/main" id="{68419263-A768-42B5-8492-FC595940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49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1">
            <a:extLst>
              <a:ext uri="{FF2B5EF4-FFF2-40B4-BE49-F238E27FC236}">
                <a16:creationId xmlns:a16="http://schemas.microsoft.com/office/drawing/2014/main" id="{5F39E622-D300-4B75-9423-5ABB39E5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5F736-D2FA-4C9E-A299-48725795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77C3-6888-4CF6-A630-56C0D06700C7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8DA18-967E-4E63-8034-22D7F7F02D2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INMATES.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27A2F-E9BB-4F80-8B27-A1E34C9AF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8800"/>
            <a:ext cx="88392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28A67-7582-491E-88B1-75F6576E0B3C}"/>
              </a:ext>
            </a:extLst>
          </p:cNvPr>
          <p:cNvSpPr txBox="1"/>
          <p:nvPr/>
        </p:nvSpPr>
        <p:spPr>
          <a:xfrm>
            <a:off x="5867400" y="62452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549757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5F736-D2FA-4C9E-A299-48725795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77C3-6888-4CF6-A630-56C0D06700C7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8DA18-967E-4E63-8034-22D7F7F02D2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INMATES.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300DB-DB19-4493-BE17-53DBBF790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86"/>
          <a:stretch/>
        </p:blipFill>
        <p:spPr>
          <a:xfrm>
            <a:off x="0" y="2655295"/>
            <a:ext cx="9144000" cy="2526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6A2396-35AF-4B78-9B41-4593275D6F7C}"/>
              </a:ext>
            </a:extLst>
          </p:cNvPr>
          <p:cNvSpPr txBox="1"/>
          <p:nvPr/>
        </p:nvSpPr>
        <p:spPr>
          <a:xfrm>
            <a:off x="0" y="171861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4203569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84BC0216-200B-41AC-8463-756E74FD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80B58-C07E-4B5D-8F0E-806D8ECC7A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D2A72FA-0527-444D-85E7-014B445AD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END!</a:t>
            </a:r>
          </a:p>
        </p:txBody>
      </p:sp>
      <p:pic>
        <p:nvPicPr>
          <p:cNvPr id="82948" name="Picture 4" descr="C:\Users\Bill\AppData\Local\Microsoft\Windows\Temporary Internet Files\Content.IE5\E2PLYPDO\MM900286736[1].gif">
            <a:extLst>
              <a:ext uri="{FF2B5EF4-FFF2-40B4-BE49-F238E27FC236}">
                <a16:creationId xmlns:a16="http://schemas.microsoft.com/office/drawing/2014/main" id="{6186D197-3F52-4686-BC14-D4905E77EB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88" y="3397250"/>
            <a:ext cx="91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4" descr="C:\Users\Bill\AppData\Local\Microsoft\Windows\Temporary Internet Files\Content.IE5\E2PLYPDO\MM900286736[1].gif">
            <a:extLst>
              <a:ext uri="{FF2B5EF4-FFF2-40B4-BE49-F238E27FC236}">
                <a16:creationId xmlns:a16="http://schemas.microsoft.com/office/drawing/2014/main" id="{9F691AF3-2608-4FFC-8032-0C98C717F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10063" y="3365500"/>
            <a:ext cx="107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71C35-F819-447F-A5D4-7960F01373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363" y="3314700"/>
            <a:ext cx="517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D6CA0-59AA-4DDE-ABC9-96828F9388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338" y="3352800"/>
            <a:ext cx="428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4">
            <a:extLst>
              <a:ext uri="{FF2B5EF4-FFF2-40B4-BE49-F238E27FC236}">
                <a16:creationId xmlns:a16="http://schemas.microsoft.com/office/drawing/2014/main" id="{ADB93B2C-F67E-48C8-B46F-EE29E89782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738" y="3268663"/>
            <a:ext cx="13620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TextBox 3">
            <a:extLst>
              <a:ext uri="{FF2B5EF4-FFF2-40B4-BE49-F238E27FC236}">
                <a16:creationId xmlns:a16="http://schemas.microsoft.com/office/drawing/2014/main" id="{B4A0A546-1B9C-4909-A751-0681B10A7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804988"/>
            <a:ext cx="303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r>
              <a:rPr lang="en-US" altLang="en-US" sz="2800"/>
              <a:t>INMATES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11CC1-823F-4304-AF55-C0B966842B14}"/>
              </a:ext>
            </a:extLst>
          </p:cNvPr>
          <p:cNvSpPr txBox="1"/>
          <p:nvPr/>
        </p:nvSpPr>
        <p:spPr>
          <a:xfrm>
            <a:off x="2789238" y="5021263"/>
            <a:ext cx="5199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GANEFS OR BLOCKHEADS?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FDF5A11-70F2-4C27-8BA6-4790FBF733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000" l="8108" r="89189">
                        <a14:foregroundMark x1="53604" y1="93813" x2="54054" y2="96000"/>
                        <a14:foregroundMark x1="40076" y1="28026" x2="42513" y2="39877"/>
                        <a14:foregroundMark x1="35135" y1="4000" x2="37109" y2="13597"/>
                        <a14:foregroundMark x1="21622" y1="42000" x2="22465" y2="44651"/>
                        <a14:foregroundMark x1="53017" y1="89616" x2="54054" y2="90000"/>
                        <a14:foregroundMark x1="21622" y1="6000" x2="21622" y2="6000"/>
                        <a14:backgroundMark x1="5405" y1="60000" x2="8108" y2="82000"/>
                        <a14:backgroundMark x1="8108" y1="82000" x2="8108" y2="84000"/>
                        <a14:backgroundMark x1="8108" y1="2000" x2="0" y2="12000"/>
                        <a14:backgroundMark x1="86486" y1="2000" x2="97297" y2="6000"/>
                        <a14:backgroundMark x1="0" y1="50000" x2="18919" y2="92000"/>
                        <a14:backgroundMark x1="18919" y1="92000" x2="21622" y2="96000"/>
                        <a14:backgroundMark x1="5405" y1="82000" x2="8108" y2="98000"/>
                        <a14:backgroundMark x1="8108" y1="98000" x2="8108" y2="98000"/>
                        <a14:backgroundMark x1="8108" y1="88000" x2="21622" y2="98000"/>
                        <a14:backgroundMark x1="21622" y1="98000" x2="21622" y2="98000"/>
                        <a14:backgroundMark x1="5405" y1="6000" x2="18919" y2="0"/>
                        <a14:backgroundMark x1="18919" y1="0" x2="18919" y2="0"/>
                        <a14:backgroundMark x1="94595" y1="96000" x2="94595" y2="96000"/>
                        <a14:backgroundMark x1="97297" y1="86000" x2="89189" y2="98000"/>
                        <a14:backgroundMark x1="89189" y1="98000" x2="89189" y2="98000"/>
                        <a14:backgroundMark x1="94595" y1="84000" x2="81081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574" y="3499632"/>
            <a:ext cx="369889" cy="49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273FBC99-3C71-4F87-90C1-D0C42C25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2FB4E-5543-4411-8EC9-CF9A9E218F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3D79CF9-9E34-4FA9-BE63-9CEECE15B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Scramble" panose="020B0603050302020204" pitchFamily="34" charset="0"/>
              </a:rPr>
              <a:t>AEIMNST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B095A0C-278E-46D7-8664-E0F73F6C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DDFD2ED3-85A6-4DD2-B4DC-1D7E2DBF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7" y="6197600"/>
            <a:ext cx="716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 + S,   INSEAM + T,   TISANE + 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ECA3AA-CBCC-43D1-999E-45080C7E572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ETAMINSINMATES</a:t>
            </a:r>
          </a:p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TAMEINS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D44862D-819A-A233-734C-8448D531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86300"/>
            <a:ext cx="795095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kern="0" dirty="0"/>
              <a:t>  LET’S USE THE MOST COMMON OF THESE FOR A BINGO STEM: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8B80CD99-4F33-4CC0-ABBA-FFC712D7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3C430F-9AE6-4A39-860E-CA1F7F0365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C501ED1E-5E36-470A-8233-7EF51CF36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	  WHAT MNEMONIC PHRASE          	   CAN WE ASSOCIATE                          	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D96AF9E-452F-478C-9D79-068404B98DE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540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INMATES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1C0245E-430E-4FC4-9EF6-F4ED58B8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2BB73-3332-4FBC-8B23-BBE1B26584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C4D145C-DB24-4331-B3ED-3551AAE50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39A6BB8-6D25-4584-8D50-3893B6EC2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468" y="1582738"/>
            <a:ext cx="8915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GANEFS OR BLOCKHEADS?</a:t>
            </a:r>
          </a:p>
        </p:txBody>
      </p:sp>
      <p:pic>
        <p:nvPicPr>
          <p:cNvPr id="11269" name="Picture 6" descr="jagaol2">
            <a:extLst>
              <a:ext uri="{FF2B5EF4-FFF2-40B4-BE49-F238E27FC236}">
                <a16:creationId xmlns:a16="http://schemas.microsoft.com/office/drawing/2014/main" id="{40BF661E-CDA7-4FFE-BFA2-E6869A01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633744"/>
            <a:ext cx="5713034" cy="42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>
            <a:extLst>
              <a:ext uri="{FF2B5EF4-FFF2-40B4-BE49-F238E27FC236}">
                <a16:creationId xmlns:a16="http://schemas.microsoft.com/office/drawing/2014/main" id="{2C97C1BD-1852-4EC7-A167-7C9D3ABC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B501048-E0C9-4C29-A043-E3562440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ED75F-4E69-4AE6-BE0D-E1E57A492C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92A3AA2-4A08-4CE1-8A70-C218CC22A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INMATES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G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036DC0A-B254-467B-93AF-05181E328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AEGIMNST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70E4B-81CB-4E5A-BF0A-C489EE3DE04B}"/>
              </a:ext>
            </a:extLst>
          </p:cNvPr>
          <p:cNvSpPr txBox="1"/>
          <p:nvPr/>
        </p:nvSpPr>
        <p:spPr>
          <a:xfrm>
            <a:off x="2971800" y="6199187"/>
            <a:ext cx="4038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2C2AADC-40BA-46D7-8ACA-10AA7E7B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INMATE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 + G + S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B3CA1780-20F6-47D5-A770-7A4A1370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579A2-D9BD-4138-8A92-BC83241A71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43C78B8-81B9-4294-92FE-EB8116E9C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Scramble" panose="020B0603050302020204" pitchFamily="34" charset="0"/>
              </a:rPr>
              <a:t>AEGIMNST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3017AA9-721E-4E3B-9AEE-0D13260C0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127125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Mangiest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Mintages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 err="1">
                <a:latin typeface="Scramble" panose="020B0603050302020204" pitchFamily="34" charset="0"/>
              </a:rPr>
              <a:t>Misagent</a:t>
            </a:r>
            <a:endParaRPr lang="en-US" altLang="en-US" sz="6600" dirty="0">
              <a:latin typeface="Scramble" panose="020B06030503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Steaming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B24463F4-ECD1-4F86-9A27-0127E3F6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476875"/>
            <a:ext cx="659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MISAGENT</a:t>
            </a:r>
            <a:r>
              <a:rPr lang="en-US" altLang="en-US" sz="2800"/>
              <a:t>: n. A BAD AGENT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63D90-1119-4856-BC6F-43F1EDBA9E83}"/>
              </a:ext>
            </a:extLst>
          </p:cNvPr>
          <p:cNvSpPr txBox="1"/>
          <p:nvPr/>
        </p:nvSpPr>
        <p:spPr>
          <a:xfrm>
            <a:off x="5943600" y="6026150"/>
            <a:ext cx="2971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TEASING + M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INMATES + 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3B34-EA64-48FC-A539-0C23CA382B51}"/>
              </a:ext>
            </a:extLst>
          </p:cNvPr>
          <p:cNvSpPr txBox="1"/>
          <p:nvPr/>
        </p:nvSpPr>
        <p:spPr>
          <a:xfrm>
            <a:off x="7924800" y="2173069"/>
            <a:ext cx="68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E28F2-9C4D-40A1-A31C-5E32F8BAFE00}"/>
              </a:ext>
            </a:extLst>
          </p:cNvPr>
          <p:cNvSpPr txBox="1"/>
          <p:nvPr/>
        </p:nvSpPr>
        <p:spPr>
          <a:xfrm>
            <a:off x="533400" y="4382869"/>
            <a:ext cx="68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28681" name="TextBox 3">
            <a:extLst>
              <a:ext uri="{FF2B5EF4-FFF2-40B4-BE49-F238E27FC236}">
                <a16:creationId xmlns:a16="http://schemas.microsoft.com/office/drawing/2014/main" id="{0409FF76-908A-458D-AA7E-7C3B14BDA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149975"/>
            <a:ext cx="327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MISAGENT</a:t>
            </a:r>
            <a:r>
              <a:rPr lang="en-US" altLang="en-US" sz="2800" b="1" u="sng"/>
              <a:t>S</a:t>
            </a:r>
            <a:endParaRPr lang="en-US" alt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A3F28-4DEA-4E8E-977F-EBFB4687B367}"/>
              </a:ext>
            </a:extLst>
          </p:cNvPr>
          <p:cNvSpPr txBox="1"/>
          <p:nvPr/>
        </p:nvSpPr>
        <p:spPr>
          <a:xfrm>
            <a:off x="8199634" y="3384976"/>
            <a:ext cx="68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pic>
        <p:nvPicPr>
          <p:cNvPr id="15371" name="Picture 11">
            <a:extLst>
              <a:ext uri="{FF2B5EF4-FFF2-40B4-BE49-F238E27FC236}">
                <a16:creationId xmlns:a16="http://schemas.microsoft.com/office/drawing/2014/main" id="{900007F3-025B-43B0-BC1D-99C23935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207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DF618CF6-22A3-48F4-8299-377E1F224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149975"/>
            <a:ext cx="327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3F3F3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Macintosh PowerPoint</Application>
  <PresentationFormat>On-screen Show (4:3)</PresentationFormat>
  <Paragraphs>373</Paragraphs>
  <Slides>44</Slides>
  <Notes>44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MS PGothic</vt:lpstr>
      <vt:lpstr>Scramble</vt:lpstr>
      <vt:lpstr>Brush Script MT</vt:lpstr>
      <vt:lpstr>Tahoma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AEIMNST</vt:lpstr>
      <vt:lpstr>PowerPoint Presentation</vt:lpstr>
      <vt:lpstr>INMATES</vt:lpstr>
      <vt:lpstr>INMATES G  </vt:lpstr>
      <vt:lpstr>AEGIMNST</vt:lpstr>
      <vt:lpstr>INMATES A  </vt:lpstr>
      <vt:lpstr>AAEIMNST</vt:lpstr>
      <vt:lpstr>INMATES N  </vt:lpstr>
      <vt:lpstr>AEIMNNST</vt:lpstr>
      <vt:lpstr>INMATES E  </vt:lpstr>
      <vt:lpstr>AEEIMNST</vt:lpstr>
      <vt:lpstr>AEEIMNST</vt:lpstr>
      <vt:lpstr>INMATES F  </vt:lpstr>
      <vt:lpstr>AEFIMNST</vt:lpstr>
      <vt:lpstr>INMATES S  </vt:lpstr>
      <vt:lpstr>AEIMNSST</vt:lpstr>
      <vt:lpstr>PowerPoint Presentation</vt:lpstr>
      <vt:lpstr>INMATES O  </vt:lpstr>
      <vt:lpstr>AMNIOTES MASONITE MISATONE </vt:lpstr>
      <vt:lpstr>INMATES R  </vt:lpstr>
      <vt:lpstr>AEIMNRST</vt:lpstr>
      <vt:lpstr>INMATES B  </vt:lpstr>
      <vt:lpstr>ABEIMNST</vt:lpstr>
      <vt:lpstr>INMATES L  </vt:lpstr>
      <vt:lpstr>AEILMNST</vt:lpstr>
      <vt:lpstr>INMATES C  </vt:lpstr>
      <vt:lpstr>ACEIMNST</vt:lpstr>
      <vt:lpstr>INMATES K  </vt:lpstr>
      <vt:lpstr>AEIKMNST</vt:lpstr>
      <vt:lpstr>INMATES H  </vt:lpstr>
      <vt:lpstr>AEHIMNST</vt:lpstr>
      <vt:lpstr>INMATES D  </vt:lpstr>
      <vt:lpstr>ADEIMNST</vt:lpstr>
      <vt:lpstr>INMATES</vt:lpstr>
      <vt:lpstr>INMATES</vt:lpstr>
      <vt:lpstr>INMATES</vt:lpstr>
      <vt:lpstr>PowerPoint Presentation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2024-07-07T21:28:41Z</dcterms:created>
  <dcterms:modified xsi:type="dcterms:W3CDTF">2024-07-15T00:30:25Z</dcterms:modified>
</cp:coreProperties>
</file>