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412" r:id="rId3"/>
    <p:sldId id="413" r:id="rId4"/>
    <p:sldId id="257" r:id="rId5"/>
    <p:sldId id="258" r:id="rId6"/>
    <p:sldId id="259" r:id="rId7"/>
    <p:sldId id="405" r:id="rId8"/>
    <p:sldId id="261" r:id="rId9"/>
    <p:sldId id="399" r:id="rId10"/>
    <p:sldId id="339" r:id="rId11"/>
    <p:sldId id="400" r:id="rId12"/>
    <p:sldId id="381" r:id="rId13"/>
    <p:sldId id="401" r:id="rId14"/>
    <p:sldId id="382" r:id="rId15"/>
    <p:sldId id="402" r:id="rId16"/>
    <p:sldId id="383" r:id="rId17"/>
    <p:sldId id="377" r:id="rId18"/>
    <p:sldId id="384" r:id="rId19"/>
    <p:sldId id="403" r:id="rId20"/>
    <p:sldId id="385" r:id="rId21"/>
    <p:sldId id="375" r:id="rId22"/>
    <p:sldId id="386" r:id="rId23"/>
    <p:sldId id="374" r:id="rId24"/>
    <p:sldId id="389" r:id="rId25"/>
    <p:sldId id="397" r:id="rId26"/>
    <p:sldId id="387" r:id="rId27"/>
    <p:sldId id="373" r:id="rId28"/>
    <p:sldId id="388" r:id="rId29"/>
    <p:sldId id="372" r:id="rId30"/>
    <p:sldId id="355" r:id="rId31"/>
    <p:sldId id="404" r:id="rId32"/>
    <p:sldId id="300" r:id="rId33"/>
    <p:sldId id="407" r:id="rId34"/>
    <p:sldId id="299" r:id="rId35"/>
    <p:sldId id="410" r:id="rId36"/>
    <p:sldId id="418" r:id="rId37"/>
    <p:sldId id="302" r:id="rId38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40"/>
    </p:embeddedFont>
    <p:embeddedFont>
      <p:font typeface="Brush Script MT" panose="03060802040406070304" pitchFamily="66" charset="-122"/>
      <p:italic r:id="rId41"/>
    </p:embeddedFont>
    <p:embeddedFont>
      <p:font typeface="Scramble" panose="020B0603050302020204" pitchFamily="34" charset="0"/>
      <p:regular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F28"/>
    <a:srgbClr val="898816"/>
    <a:srgbClr val="990099"/>
    <a:srgbClr val="CC6600"/>
    <a:srgbClr val="0B1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5451" autoAdjust="0"/>
  </p:normalViewPr>
  <p:slideViewPr>
    <p:cSldViewPr>
      <p:cViewPr varScale="1">
        <p:scale>
          <a:sx n="99" d="100"/>
          <a:sy n="99" d="100"/>
        </p:scale>
        <p:origin x="2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3C49DE2-08C5-41B7-B0F7-C639936B7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8F7E8D2-B62A-4D26-B67B-ADDD5B2D65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65035C-1D89-481E-A700-C4EB1C17F3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6DA6B50A-5C2A-429E-949A-B95755F06E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84E2FD3-334F-4E1F-B7BE-625A233181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DD9F899-D6C1-4108-A4F8-DE2EFDEBB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C16D8F-E11B-4AD5-B07D-D7DAC91A5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FD26541-AC4A-4391-9F0D-063E30B0D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76D062-0CAC-4305-AB1F-414A837DEA1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B1FF370-041C-4ADE-B952-CD5BD8A68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BDD56A9-01BC-4AB0-ADC2-F5A2AD994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E96177A-CA1E-4536-A103-B61817624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F58D42-667D-465B-BEE6-DCAC0BA629A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41572B5-B876-47F9-8A5F-79EA62F24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F27E8E8-DA41-4A60-848D-92CB9F804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1560865-6AF3-4ED7-8474-CA027F887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5338F-AF2C-4486-9745-71A2F24A6FC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1026">
            <a:extLst>
              <a:ext uri="{FF2B5EF4-FFF2-40B4-BE49-F238E27FC236}">
                <a16:creationId xmlns:a16="http://schemas.microsoft.com/office/drawing/2014/main" id="{DB109635-40EE-46B9-9804-BD94595AB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1027">
            <a:extLst>
              <a:ext uri="{FF2B5EF4-FFF2-40B4-BE49-F238E27FC236}">
                <a16:creationId xmlns:a16="http://schemas.microsoft.com/office/drawing/2014/main" id="{D6CCCB29-3065-41BF-AFB1-EE51189F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none" dirty="0">
                <a:latin typeface="Arial" panose="020B0604020202020204" pitchFamily="34" charset="0"/>
              </a:rPr>
              <a:t>SEE-ORA</a:t>
            </a:r>
            <a:r>
              <a:rPr lang="en-US" altLang="en-US" dirty="0">
                <a:latin typeface="Arial" panose="020B0604020202020204" pitchFamily="34" charset="0"/>
              </a:rPr>
              <a:t>: *See BLuNT CaViTieS   (*CoNSoNaNTS oNLY)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CREASE</a:t>
            </a:r>
            <a:r>
              <a:rPr lang="en-US" altLang="en-US" dirty="0">
                <a:latin typeface="Arial" panose="020B0604020202020204" pitchFamily="34" charset="0"/>
              </a:rPr>
              <a:t>: “DON’T FOLD </a:t>
            </a:r>
            <a:r>
              <a:rPr lang="en-US" altLang="en-US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34BE3E1-A618-4015-8D80-334EE2CBB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14815E-2DB1-4B9A-96C4-E7FB25AD893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C04B812-5BFF-4C9A-967E-F23CF438F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2D2D13E-3074-42DF-8599-03B8D9A4F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ABCF45C-2896-43E6-BA00-D22E5C6F2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8F956-A359-46D3-AF66-6A85D858209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CE82410-B454-40FE-A7B6-38E59221D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901D008-9862-4C5C-B3E2-046D0C506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u="none" dirty="0">
                <a:latin typeface="Arial" panose="020B0604020202020204" pitchFamily="34" charset="0"/>
              </a:rPr>
              <a:t>RANEES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OPT TO LOOK DOWN </a:t>
            </a:r>
            <a:r>
              <a:rPr lang="en-US" altLang="en-US" dirty="0">
                <a:latin typeface="Arial" panose="020B0604020202020204" pitchFamily="34" charset="0"/>
              </a:rPr>
              <a:t>ON COMMON GROTTO”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CREASE</a:t>
            </a:r>
            <a:r>
              <a:rPr lang="en-US" altLang="en-US" dirty="0">
                <a:latin typeface="Arial" panose="020B0604020202020204" pitchFamily="34" charset="0"/>
              </a:rPr>
              <a:t>: “DON’T FOLD </a:t>
            </a:r>
            <a:r>
              <a:rPr lang="en-US" altLang="en-US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EFCD958-6CB8-4942-9751-A7285B018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F27764-B4E3-41CA-B40D-1EBCDDA3323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BF4DAF0-C8C5-45E1-9B16-E6F353BE3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DB37079-C2C6-4DC6-B30D-BD54E7E12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535A7E8-D6E6-4CCC-9764-3ECDCD96A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DDB8D4-B5DF-4D3C-B106-19DBF4D77E1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CA848AF-E637-4998-964C-F1BF57E39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666DAED-2F1B-4C66-910B-9AF0185BF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u="sng" dirty="0">
                <a:latin typeface="Arial" panose="020B0604020202020204" pitchFamily="34" charset="0"/>
              </a:rPr>
              <a:t>CERATES</a:t>
            </a:r>
            <a:r>
              <a:rPr lang="en-US" altLang="en-US" sz="1000" dirty="0">
                <a:latin typeface="Arial" panose="020B0604020202020204" pitchFamily="34" charset="0"/>
              </a:rPr>
              <a:t>: PREPARATIONS FOR EXTERNAL APPLICATION, MAINLY WAX  MIXED WITH OIL, LARD, AND MEDICINAL INGREDIENTS </a:t>
            </a:r>
          </a:p>
          <a:p>
            <a:pPr eaLnBrk="1" hangingPunct="1"/>
            <a:r>
              <a:rPr lang="en-US" altLang="en-US" sz="1050" u="sng" dirty="0">
                <a:latin typeface="Arial" panose="020B0604020202020204" pitchFamily="34" charset="0"/>
              </a:rPr>
              <a:t>ECARTES</a:t>
            </a:r>
            <a:r>
              <a:rPr lang="en-US" altLang="en-US" sz="1050" dirty="0">
                <a:latin typeface="Arial" panose="020B0604020202020204" pitchFamily="34" charset="0"/>
              </a:rPr>
              <a:t> :  pl. of </a:t>
            </a:r>
            <a:r>
              <a:rPr lang="en-US" altLang="en-US" sz="1050" u="sng" dirty="0">
                <a:latin typeface="Arial" panose="020B0604020202020204" pitchFamily="34" charset="0"/>
              </a:rPr>
              <a:t>ECARTE</a:t>
            </a:r>
            <a:r>
              <a:rPr lang="en-US" altLang="en-US" sz="1050" dirty="0">
                <a:latin typeface="Arial" panose="020B0604020202020204" pitchFamily="34" charset="0"/>
              </a:rPr>
              <a:t>, A TWO-HANDED CARD GAME WHICH IS PLAYED WITH A 32-CARD PACK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CATERS</a:t>
            </a:r>
            <a:r>
              <a:rPr lang="en-US" altLang="en-US" sz="900" dirty="0">
                <a:latin typeface="Arial" panose="020B0604020202020204" pitchFamily="34" charset="0"/>
              </a:rPr>
              <a:t>: “HE SELLS DRINKS AT YOUR PARTY”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EASTER</a:t>
            </a:r>
            <a:r>
              <a:rPr lang="en-US" altLang="en-US" sz="900" dirty="0">
                <a:latin typeface="Arial" panose="020B0604020202020204" pitchFamily="34" charset="0"/>
              </a:rPr>
              <a:t>: “CHRIST BACK </a:t>
            </a:r>
            <a:r>
              <a:rPr lang="en-US" altLang="en-US" sz="900" b="0" u="none" dirty="0">
                <a:latin typeface="Arial" panose="020B0604020202020204" pitchFamily="34" charset="0"/>
              </a:rPr>
              <a:t>UP, GOD WILL FIX MAN</a:t>
            </a:r>
            <a:r>
              <a:rPr lang="en-US" altLang="en-US" sz="900" dirty="0">
                <a:latin typeface="Arial" panose="020B0604020202020204" pitchFamily="34" charset="0"/>
              </a:rPr>
              <a:t>”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CREASE</a:t>
            </a:r>
            <a:r>
              <a:rPr lang="en-US" altLang="en-US" sz="900" dirty="0">
                <a:latin typeface="Arial" panose="020B0604020202020204" pitchFamily="34" charset="0"/>
              </a:rPr>
              <a:t>: “DON’T FOLD </a:t>
            </a:r>
            <a:r>
              <a:rPr lang="en-US" altLang="en-US" sz="900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sz="900" dirty="0">
                <a:latin typeface="Arial" panose="020B0604020202020204" pitchFamily="34" charset="0"/>
              </a:rPr>
              <a:t>!”</a:t>
            </a:r>
            <a:endParaRPr lang="en-US" altLang="en-US" sz="900" b="1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E83891F-02CB-42C5-8E3E-B45CAE253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91107-7FA8-44A6-8B10-762C867CDE8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0EC88BC-7336-4FED-A337-292FCE4BF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E976848-66B0-4ADD-99B9-533E7910E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37DE346-E931-4237-ACA6-E2C30BE3A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13CBA2-FEE7-4676-8084-0F41A0D43249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90FE5A5-AD12-4B2A-83BB-56E985CDC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45D1B04-3CED-43A9-8B29-147768D7B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REFACE.   You can do it, but you cannot “be it.”    (there is no –er form)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59059FC-7DBB-4E15-AAEF-8B853F15C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AD8553-9851-4CCE-9201-BA7E696485A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68D736F-C1B0-41B9-8203-2A4DCCA2A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9A1FCBF-49E6-4EE3-8638-0DBF78715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5BD6019-46FD-41B6-9294-1501EF49D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F2792-2649-4A24-AA01-46B5C8F9AA3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0FE3230-9194-47FC-B3AB-0F890CD46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3B87E79-A369-47C2-9A7B-D09DAAC7D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SCALER</a:t>
            </a:r>
            <a:r>
              <a:rPr lang="en-US" altLang="en-US" sz="900" dirty="0">
                <a:latin typeface="Arial" panose="020B0604020202020204" pitchFamily="34" charset="0"/>
              </a:rPr>
              <a:t>: “THIS </a:t>
            </a:r>
            <a:r>
              <a:rPr lang="en-US" altLang="en-US" sz="900" b="0" u="none" dirty="0">
                <a:latin typeface="Arial" panose="020B0604020202020204" pitchFamily="34" charset="0"/>
              </a:rPr>
              <a:t>AVOWED </a:t>
            </a:r>
            <a:r>
              <a:rPr lang="en-US" altLang="en-US" sz="900" dirty="0">
                <a:latin typeface="Arial" panose="020B0604020202020204" pitchFamily="34" charset="0"/>
              </a:rPr>
              <a:t>MOUNTAINEER CLIMBED PEAKS” 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RESALE</a:t>
            </a:r>
            <a:r>
              <a:rPr lang="en-US" altLang="en-US" sz="900" dirty="0">
                <a:latin typeface="Arial" panose="020B0604020202020204" pitchFamily="34" charset="0"/>
              </a:rPr>
              <a:t>: “HOCKEY TICKET </a:t>
            </a:r>
            <a:r>
              <a:rPr lang="en-US" altLang="en-US" sz="900" b="0" u="none" dirty="0">
                <a:latin typeface="Arial" panose="020B0604020202020204" pitchFamily="34" charset="0"/>
              </a:rPr>
              <a:t>DID GET EXPENSIVE”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CREASE</a:t>
            </a:r>
            <a:r>
              <a:rPr lang="en-US" altLang="en-US" sz="900" dirty="0">
                <a:latin typeface="Arial" panose="020B0604020202020204" pitchFamily="34" charset="0"/>
              </a:rPr>
              <a:t>: “DON’T FOLD </a:t>
            </a:r>
            <a:r>
              <a:rPr lang="en-US" altLang="en-US" sz="900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sz="900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17792-BC4C-2D81-0E54-9D06CD199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1159A84-53B4-14FC-AE83-79AAF23DD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76D062-0CAC-4305-AB1F-414A837DEA1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38BF8D8-67F3-0B79-5E32-86E32A9FF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B8BA042-C81C-1126-F01F-AC4F7BCBC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504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218590D-E5FB-416E-94C2-7B2C7D679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B36E2D-575A-4C38-8EBD-2FB030012B9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DF7A36F-13C5-4577-AC2A-CFCD23ECB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5C14F12-A0F9-4BFE-B750-B0561728B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0CE0857-31D1-45F7-B24E-232B6705C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B828F-C7BD-4A55-A899-5F856CF8A85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3A4D4DE-B81A-4D54-A62C-C5C661EB9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7C196DD-A847-4F2A-B035-0EC9F9E72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FE93BDE-3A90-4C1C-9EBF-0DC48CE26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A0AFED-4CB7-43E6-873A-EC0B21C506A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8A06D6D-BA23-42C9-9235-D2AF97D7B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AF40337-6FAE-433D-8BB0-7A36E6254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FD7ED9C-8207-45D8-B047-D9C8B4A86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0FD76-4921-4B10-B2DD-CF3E6E544E6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E36FD73-8E61-4927-AE64-883CB2D7F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78F8AB-0501-40E4-9936-C841F1A68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CAPRESE</a:t>
            </a:r>
            <a:r>
              <a:rPr lang="en-US" altLang="en-US" dirty="0">
                <a:latin typeface="Arial" panose="020B0604020202020204" pitchFamily="34" charset="0"/>
              </a:rPr>
              <a:t>: A SALAD CONTAINING MOZZARELLA, TOMATOES, BASIL, AND OLIVE OIL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F3D1E8D-F55C-4966-949A-EB17C2435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472BE7-DE6C-48B3-A2E9-FD8E3C4A791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199BBEA-4009-4A3E-A688-D68C6ED42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0B1AA26-A8B4-4BF0-855F-38CA0F843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A5F6296-6548-466A-93B1-FC4850CA4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864B06-E666-454F-A70B-35129435CF8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CC71CD6-B878-4FEF-8615-7B7A5BC51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5F21D23-669C-4F3D-B4BC-0DAD28BFE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8B6ECEE-2906-4E33-9600-C4EDAC790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0CD146-B34F-4BF1-A187-D7021DDA9C7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A4E8DD7-EB7B-473B-98D0-89A4D44C6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37A7341-1CF6-4FFA-9855-788F045F4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EACCE39-9D0B-4703-881A-8D38E1C37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135E3-1E81-4F46-BCC1-EE524D087E9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1461151-F068-4C7C-8DE2-76560CC11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F253ED6-DCA1-4A29-86FE-CBA3C95D7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A594143-E52D-4E32-9ED4-2CD08353A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5AB97-6CE6-44D4-9696-CAAE6E8BC004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0D74AA9-4681-40AD-BF89-B75FBA4DC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0A75C76-854C-4C14-8668-14B10F320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C758CC3-4968-4839-A5F0-DD7A53813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78F4E-351B-4511-B1A0-A51BFCD8F78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92FEA59-7D2F-40EC-B614-88F758732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2723BA9-2F20-4C8A-BBD9-6C68AF579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ADJECTIVE RACEMIC COMES FROM A DIFFERENT ORIGIN, RACEMATE (RACEMATES, RACEMISM/S)</a:t>
            </a:r>
          </a:p>
          <a:p>
            <a:pPr eaLnBrk="1" hangingPunct="1"/>
            <a:r>
              <a:rPr lang="en-US" altLang="en-US" b="0" u="sng" dirty="0">
                <a:latin typeface="Arial" panose="020B0604020202020204" pitchFamily="34" charset="0"/>
              </a:rPr>
              <a:t>MERCE</a:t>
            </a:r>
            <a:r>
              <a:rPr lang="en-US" altLang="en-US" dirty="0">
                <a:latin typeface="Arial" panose="020B0604020202020204" pitchFamily="34" charset="0"/>
              </a:rPr>
              <a:t>: A REWARD (pl. </a:t>
            </a:r>
            <a:r>
              <a:rPr lang="en-US" altLang="en-US" u="sng" dirty="0">
                <a:latin typeface="Arial" panose="020B0604020202020204" pitchFamily="34" charset="0"/>
              </a:rPr>
              <a:t>MERCES</a:t>
            </a:r>
            <a:r>
              <a:rPr lang="en-US" altLang="en-US" dirty="0"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AF37-4C81-BBA5-4547-CA8D3AC50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D20FBE2-E810-3A90-EF23-71CC55E8B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76D062-0CAC-4305-AB1F-414A837DEA1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94A1730-39DA-F0C7-A07E-D99F8357F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AFA96AB-1949-2292-DC92-7CF69ACC4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262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1241FD6-8682-4B12-AF22-39ECC32A7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F2ADF-4EF6-420E-8059-095DE7540C6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41456B9-9F09-4C09-9F94-84636F489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2F7FE47-E73C-4EBE-86E0-563F41C95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46FEC39-B2D7-43C4-B721-37BBD2BCF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858F2-06A2-468E-A776-A50FE9B89A8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6EB20C1-2EDE-476A-8535-3C85EE1E1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93A3FCC-6B1E-4281-A408-1A67AE4E9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ERASER</a:t>
            </a:r>
            <a:r>
              <a:rPr lang="en-US" altLang="en-US" dirty="0">
                <a:latin typeface="Arial" panose="020B0604020202020204" pitchFamily="34" charset="0"/>
              </a:rPr>
              <a:t>: “WIPING FINDS VICTIM’S THUMBPRINT”   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CREASE</a:t>
            </a:r>
            <a:r>
              <a:rPr lang="en-US" altLang="en-US" dirty="0">
                <a:latin typeface="Arial" panose="020B0604020202020204" pitchFamily="34" charset="0"/>
              </a:rPr>
              <a:t>: “DON’T FOLD </a:t>
            </a:r>
            <a:r>
              <a:rPr lang="en-US" altLang="en-US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7E08234-CE13-4B30-97DD-8E70F64F3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B41D49-13BE-4762-8A61-3ECA163573A2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22BFCDF-AC6E-4B8B-BCF5-6170DB9D8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B136E-F0F5-4B57-ABDC-9BAEDFF45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E4AF456-8782-4672-B67B-55C5A3B8D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FBD0E3-EA93-4C32-9B05-17BDC148908D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AB80CBA-CD1A-4071-A9AD-B9A4BE40E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C0626EB5-30DF-48C0-8568-444B4985B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CREASE</a:t>
            </a:r>
            <a:r>
              <a:rPr lang="en-US" altLang="en-US" dirty="0">
                <a:latin typeface="Arial" panose="020B0604020202020204" pitchFamily="34" charset="0"/>
              </a:rPr>
              <a:t>: “DON’T FOLD </a:t>
            </a:r>
            <a:r>
              <a:rPr lang="en-US" altLang="en-US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EC85BCC-7C9F-426F-9C91-13A7F3C58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84015D-44C2-4477-9DFA-56C022BE51AE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FB9B3CC-E996-4293-B7D2-0B42E011C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185D534-D934-44BE-8A59-72E03FBE2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16D8F-E11B-4AD5-B07D-D7DAC91A5DB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98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D37A3FD-728C-479D-B7EE-0221C12AE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D5F1A-8599-459C-9FCD-82864C3D0A51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115BD16-06CF-4727-BA62-A71AD8379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D9E6E08-DE26-4346-BD6C-A077837E4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708074F-F52E-45EC-922E-58A6FC5A2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EF0AEA-8410-47E3-B67B-2395B4331F9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BF9F3B5-EA40-48D1-9A50-F10965568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4AF5A49-50A8-4515-BC81-BD7F3609C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F9E6C7B-EBDB-4B23-8AFF-E22FF0081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C11BB0-2C3A-49C0-AFBF-77728E370C2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3AE5F8E-F32B-45A4-8D73-9BBE86170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7404EAA-D196-4E74-9147-A4501C7A8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B0A762C-B86C-4C56-93C9-C88AF37A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A736B5-9EEB-4B3B-B171-DBA47E24A42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18DD2F7-488B-4CAC-AE6D-D4D49E09C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A83DD69-4BEB-4015-8E21-15D0CD5B6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33AC2F4-0282-483E-A71C-91BC8D117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DD350-7004-4962-BC01-04BC8F309F3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6D9AA42-7104-4B68-AE5B-DF073B39E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3741148-CFF2-4DC4-81B4-BEA4CE660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CREASE</a:t>
            </a:r>
            <a:r>
              <a:rPr lang="en-US" altLang="en-US" dirty="0">
                <a:latin typeface="Arial" panose="020B0604020202020204" pitchFamily="34" charset="0"/>
              </a:rPr>
              <a:t>: “DON’T FOLD </a:t>
            </a:r>
            <a:r>
              <a:rPr lang="en-US" altLang="en-US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57E4220-98F5-4B4F-BB2C-802272805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102C04-8F7B-4F6F-BCF5-C7F9F02668E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2DD36A9-0C07-4522-80BA-66A069712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A01A7AE-64B9-4323-A77E-00AC68C30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9C5E374-D98D-4057-97B0-CF6C75A6C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468FD-9363-4878-901C-7CE852BE848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F31369E-DA41-4E05-8251-AC9C27304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C2CC56-BA7D-4A93-BFFD-6BDEEF311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RESEDA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MINX PICKS THRIVING LIMB’S </a:t>
            </a:r>
            <a:r>
              <a:rPr lang="en-US" altLang="en-US" dirty="0">
                <a:latin typeface="Arial" panose="020B0604020202020204" pitchFamily="34" charset="0"/>
              </a:rPr>
              <a:t>TWIGS”  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CREASE</a:t>
            </a:r>
            <a:r>
              <a:rPr lang="en-US" altLang="en-US" dirty="0">
                <a:latin typeface="Arial" panose="020B0604020202020204" pitchFamily="34" charset="0"/>
              </a:rPr>
              <a:t>: “DON’T FOLD </a:t>
            </a:r>
            <a:r>
              <a:rPr lang="en-US" altLang="en-US" b="0" u="none" dirty="0">
                <a:latin typeface="Arial" panose="020B0604020202020204" pitchFamily="34" charset="0"/>
              </a:rPr>
              <a:t>UP PHOTOS, MORON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  <a:p>
            <a:pPr eaLnBrk="1" hangingPunct="1">
              <a:spcBef>
                <a:spcPct val="0"/>
              </a:spcBef>
            </a:pPr>
            <a:endParaRPr lang="en-US" altLang="en-US" b="1" u="sng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21C1B-A993-4E94-B4A2-FEDF859BB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65718-6022-4BE2-8F0A-8C8AF19FA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68AEE-C033-4EEC-BBE2-A89FB4121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D0B3-4961-4D2C-A48F-1CF76EC95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CAD83-4EF5-4708-966D-802CAFE064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FA9831-6E7F-4327-809A-96396C0F1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5D2BE8-24F4-411F-9242-3C125731F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DFE3-9E5A-4D99-9726-068E98D31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2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ABAB65-92CB-4DB3-9D0F-8B90BB9E3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3C870A-455B-4D74-A08A-35CCDD66F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0F67E8-A123-442C-9B97-B73AEB57B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193E-CE72-4714-A613-A37F72C7D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87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770BBD-12C4-47FE-90FC-01DBB9627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1066B-C9C5-4DC2-BF2F-0B0538FFE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47892-13E5-4689-97EA-18313137C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7365-5DD1-46A3-840D-670365936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5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43810D0-2D0D-4B47-BBB6-84064996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E71DB4-F5AD-4FA1-A2B3-BD12CF8C3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6ADB4A-0803-4A2B-8D9C-16BA97FA9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917F-E8EB-471B-8932-ADACDC54B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5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7F720-3292-4DF8-9A47-275E271AC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D43FB-2336-442D-8456-8D4449DAA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A8CC9A-D79D-4E91-919F-C6258C013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CBF3-F12B-43F6-B087-379DB331A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54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DE7769-9789-40C6-AF76-13131848D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DB3EA1-725A-4DAA-BD18-CDA2AA4BD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C51344-CEA4-499F-B974-58D7FCB0B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9637-D259-4505-A1E9-6BB66D0D4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9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43368-DE84-4D23-8320-575D84576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39466-7404-4403-86C7-BDB6F85A7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EE8D6-172C-40FC-AA1C-871FBAF9A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35C1-E160-4669-9FDD-74E7DEF96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9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F6553B-EFB5-4139-9F0F-D91B843B6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74A134-85CC-4E97-85BA-5099ACE65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571411-88AF-4533-A2DE-0605C5FA0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287C-0846-4A2D-87D3-B50605AFC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0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B02AB9-534B-4A89-A9C2-EE0D7DBA8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3EF803-0D5B-4D90-AE97-780E8A5F8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9A1FD4-863D-40D9-BC42-1728BE680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9544-3408-416B-A20A-C39D5CECE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4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95F3A7-6219-4713-ADAB-C984DD45D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CE15CA-654E-47AD-BDFA-D36A1705C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E42FFC-649F-4835-BF81-7B3F256A4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6EF8-E400-4E77-BA9A-64D596954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448AC-C5B1-48D1-9611-5DDC09560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7F523-6072-4D73-A2C6-1E2891C5F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8E153-02D4-4EB8-BE7B-3881680F9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CF79-BC50-481E-B105-762C4C635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4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D8037-24E4-476C-AB5F-9DF63FB00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A1ADF-394A-4E5D-BCAC-07363899F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7E742-6AAC-4D76-9E1A-3A23C385B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F150-B912-4CA9-93E8-8E3E91C64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2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B53971-2B4E-420E-918F-DD87E72F3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62A5E8-FC85-41F2-B2F0-635DEA80A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AE26F8-CE5C-4E58-8610-82CDD8B936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AE0E4F-F860-48AA-A730-2BBC55F95E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430440-70F5-498F-860F-A1519ED218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899A9B-ED39-4998-8402-6CD277CAC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scale-line.com/figures/sleeping%20german%20soldier%20on%20chair.jpg&amp;imgrefurl=http://www.scale-line.com/figures/page5.html&amp;h=100&amp;w=88&amp;prev=/images%3Fq%3Dsoldier%2Bchair%26svnum%3D10%26hl%3Den%26lr%3Dlang_en%26ie%3DUTF-8%26oe%3DUTF-8%26safe%3Dof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3CE5E4-57FF-4953-8355-BD78F7587C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9938" y="1107187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7F4F28"/>
                </a:solidFill>
                <a:latin typeface="Scramble" panose="020B0603050302020204" pitchFamily="34" charset="0"/>
              </a:rPr>
              <a:t>ACEERS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132D5-211D-C650-6445-B85F6E203494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E43FB596-2CC6-4FD1-876F-75E55548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94B61-D02C-4A7A-9224-2382CDEF9D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7EDC86F-CCA1-4968-850C-C1424AE04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O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D3F3875-5353-4C25-853C-348EF1AE6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69403-D74B-4665-9A4A-8D5C20BD9370}"/>
              </a:ext>
            </a:extLst>
          </p:cNvPr>
          <p:cNvSpPr txBox="1"/>
          <p:nvPr/>
        </p:nvSpPr>
        <p:spPr>
          <a:xfrm>
            <a:off x="37338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>
            <a:extLst>
              <a:ext uri="{FF2B5EF4-FFF2-40B4-BE49-F238E27FC236}">
                <a16:creationId xmlns:a16="http://schemas.microsoft.com/office/drawing/2014/main" id="{0C59347F-D15B-4D4F-82B4-09BCDD4C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4A989-E982-42DA-895E-53C5C2139B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F83A5DA-BEA0-45AC-835F-E9FCF22F8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39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ACEEORS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137B527-681B-4996-B424-CA9D23C3F7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8001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ACEROSE</a:t>
            </a:r>
            <a:endParaRPr lang="en-US" altLang="en-US" sz="7200">
              <a:latin typeface="Scramble" panose="020B0603050302020204" pitchFamily="34" charset="0"/>
            </a:endParaRPr>
          </a:p>
        </p:txBody>
      </p:sp>
      <p:pic>
        <p:nvPicPr>
          <p:cNvPr id="19461" name="Picture 4" descr="A4aceros">
            <a:extLst>
              <a:ext uri="{FF2B5EF4-FFF2-40B4-BE49-F238E27FC236}">
                <a16:creationId xmlns:a16="http://schemas.microsoft.com/office/drawing/2014/main" id="{0FEED025-2F49-411E-ADE0-EDF33E14C90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3808413"/>
            <a:ext cx="1981199" cy="20558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 Box 5">
            <a:extLst>
              <a:ext uri="{FF2B5EF4-FFF2-40B4-BE49-F238E27FC236}">
                <a16:creationId xmlns:a16="http://schemas.microsoft.com/office/drawing/2014/main" id="{01DB1528-E1B4-4136-B5F8-7E7A545B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762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/>
              <a:t>ACEROSE</a:t>
            </a:r>
            <a:r>
              <a:rPr lang="en-US" altLang="en-US"/>
              <a:t>: adj. NEEDLE-SHAPED</a:t>
            </a:r>
            <a:endParaRPr lang="en-US" altLang="en-US" sz="4000">
              <a:latin typeface="Tahoma" panose="020B0604030504040204" pitchFamily="34" charset="0"/>
            </a:endParaRPr>
          </a:p>
        </p:txBody>
      </p:sp>
      <p:pic>
        <p:nvPicPr>
          <p:cNvPr id="19463" name="Picture 6" descr="molly">
            <a:extLst>
              <a:ext uri="{FF2B5EF4-FFF2-40B4-BE49-F238E27FC236}">
                <a16:creationId xmlns:a16="http://schemas.microsoft.com/office/drawing/2014/main" id="{A2EA867D-124D-4A59-8FBC-7C9C1B9B92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824288"/>
            <a:ext cx="2143125" cy="203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7">
            <a:extLst>
              <a:ext uri="{FF2B5EF4-FFF2-40B4-BE49-F238E27FC236}">
                <a16:creationId xmlns:a16="http://schemas.microsoft.com/office/drawing/2014/main" id="{F81D1EE4-C097-4093-9C0A-AE879572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029200"/>
            <a:ext cx="22098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SEE-ORA + C</a:t>
            </a:r>
            <a:r>
              <a:rPr lang="en-US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CREASE + 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EC15A-144F-4B3B-869E-BAECD11C91D6}"/>
              </a:ext>
            </a:extLst>
          </p:cNvPr>
          <p:cNvSpPr txBox="1"/>
          <p:nvPr/>
        </p:nvSpPr>
        <p:spPr>
          <a:xfrm>
            <a:off x="1447800" y="6219825"/>
            <a:ext cx="7239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latin typeface="+mj-lt"/>
              </a:rPr>
              <a:t>ACEROUS</a:t>
            </a:r>
            <a:r>
              <a:rPr lang="en-US" sz="2000" dirty="0">
                <a:latin typeface="+mj-lt"/>
              </a:rPr>
              <a:t>, </a:t>
            </a:r>
            <a:r>
              <a:rPr lang="en-US" sz="2000" b="1" u="sng" dirty="0">
                <a:latin typeface="+mj-lt"/>
              </a:rPr>
              <a:t>ACIFORM</a:t>
            </a:r>
            <a:r>
              <a:rPr lang="en-US" sz="2000" dirty="0">
                <a:latin typeface="+mj-lt"/>
              </a:rPr>
              <a:t>,  </a:t>
            </a:r>
            <a:r>
              <a:rPr lang="en-US" sz="2000" b="1" u="sng" dirty="0">
                <a:latin typeface="+mj-lt"/>
              </a:rPr>
              <a:t>ACERATE</a:t>
            </a:r>
            <a:r>
              <a:rPr lang="en-US" sz="2000" dirty="0">
                <a:latin typeface="+mj-lt"/>
              </a:rPr>
              <a:t>, &amp; </a:t>
            </a:r>
            <a:r>
              <a:rPr lang="en-US" sz="2000" b="1" u="sng" dirty="0">
                <a:latin typeface="+mj-lt"/>
              </a:rPr>
              <a:t>ACERATED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BE45A6C0-C5D5-4795-8229-23EA1067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E0D978-AEAA-4D09-B2B5-55670AB5CA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BEE3CC9-BF35-4658-A3EE-414264D69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N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D48680B-1B09-4789-BF50-D0BB6B1B9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ACEENRS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D1581-FEBF-4061-AF29-901CD24695E5}"/>
              </a:ext>
            </a:extLst>
          </p:cNvPr>
          <p:cNvSpPr txBox="1"/>
          <p:nvPr/>
        </p:nvSpPr>
        <p:spPr>
          <a:xfrm>
            <a:off x="3424518" y="580483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THREE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7">
            <a:extLst>
              <a:ext uri="{FF2B5EF4-FFF2-40B4-BE49-F238E27FC236}">
                <a16:creationId xmlns:a16="http://schemas.microsoft.com/office/drawing/2014/main" id="{40E77087-0D61-4E1D-81CD-460A702B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D998F7-B9EA-4A4A-AEA5-5080DC9A99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44CAF4A-4528-456D-B200-6A9D439AA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ACEENRS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6CB6ABD-7DBC-41BA-B817-FA3F32856F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777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CAREENS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CASERNE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RECANES</a:t>
            </a:r>
          </a:p>
        </p:txBody>
      </p:sp>
      <p:pic>
        <p:nvPicPr>
          <p:cNvPr id="23557" name="Picture 4" descr="sleeping%2520german%2520soldier%2520on%2520chair">
            <a:hlinkClick r:id="rId3"/>
            <a:extLst>
              <a:ext uri="{FF2B5EF4-FFF2-40B4-BE49-F238E27FC236}">
                <a16:creationId xmlns:a16="http://schemas.microsoft.com/office/drawing/2014/main" id="{59D8231A-60C5-4AB8-BAF7-FB8263AACAF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1138" y="1044575"/>
            <a:ext cx="1008062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5">
            <a:extLst>
              <a:ext uri="{FF2B5EF4-FFF2-40B4-BE49-F238E27FC236}">
                <a16:creationId xmlns:a16="http://schemas.microsoft.com/office/drawing/2014/main" id="{6A1819B1-9490-420D-B944-AFE59F310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6324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CASERNE</a:t>
            </a:r>
            <a:r>
              <a:rPr lang="en-US" altLang="en-US" sz="2400"/>
              <a:t>: A BARRACKS FOR SOLDIERS (also CASERN/S) </a:t>
            </a:r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30B25C43-1E97-4506-8C65-3B6C4BED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6415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 dirty="0"/>
              <a:t>THE SOLDIER </a:t>
            </a:r>
            <a:r>
              <a:rPr lang="en-US" altLang="en-US" sz="2400" b="1" u="sng" dirty="0"/>
              <a:t>CAREENS</a:t>
            </a:r>
            <a:r>
              <a:rPr lang="en-US" altLang="en-US" sz="2400" dirty="0"/>
              <a:t> BACK TO THE </a:t>
            </a:r>
            <a:r>
              <a:rPr lang="en-US" altLang="en-US" sz="2400" b="1" u="sng" dirty="0"/>
              <a:t>CASERNE</a:t>
            </a:r>
            <a:r>
              <a:rPr lang="en-US" altLang="en-US" sz="2400" dirty="0"/>
              <a:t> WHERE HE </a:t>
            </a:r>
            <a:r>
              <a:rPr lang="en-US" altLang="en-US" sz="2400" b="1" u="sng" dirty="0"/>
              <a:t>RECANES</a:t>
            </a:r>
            <a:r>
              <a:rPr lang="en-US" altLang="en-US" sz="2400" dirty="0"/>
              <a:t> CHAIRS.</a:t>
            </a:r>
          </a:p>
        </p:txBody>
      </p:sp>
      <p:sp>
        <p:nvSpPr>
          <p:cNvPr id="23560" name="Rectangle 7">
            <a:extLst>
              <a:ext uri="{FF2B5EF4-FFF2-40B4-BE49-F238E27FC236}">
                <a16:creationId xmlns:a16="http://schemas.microsoft.com/office/drawing/2014/main" id="{A8E18B0A-9A37-48A2-9642-BD6911982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080000"/>
            <a:ext cx="1779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59752" name="Rectangle 8">
            <a:extLst>
              <a:ext uri="{FF2B5EF4-FFF2-40B4-BE49-F238E27FC236}">
                <a16:creationId xmlns:a16="http://schemas.microsoft.com/office/drawing/2014/main" id="{AC069FED-6AF7-4B1F-8514-6C61F6B4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5584825"/>
            <a:ext cx="251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CASERNE</a:t>
            </a:r>
            <a:r>
              <a:rPr lang="en-US" altLang="en-US" b="1" u="sng"/>
              <a:t>S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CB5DEABE-2F79-4C6A-B924-7ECD961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6318250"/>
            <a:ext cx="52895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RANEES + C      CREASE + 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20F47-AD5B-4CDA-B266-A0BC139A814F}"/>
              </a:ext>
            </a:extLst>
          </p:cNvPr>
          <p:cNvSpPr txBox="1"/>
          <p:nvPr/>
        </p:nvSpPr>
        <p:spPr>
          <a:xfrm>
            <a:off x="5715000" y="1391305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CEBB8-55F8-481C-BA66-1866FB203CA4}"/>
              </a:ext>
            </a:extLst>
          </p:cNvPr>
          <p:cNvSpPr txBox="1"/>
          <p:nvPr/>
        </p:nvSpPr>
        <p:spPr>
          <a:xfrm>
            <a:off x="5715000" y="2372380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53A15-A573-4265-AD4E-B9940F660584}"/>
              </a:ext>
            </a:extLst>
          </p:cNvPr>
          <p:cNvSpPr txBox="1"/>
          <p:nvPr/>
        </p:nvSpPr>
        <p:spPr>
          <a:xfrm>
            <a:off x="5715000" y="3439180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7158F-5A45-4345-9839-340816193DAA}"/>
              </a:ext>
            </a:extLst>
          </p:cNvPr>
          <p:cNvSpPr txBox="1"/>
          <p:nvPr/>
        </p:nvSpPr>
        <p:spPr>
          <a:xfrm>
            <a:off x="6019800" y="2436813"/>
            <a:ext cx="914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7F4F28"/>
                </a:solidFill>
                <a:latin typeface="+mj-lt"/>
              </a:rPr>
              <a:t>S</a:t>
            </a:r>
          </a:p>
        </p:txBody>
      </p:sp>
      <p:pic>
        <p:nvPicPr>
          <p:cNvPr id="23567" name="Picture 1">
            <a:extLst>
              <a:ext uri="{FF2B5EF4-FFF2-40B4-BE49-F238E27FC236}">
                <a16:creationId xmlns:a16="http://schemas.microsoft.com/office/drawing/2014/main" id="{730676CD-6791-4D67-9856-1F56C1FD1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238" y="3394075"/>
            <a:ext cx="160496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">
            <a:extLst>
              <a:ext uri="{FF2B5EF4-FFF2-40B4-BE49-F238E27FC236}">
                <a16:creationId xmlns:a16="http://schemas.microsoft.com/office/drawing/2014/main" id="{4ED46194-48B5-4F0E-8165-F2C37C952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2316163"/>
            <a:ext cx="21494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203523F-E345-490B-964B-C800BD02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5796E3-5F3D-4D43-9326-3B748D6D84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98D680B-4E5D-4D50-BC2D-9D5E115CC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T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5159400-1F47-4809-B2DB-13F569524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5F87A-4FC8-4F78-89D6-5E02A8650AA4}"/>
              </a:ext>
            </a:extLst>
          </p:cNvPr>
          <p:cNvSpPr txBox="1"/>
          <p:nvPr/>
        </p:nvSpPr>
        <p:spPr>
          <a:xfrm>
            <a:off x="3424518" y="580483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THREE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231EB49-1897-4536-8625-CDF29B78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C21783-97C8-4518-8B61-EB1519AB8C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ECCD5F5-3DB6-4F1C-8905-A7E355A1F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9600" y="228600"/>
            <a:ext cx="78486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ACEERST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0DD62F7-46C8-40D2-B01E-EBDA274B8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934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7F4F28"/>
                </a:solidFill>
                <a:latin typeface="Scramble" panose="020B0603050302020204" pitchFamily="34" charset="0"/>
              </a:rPr>
              <a:t>CERATES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7F4F28"/>
                </a:solidFill>
                <a:latin typeface="Scramble" panose="020B0603050302020204" pitchFamily="34" charset="0"/>
              </a:rPr>
              <a:t>CREATES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7F4F28"/>
                </a:solidFill>
                <a:latin typeface="Scramble" panose="020B0603050302020204" pitchFamily="34" charset="0"/>
              </a:rPr>
              <a:t>ECARTES</a:t>
            </a:r>
            <a:endParaRPr lang="en-US" altLang="en-US" sz="4000">
              <a:latin typeface="Scramble" panose="020B0603050302020204" pitchFamily="34" charset="0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FC5C91E5-4A8E-46BD-9B5B-B49AB9FA6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6800"/>
            <a:ext cx="403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ECARTES</a:t>
            </a:r>
            <a:r>
              <a:rPr lang="en-US" altLang="en-US" sz="2400"/>
              <a:t>: pl. of </a:t>
            </a:r>
            <a:r>
              <a:rPr lang="en-US" altLang="en-US" sz="2400" u="sng"/>
              <a:t>ECARTE</a:t>
            </a:r>
            <a:r>
              <a:rPr lang="en-US" altLang="en-US" sz="2400"/>
              <a:t>, A FRENCH CARD GAME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pic>
        <p:nvPicPr>
          <p:cNvPr id="27654" name="Picture 5" descr="b_ecartes">
            <a:extLst>
              <a:ext uri="{FF2B5EF4-FFF2-40B4-BE49-F238E27FC236}">
                <a16:creationId xmlns:a16="http://schemas.microsoft.com/office/drawing/2014/main" id="{B982FC9B-8ED7-4D21-89E6-7D9B9A89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444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playing-cards-on-street">
            <a:extLst>
              <a:ext uri="{FF2B5EF4-FFF2-40B4-BE49-F238E27FC236}">
                <a16:creationId xmlns:a16="http://schemas.microsoft.com/office/drawing/2014/main" id="{44D3E382-E845-486E-9890-210DFDE5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275" y="2743200"/>
            <a:ext cx="2117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7">
            <a:extLst>
              <a:ext uri="{FF2B5EF4-FFF2-40B4-BE49-F238E27FC236}">
                <a16:creationId xmlns:a16="http://schemas.microsoft.com/office/drawing/2014/main" id="{8A63B65E-8B46-42FA-B441-846510D4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72163"/>
            <a:ext cx="8229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STICKY HANDS FROM APPLYING </a:t>
            </a:r>
            <a:r>
              <a:rPr lang="en-US" altLang="en-US" sz="2400" b="1" u="sng"/>
              <a:t>CERATES</a:t>
            </a:r>
            <a:r>
              <a:rPr lang="en-US" altLang="en-US" sz="2400"/>
              <a:t> </a:t>
            </a:r>
            <a:r>
              <a:rPr lang="en-US" altLang="en-US" sz="2400" b="1" u="sng"/>
              <a:t>CREATES</a:t>
            </a:r>
            <a:r>
              <a:rPr lang="en-US" altLang="en-US" sz="2400"/>
              <a:t> DIFFICULTY WHEN DEALING DURING </a:t>
            </a:r>
            <a:r>
              <a:rPr lang="en-US" altLang="en-US" sz="2400" b="1" u="sng"/>
              <a:t>ECARTES</a:t>
            </a:r>
            <a:r>
              <a:rPr lang="en-US" altLang="en-US" sz="2400"/>
              <a:t>!</a:t>
            </a:r>
            <a:endParaRPr lang="en-US" altLang="en-US" sz="1800"/>
          </a:p>
        </p:txBody>
      </p:sp>
      <p:sp>
        <p:nvSpPr>
          <p:cNvPr id="27657" name="Rectangle 8">
            <a:extLst>
              <a:ext uri="{FF2B5EF4-FFF2-40B4-BE49-F238E27FC236}">
                <a16:creationId xmlns:a16="http://schemas.microsoft.com/office/drawing/2014/main" id="{68528D3B-B9B4-46D8-A7B3-842FF96A9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343400"/>
            <a:ext cx="6324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CERATES</a:t>
            </a:r>
            <a:r>
              <a:rPr lang="en-US" altLang="en-US" sz="2400"/>
              <a:t>: pl. of </a:t>
            </a:r>
            <a:r>
              <a:rPr lang="en-US" altLang="en-US" sz="2400" u="sng"/>
              <a:t>CERATE</a:t>
            </a:r>
            <a:r>
              <a:rPr lang="en-US" altLang="en-US" sz="2400"/>
              <a:t>, A MEDICATED OINTMENT</a:t>
            </a:r>
          </a:p>
        </p:txBody>
      </p:sp>
      <p:sp>
        <p:nvSpPr>
          <p:cNvPr id="14346" name="Text Box 9">
            <a:extLst>
              <a:ext uri="{FF2B5EF4-FFF2-40B4-BE49-F238E27FC236}">
                <a16:creationId xmlns:a16="http://schemas.microsoft.com/office/drawing/2014/main" id="{38065E4B-8DFD-4F5B-909B-4CE3074A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457200"/>
            <a:ext cx="25146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CATERS + E EASTER + C CREASE + T</a:t>
            </a:r>
            <a:endParaRPr lang="en-US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66C6C-180A-48EA-8A4A-772D9DDDE088}"/>
              </a:ext>
            </a:extLst>
          </p:cNvPr>
          <p:cNvSpPr txBox="1"/>
          <p:nvPr/>
        </p:nvSpPr>
        <p:spPr>
          <a:xfrm>
            <a:off x="6019800" y="3439180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1CE52-9C69-4D6E-9DE1-96919725DCF4}"/>
              </a:ext>
            </a:extLst>
          </p:cNvPr>
          <p:cNvSpPr txBox="1"/>
          <p:nvPr/>
        </p:nvSpPr>
        <p:spPr>
          <a:xfrm>
            <a:off x="6019800" y="2458105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54C9F-F097-44FA-A4CB-D4BC3F2E4BE5}"/>
              </a:ext>
            </a:extLst>
          </p:cNvPr>
          <p:cNvSpPr txBox="1"/>
          <p:nvPr/>
        </p:nvSpPr>
        <p:spPr>
          <a:xfrm>
            <a:off x="6019800" y="1391305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2C57C-165B-4849-8943-E121574B64CC}"/>
              </a:ext>
            </a:extLst>
          </p:cNvPr>
          <p:cNvSpPr txBox="1"/>
          <p:nvPr/>
        </p:nvSpPr>
        <p:spPr>
          <a:xfrm>
            <a:off x="223184" y="3368070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pic>
        <p:nvPicPr>
          <p:cNvPr id="27663" name="Picture 14">
            <a:extLst>
              <a:ext uri="{FF2B5EF4-FFF2-40B4-BE49-F238E27FC236}">
                <a16:creationId xmlns:a16="http://schemas.microsoft.com/office/drawing/2014/main" id="{8AE3D580-5494-4A0B-A308-26A71E88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682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B8E13512-705E-42D9-9407-68769100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80DFC8-959C-4BE1-B97F-45E97230AB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9B3BF70-CA17-40CA-A3C4-9700D2622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F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3462DA7-6887-4473-8DBB-CEF6EA2AC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ACEEFRS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3923B-6E5F-40FD-A5AD-19C61F3755AF}"/>
              </a:ext>
            </a:extLst>
          </p:cNvPr>
          <p:cNvSpPr txBox="1"/>
          <p:nvPr/>
        </p:nvSpPr>
        <p:spPr>
          <a:xfrm>
            <a:off x="37338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42FDD30-6490-4C8C-AE10-C027DBF9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5FE80-7525-426B-83F7-ED4778AFB2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37D14E7-F8EA-445D-965D-D55540C4C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ACEEFRS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4527962-507F-42C0-B005-8C922407C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458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REFACES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B82E099D-6BDC-4393-83BD-960B106C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REFACES</a:t>
            </a:r>
            <a:r>
              <a:rPr lang="en-US" altLang="en-US" sz="2800"/>
              <a:t>: v. REPAIRS THE OUTER SURFACE OF (REFACE, REFACED, REFACING)</a:t>
            </a:r>
            <a:r>
              <a:rPr lang="en-US" altLang="en-US" sz="2000">
                <a:latin typeface="Scramble" panose="020B0603050302020204" pitchFamily="34" charset="0"/>
              </a:rPr>
              <a:t> </a:t>
            </a:r>
          </a:p>
        </p:txBody>
      </p:sp>
      <p:pic>
        <p:nvPicPr>
          <p:cNvPr id="31750" name="Picture 5">
            <a:extLst>
              <a:ext uri="{FF2B5EF4-FFF2-40B4-BE49-F238E27FC236}">
                <a16:creationId xmlns:a16="http://schemas.microsoft.com/office/drawing/2014/main" id="{EE4043A1-7F7D-477B-BF7D-4043D9E0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0292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>
            <a:extLst>
              <a:ext uri="{FF2B5EF4-FFF2-40B4-BE49-F238E27FC236}">
                <a16:creationId xmlns:a16="http://schemas.microsoft.com/office/drawing/2014/main" id="{9552B69C-6511-43F9-A015-F6C8AB55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129" y="3476532"/>
            <a:ext cx="1552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HOOK/S?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5CBB13DB-24DF-4E86-8700-40A44E868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86199"/>
            <a:ext cx="2119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P</a:t>
            </a:r>
            <a:r>
              <a:rPr lang="en-US" altLang="en-US" sz="2800" dirty="0"/>
              <a:t>REFACES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0AFBF-A85D-430C-934D-18B1BEF96DBA}"/>
              </a:ext>
            </a:extLst>
          </p:cNvPr>
          <p:cNvSpPr txBox="1"/>
          <p:nvPr/>
        </p:nvSpPr>
        <p:spPr>
          <a:xfrm>
            <a:off x="7848600" y="13964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18B9B-542A-4346-BBCC-DE6F96AF1DF0}"/>
              </a:ext>
            </a:extLst>
          </p:cNvPr>
          <p:cNvSpPr txBox="1"/>
          <p:nvPr/>
        </p:nvSpPr>
        <p:spPr>
          <a:xfrm>
            <a:off x="457200" y="1438275"/>
            <a:ext cx="914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7F4F28"/>
                </a:solidFill>
                <a:latin typeface="+mj-lt"/>
              </a:rPr>
              <a:t>P</a:t>
            </a:r>
          </a:p>
        </p:txBody>
      </p:sp>
      <p:pic>
        <p:nvPicPr>
          <p:cNvPr id="31755" name="Picture 10">
            <a:extLst>
              <a:ext uri="{FF2B5EF4-FFF2-40B4-BE49-F238E27FC236}">
                <a16:creationId xmlns:a16="http://schemas.microsoft.com/office/drawing/2014/main" id="{421DDA9D-BE44-4DAD-8E36-B32FBAF2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3603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9C6EAE-1A53-4EAE-A0EE-FB24EA54DFB5}"/>
              </a:ext>
            </a:extLst>
          </p:cNvPr>
          <p:cNvSpPr txBox="1"/>
          <p:nvPr/>
        </p:nvSpPr>
        <p:spPr>
          <a:xfrm>
            <a:off x="7315200" y="4490899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An example of how adding a front hook “P” can change the entire meaning of a 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9" grpId="0"/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94B1F0F3-3879-4B23-A205-2B7A1732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AE2E74-C214-434F-A529-A67DDC6263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AE348B3-973A-4C05-BD0E-909B84009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 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L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EF285E5-319E-43BB-91BE-592AB485B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ACEELRS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79849-FF2B-4F11-BE92-7330149A9634}"/>
              </a:ext>
            </a:extLst>
          </p:cNvPr>
          <p:cNvSpPr txBox="1"/>
          <p:nvPr/>
        </p:nvSpPr>
        <p:spPr>
          <a:xfrm>
            <a:off x="3429000" y="583768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6698F49B-1945-4B1C-9EFC-5845B8A6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60AD3B-4AA3-4DE8-A46B-00ACB8069B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77B830C-1551-47E2-BE78-992EF594E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90600" y="0"/>
            <a:ext cx="82296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ACEELRS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4C7BE41-E0BA-42F9-B7B2-E56F32065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638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7F4F28"/>
                </a:solidFill>
                <a:latin typeface="Scramble" panose="020B0603050302020204" pitchFamily="34" charset="0"/>
              </a:rPr>
              <a:t>CEREALS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7F4F28"/>
                </a:solidFill>
                <a:latin typeface="Scramble" panose="020B0603050302020204" pitchFamily="34" charset="0"/>
              </a:rPr>
              <a:t>RELACES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7F4F28"/>
                </a:solidFill>
                <a:latin typeface="Scramble" panose="020B0603050302020204" pitchFamily="34" charset="0"/>
              </a:rPr>
              <a:t>RESCALE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7F4F28"/>
                </a:solidFill>
                <a:latin typeface="Scramble" panose="020B0603050302020204" pitchFamily="34" charset="0"/>
              </a:rPr>
              <a:t>SCLERAE</a:t>
            </a:r>
            <a:endParaRPr lang="en-US" altLang="en-US" sz="4000">
              <a:latin typeface="Scramble" panose="020B0603050302020204" pitchFamily="34" charset="0"/>
            </a:endParaRP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AE4FBD1D-9C9F-454A-A2E3-8ED1C70F9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5213"/>
            <a:ext cx="640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SCLERAE</a:t>
            </a:r>
            <a:r>
              <a:rPr lang="en-US" altLang="en-US" sz="2400"/>
              <a:t>: one pl. of </a:t>
            </a:r>
            <a:r>
              <a:rPr lang="en-US" altLang="en-US" sz="2400" u="sng"/>
              <a:t>SCLERA</a:t>
            </a:r>
            <a:r>
              <a:rPr lang="en-US" altLang="en-US" sz="2400"/>
              <a:t>, THE WHITE, FIBROUS OUTER COAT OF THE EYEBALL (also pl. SCLERA</a:t>
            </a:r>
            <a:r>
              <a:rPr lang="en-US" altLang="en-US" sz="2400" b="1" u="sng"/>
              <a:t>S</a:t>
            </a:r>
            <a:r>
              <a:rPr lang="en-US" altLang="en-US" sz="2400"/>
              <a:t>, adj. SCLERAL)</a:t>
            </a:r>
          </a:p>
        </p:txBody>
      </p:sp>
      <p:pic>
        <p:nvPicPr>
          <p:cNvPr id="35846" name="Picture 5">
            <a:extLst>
              <a:ext uri="{FF2B5EF4-FFF2-40B4-BE49-F238E27FC236}">
                <a16:creationId xmlns:a16="http://schemas.microsoft.com/office/drawing/2014/main" id="{8A9021C4-BBF0-422B-83F3-45DC6578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2143" l="6881" r="95872">
                        <a14:foregroundMark x1="8257" y1="15714" x2="10092" y2="75714"/>
                        <a14:foregroundMark x1="10092" y1="75714" x2="13303" y2="88571"/>
                        <a14:foregroundMark x1="13303" y1="88571" x2="23394" y2="91429"/>
                        <a14:foregroundMark x1="23394" y1="91429" x2="41743" y2="87857"/>
                        <a14:foregroundMark x1="41743" y1="87857" x2="43119" y2="29286"/>
                        <a14:foregroundMark x1="43119" y1="29286" x2="38532" y2="15714"/>
                        <a14:foregroundMark x1="38532" y1="15714" x2="7798" y2="16429"/>
                        <a14:foregroundMark x1="43578" y1="7143" x2="52752" y2="9286"/>
                        <a14:foregroundMark x1="52752" y1="9286" x2="61927" y2="7857"/>
                        <a14:foregroundMark x1="61927" y1="7857" x2="77982" y2="22857"/>
                        <a14:foregroundMark x1="77982" y1="22857" x2="87156" y2="22857"/>
                        <a14:foregroundMark x1="87156" y1="22857" x2="95872" y2="31429"/>
                        <a14:foregroundMark x1="95872" y1="31429" x2="98624" y2="62143"/>
                        <a14:foregroundMark x1="98624" y1="62143" x2="94954" y2="90000"/>
                        <a14:foregroundMark x1="94954" y1="90000" x2="89832" y2="92658"/>
                        <a14:foregroundMark x1="74950" y1="93031" x2="66514" y2="91429"/>
                        <a14:foregroundMark x1="66514" y1="91429" x2="65596" y2="75714"/>
                        <a14:foregroundMark x1="65596" y1="75714" x2="66514" y2="70000"/>
                        <a14:foregroundMark x1="92661" y1="30714" x2="92661" y2="88571"/>
                        <a14:foregroundMark x1="95413" y1="29286" x2="96330" y2="88571"/>
                        <a14:foregroundMark x1="44495" y1="4286" x2="64679" y2="7143"/>
                        <a14:foregroundMark x1="64679" y1="7143" x2="70183" y2="5000"/>
                        <a14:foregroundMark x1="42202" y1="5000" x2="40367" y2="20714"/>
                        <a14:foregroundMark x1="40367" y1="5714" x2="42661" y2="29286"/>
                        <a14:foregroundMark x1="62844" y1="73571" x2="62844" y2="87857"/>
                        <a14:foregroundMark x1="62844" y1="87857" x2="72018" y2="90000"/>
                        <a14:foregroundMark x1="72018" y1="90000" x2="76334" y2="89646"/>
                        <a14:foregroundMark x1="62844" y1="92857" x2="62844" y2="92857"/>
                        <a14:foregroundMark x1="76147" y1="91429" x2="91284" y2="92857"/>
                        <a14:foregroundMark x1="40826" y1="5714" x2="39908" y2="1429"/>
                        <a14:backgroundMark x1="73853" y1="95714" x2="74325" y2="9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754143"/>
            <a:ext cx="1814513" cy="11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7">
            <a:extLst>
              <a:ext uri="{FF2B5EF4-FFF2-40B4-BE49-F238E27FC236}">
                <a16:creationId xmlns:a16="http://schemas.microsoft.com/office/drawing/2014/main" id="{E844A5DE-F97A-4AAA-8E5D-795D40A9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106" y="4550969"/>
            <a:ext cx="1179116" cy="82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8" name="Rectangle 8">
            <a:extLst>
              <a:ext uri="{FF2B5EF4-FFF2-40B4-BE49-F238E27FC236}">
                <a16:creationId xmlns:a16="http://schemas.microsoft.com/office/drawing/2014/main" id="{F234DB39-C34E-409E-B22A-36682D843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6006030"/>
            <a:ext cx="3141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RESCALE</a:t>
            </a:r>
            <a:r>
              <a:rPr lang="en-US" altLang="en-US" sz="2000" b="1" u="sng" dirty="0"/>
              <a:t>D</a:t>
            </a:r>
            <a:r>
              <a:rPr lang="en-US" altLang="en-US" sz="2000" dirty="0"/>
              <a:t>  RESCALE</a:t>
            </a:r>
            <a:r>
              <a:rPr lang="en-US" altLang="en-US" sz="2000" b="1" u="sng" dirty="0"/>
              <a:t>S</a:t>
            </a:r>
          </a:p>
        </p:txBody>
      </p:sp>
      <p:sp>
        <p:nvSpPr>
          <p:cNvPr id="35850" name="Rectangle 9">
            <a:extLst>
              <a:ext uri="{FF2B5EF4-FFF2-40B4-BE49-F238E27FC236}">
                <a16:creationId xmlns:a16="http://schemas.microsoft.com/office/drawing/2014/main" id="{7B196DB5-EAB2-4571-9EE4-DE707161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869" y="6006030"/>
            <a:ext cx="1323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HOOK/S?</a:t>
            </a:r>
          </a:p>
        </p:txBody>
      </p:sp>
      <p:sp>
        <p:nvSpPr>
          <p:cNvPr id="18443" name="Text Box 10">
            <a:extLst>
              <a:ext uri="{FF2B5EF4-FFF2-40B4-BE49-F238E27FC236}">
                <a16:creationId xmlns:a16="http://schemas.microsoft.com/office/drawing/2014/main" id="{EAC714FD-B97C-4417-A832-DBE07AD7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31" y="6463170"/>
            <a:ext cx="574506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rgbClr val="8988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SCALER + E    RESALE + C    CREASE + L</a:t>
            </a:r>
            <a:endParaRPr lang="en-US" sz="1600" dirty="0">
              <a:solidFill>
                <a:srgbClr val="8988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92645-ECA2-4188-9C48-490C2BFCDC14}"/>
              </a:ext>
            </a:extLst>
          </p:cNvPr>
          <p:cNvSpPr txBox="1"/>
          <p:nvPr/>
        </p:nvSpPr>
        <p:spPr>
          <a:xfrm>
            <a:off x="5334000" y="1243668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0F880-6A68-4E52-85CC-DA84276262F0}"/>
              </a:ext>
            </a:extLst>
          </p:cNvPr>
          <p:cNvSpPr txBox="1"/>
          <p:nvPr/>
        </p:nvSpPr>
        <p:spPr>
          <a:xfrm>
            <a:off x="5334000" y="2174315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10B8B-AD2F-4A66-A4D4-0F1A85387076}"/>
              </a:ext>
            </a:extLst>
          </p:cNvPr>
          <p:cNvSpPr txBox="1"/>
          <p:nvPr/>
        </p:nvSpPr>
        <p:spPr>
          <a:xfrm>
            <a:off x="5334000" y="3972580"/>
            <a:ext cx="914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6BAAB-BB85-4D75-8347-2E6879C0FE09}"/>
              </a:ext>
            </a:extLst>
          </p:cNvPr>
          <p:cNvSpPr txBox="1"/>
          <p:nvPr/>
        </p:nvSpPr>
        <p:spPr>
          <a:xfrm>
            <a:off x="5486400" y="3011488"/>
            <a:ext cx="91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F4F28"/>
                </a:solidFill>
                <a:latin typeface="+mj-lt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C79771-3B58-497E-8174-779FDF838048}"/>
              </a:ext>
            </a:extLst>
          </p:cNvPr>
          <p:cNvSpPr txBox="1"/>
          <p:nvPr/>
        </p:nvSpPr>
        <p:spPr>
          <a:xfrm>
            <a:off x="5486400" y="3413125"/>
            <a:ext cx="914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F4F28"/>
                </a:solidFill>
                <a:latin typeface="+mj-lt"/>
              </a:rPr>
              <a:t>S</a:t>
            </a:r>
          </a:p>
        </p:txBody>
      </p:sp>
      <p:pic>
        <p:nvPicPr>
          <p:cNvPr id="35847" name="Picture 6">
            <a:extLst>
              <a:ext uri="{FF2B5EF4-FFF2-40B4-BE49-F238E27FC236}">
                <a16:creationId xmlns:a16="http://schemas.microsoft.com/office/drawing/2014/main" id="{433E208A-1204-4DA0-944E-E368D0FD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4" b="98276" l="725" r="94203">
                        <a14:foregroundMark x1="5797" y1="66667" x2="5797" y2="66667"/>
                        <a14:foregroundMark x1="4290" y1="65581" x2="13768" y2="78736"/>
                        <a14:foregroundMark x1="57647" y1="9475" x2="58190" y2="9823"/>
                        <a14:foregroundMark x1="12454" y1="64165" x2="12319" y2="65517"/>
                        <a14:foregroundMark x1="84783" y1="69540" x2="84783" y2="69540"/>
                        <a14:foregroundMark x1="84783" y1="70115" x2="93478" y2="87356"/>
                        <a14:foregroundMark x1="93478" y1="87356" x2="84058" y2="93103"/>
                        <a14:foregroundMark x1="84058" y1="93103" x2="70290" y2="97126"/>
                        <a14:foregroundMark x1="91304" y1="77586" x2="94203" y2="86782"/>
                        <a14:foregroundMark x1="94203" y1="86782" x2="92029" y2="91379"/>
                        <a14:foregroundMark x1="18841" y1="98276" x2="32609" y2="99425"/>
                        <a14:foregroundMark x1="32609" y1="99425" x2="57246" y2="96552"/>
                        <a14:foregroundMark x1="57246" y1="96552" x2="61594" y2="98276"/>
                        <a14:foregroundMark x1="9638" y1="64653" x2="9420" y2="66092"/>
                        <a14:foregroundMark x1="40416" y1="7158" x2="47826" y2="4023"/>
                        <a14:foregroundMark x1="47826" y1="4023" x2="59420" y2="4598"/>
                        <a14:foregroundMark x1="59420" y1="4598" x2="63516" y2="8253"/>
                        <a14:foregroundMark x1="11594" y1="77586" x2="13768" y2="83333"/>
                        <a14:foregroundMark x1="13768" y1="90230" x2="13768" y2="83908"/>
                        <a14:foregroundMark x1="725" y1="61494" x2="7246" y2="67241"/>
                        <a14:backgroundMark x1="29710" y1="3448" x2="37681" y2="0"/>
                        <a14:backgroundMark x1="50660" y1="632" x2="49992" y2="483"/>
                        <a14:backgroundMark x1="61938" y1="3147" x2="60838" y2="2902"/>
                        <a14:backgroundMark x1="41278" y1="1558" x2="33333" y2="3448"/>
                        <a14:backgroundMark x1="37681" y1="5172" x2="28261" y2="10920"/>
                        <a14:backgroundMark x1="28261" y1="10920" x2="11594" y2="36207"/>
                        <a14:backgroundMark x1="11594" y1="36207" x2="10870" y2="39655"/>
                        <a14:backgroundMark x1="15942" y1="35057" x2="10303" y2="55928"/>
                        <a14:backgroundMark x1="68116" y1="6897" x2="84783" y2="40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867221"/>
            <a:ext cx="1026716" cy="12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101F15-2EC1-4E4F-AEB5-C60CB6E8E3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6501" y="3393592"/>
            <a:ext cx="1662113" cy="925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93E32-B3FC-488D-A53D-60FC8E544B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94" b="93878" l="2041" r="94388">
                        <a14:foregroundMark x1="6122" y1="71429" x2="6122" y2="71429"/>
                        <a14:foregroundMark x1="2041" y1="70408" x2="2041" y2="70408"/>
                        <a14:foregroundMark x1="88265" y1="58163" x2="88265" y2="58163"/>
                        <a14:foregroundMark x1="94388" y1="57143" x2="94388" y2="57143"/>
                        <a14:foregroundMark x1="52041" y1="91837" x2="52041" y2="91837"/>
                        <a14:foregroundMark x1="38265" y1="93878" x2="38265" y2="93878"/>
                        <a14:foregroundMark x1="85204" y1="37755" x2="85204" y2="37755"/>
                        <a14:foregroundMark x1="85204" y1="38265" x2="85204" y2="33163"/>
                        <a14:foregroundMark x1="85714" y1="58163" x2="85714" y2="58163"/>
                        <a14:foregroundMark x1="85204" y1="56633" x2="85204" y2="56633"/>
                        <a14:foregroundMark x1="85204" y1="56633" x2="85204" y2="56633"/>
                        <a14:foregroundMark x1="85204" y1="13265" x2="85204" y2="13265"/>
                        <a14:foregroundMark x1="85204" y1="15306" x2="85204" y2="1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3" y="3391277"/>
            <a:ext cx="807054" cy="80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06140-7153-C831-EB82-625BECBB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3F4918-B2CD-F673-5B5D-ABAABE5AD6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9938" y="1107187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7F4F28"/>
                </a:solidFill>
                <a:latin typeface="Scramble" panose="020B0603050302020204" pitchFamily="34" charset="0"/>
              </a:rPr>
              <a:t>ACEERS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EA62C-33E8-FD01-B51A-8D6530426004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150524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2FA81C55-55F4-4D66-AE9F-50B7FBC0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634663-4FAA-4689-B8CE-EB58A4E703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ED026BE-EA68-4BCF-A3B9-67FB3AA07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U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21FF61F-3E9E-4B2B-8EF0-274D1E383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ACEERSU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044E3-5B86-42B8-8D23-747256A4F1AE}"/>
              </a:ext>
            </a:extLst>
          </p:cNvPr>
          <p:cNvSpPr txBox="1"/>
          <p:nvPr/>
        </p:nvSpPr>
        <p:spPr>
          <a:xfrm>
            <a:off x="37338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49338-A42D-4A8A-BDBD-1291691F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519613"/>
            <a:ext cx="3581400" cy="1095375"/>
          </a:xfrm>
          <a:prstGeom prst="rect">
            <a:avLst/>
          </a:prstGeom>
        </p:spPr>
      </p:pic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61955D71-C8A1-4AC3-A1B6-10A9BA22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93D78-9C33-4469-8AB6-2D0F45BF20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5485BC6-7737-4765-B4E0-FE4E79E7E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ACEERSU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D6BFAF8-AB6C-4158-9C7A-A490AC502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CESURAE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832D9E75-1458-43A0-876C-0B9BE6B0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38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CESURAE</a:t>
            </a:r>
            <a:r>
              <a:rPr lang="en-US" altLang="en-US" sz="2400"/>
              <a:t>: one pl. of </a:t>
            </a:r>
            <a:r>
              <a:rPr lang="en-US" altLang="en-US" sz="2400" u="sng"/>
              <a:t>CESURA</a:t>
            </a:r>
            <a:r>
              <a:rPr lang="en-US" altLang="en-US" sz="2400"/>
              <a:t>, A PAUSE IN A LINE OF VERSE OR MUSIC, also pl. CESURA</a:t>
            </a:r>
            <a:r>
              <a:rPr lang="en-US" altLang="en-US" sz="2400" b="1"/>
              <a:t>S</a:t>
            </a:r>
            <a:r>
              <a:rPr lang="en-US" altLang="en-US" sz="2400"/>
              <a:t> (also CAESURA,  pl. CAESURA</a:t>
            </a:r>
            <a:r>
              <a:rPr lang="en-US" altLang="en-US" sz="2400" b="1"/>
              <a:t>S</a:t>
            </a:r>
            <a:r>
              <a:rPr lang="en-US" altLang="en-US" sz="2400"/>
              <a:t>, CAESURA</a:t>
            </a:r>
            <a:r>
              <a:rPr lang="en-US" altLang="en-US" sz="2400" b="1"/>
              <a:t>E,</a:t>
            </a:r>
            <a:r>
              <a:rPr lang="en-US" altLang="en-US" sz="2400"/>
              <a:t> adj. CAESURAL, CAESURIC)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6684EBCB-1BC2-4791-889D-46D889CD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10">
            <a:extLst>
              <a:ext uri="{FF2B5EF4-FFF2-40B4-BE49-F238E27FC236}">
                <a16:creationId xmlns:a16="http://schemas.microsoft.com/office/drawing/2014/main" id="{4B51B225-C9B5-45C7-AFD5-FDBAD5FB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86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9945" name="Rectangle 11">
            <a:extLst>
              <a:ext uri="{FF2B5EF4-FFF2-40B4-BE49-F238E27FC236}">
                <a16:creationId xmlns:a16="http://schemas.microsoft.com/office/drawing/2014/main" id="{4A31F0AB-21A2-462D-B8F5-A0A6C5AF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626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9946" name="Line 14">
            <a:extLst>
              <a:ext uri="{FF2B5EF4-FFF2-40B4-BE49-F238E27FC236}">
                <a16:creationId xmlns:a16="http://schemas.microsoft.com/office/drawing/2014/main" id="{021FC322-3DBC-4E17-9882-F7A39BDF1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294188"/>
            <a:ext cx="2637864" cy="566644"/>
          </a:xfrm>
          <a:prstGeom prst="line">
            <a:avLst/>
          </a:prstGeom>
          <a:noFill/>
          <a:ln w="38100">
            <a:solidFill>
              <a:srgbClr val="0B1F7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8">
            <a:extLst>
              <a:ext uri="{FF2B5EF4-FFF2-40B4-BE49-F238E27FC236}">
                <a16:creationId xmlns:a16="http://schemas.microsoft.com/office/drawing/2014/main" id="{D7F85463-5D0C-4431-A521-FFF772FB2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4000"/>
            <a:ext cx="2438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9949" name="Text Box 9">
            <a:extLst>
              <a:ext uri="{FF2B5EF4-FFF2-40B4-BE49-F238E27FC236}">
                <a16:creationId xmlns:a16="http://schemas.microsoft.com/office/drawing/2014/main" id="{C6CC5C6F-E673-4378-805D-8A16643A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54244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CESURAE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323AB-5809-4164-9CC1-422FEF081631}"/>
              </a:ext>
            </a:extLst>
          </p:cNvPr>
          <p:cNvSpPr txBox="1"/>
          <p:nvPr/>
        </p:nvSpPr>
        <p:spPr>
          <a:xfrm>
            <a:off x="7848600" y="13202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6B09B-B6E2-4325-B743-FF2041443E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4241426"/>
            <a:ext cx="13335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E73A30A-7EFC-4D48-9794-D0028D83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EA5FB8-ADB9-4075-8DB6-4B1B27188D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141CCD3-42B7-4EC2-BEB1-A9401E6D2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P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C635A25-EFA1-4967-819E-61FBA51B3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ACEEPRS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D11FC-95EF-4DA3-83DB-E6BCDEA4C8BE}"/>
              </a:ext>
            </a:extLst>
          </p:cNvPr>
          <p:cNvSpPr txBox="1"/>
          <p:nvPr/>
        </p:nvSpPr>
        <p:spPr>
          <a:xfrm>
            <a:off x="3048000" y="5943600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A5BFE276-27B5-41FA-B613-36C27621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F95C9A-B961-43B4-A240-2900C9D988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48AA223-0C5A-407E-ACD2-2E2578A4A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8229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ACEEPRS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2D27175-586E-4A32-AC3D-A0DDD8986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239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CAPRESE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ESCAPER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RESPACE</a:t>
            </a:r>
            <a:endParaRPr lang="en-US" altLang="en-US" sz="6000" dirty="0">
              <a:latin typeface="Scramble" panose="020B060305030202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AE5C00C4-5575-4B4E-B6E0-D2ABD53AF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4000500"/>
            <a:ext cx="883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RESPACE</a:t>
            </a:r>
            <a:r>
              <a:rPr lang="en-US" altLang="en-US" sz="2800"/>
              <a:t>: v. TO SPACE AGAIN OR DIFFERENTLY</a:t>
            </a:r>
            <a:endParaRPr lang="en-US" altLang="en-US" sz="2000">
              <a:latin typeface="Scramble" panose="020B0603050302020204" pitchFamily="34" charset="0"/>
            </a:endParaRPr>
          </a:p>
        </p:txBody>
      </p:sp>
      <p:sp>
        <p:nvSpPr>
          <p:cNvPr id="44038" name="Text Box 10">
            <a:extLst>
              <a:ext uri="{FF2B5EF4-FFF2-40B4-BE49-F238E27FC236}">
                <a16:creationId xmlns:a16="http://schemas.microsoft.com/office/drawing/2014/main" id="{E9828F0D-3C8A-4601-8DF3-AB2373F2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6402388"/>
            <a:ext cx="175260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  <a:endParaRPr lang="en-US" altLang="en-US" sz="1800"/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70BC0EEB-59F4-41A7-A87E-08915B68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02388"/>
            <a:ext cx="7386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CAPRESE</a:t>
            </a:r>
            <a:r>
              <a:rPr lang="en-US" altLang="en-US" sz="2400" b="1" u="sng"/>
              <a:t>S</a:t>
            </a:r>
            <a:r>
              <a:rPr lang="en-US" altLang="en-US" sz="2400"/>
              <a:t>  ESCAPER</a:t>
            </a:r>
            <a:r>
              <a:rPr lang="en-US" altLang="en-US" sz="2400" b="1" u="sng"/>
              <a:t>S</a:t>
            </a:r>
            <a:r>
              <a:rPr lang="en-US" altLang="en-US" sz="2400"/>
              <a:t>  RESPACE</a:t>
            </a:r>
            <a:r>
              <a:rPr lang="en-US" altLang="en-US" sz="2400" b="1" u="sng"/>
              <a:t>D</a:t>
            </a:r>
            <a:r>
              <a:rPr lang="en-US" altLang="en-US" sz="2400"/>
              <a:t>  RESPACE</a:t>
            </a:r>
            <a:r>
              <a:rPr lang="en-US" altLang="en-US" sz="2400" b="1" u="sng"/>
              <a:t>S</a:t>
            </a:r>
          </a:p>
        </p:txBody>
      </p:sp>
      <p:sp>
        <p:nvSpPr>
          <p:cNvPr id="44040" name="AutoShape 12" descr="data:image/jpg;base64,/9j/4AAQSkZJRgABAQAAAQABAAD/2wCEAAkGBhAQEBAPEBAQDw8PEA8QDw8PDw8PDw8PFBAVFBQQEhQXGyYeFxkjGRQSHy8gIycpLCwsFR4xNTAqNSYrLCkBCQoKDgwOFw8PGSkcHBwpKSkpKSkpKSkpKSkpKSkpKSkpKSkpKSkpKSkpKSopKSwpKSkpKSkpKSopKSkpLCkpKf/AABEIALcBFAMBIgACEQEDEQH/xAAbAAABBQEBAAAAAAAAAAAAAAADAAIEBQYBB//EADsQAAIBAgQEBAMGBAUFAAAAAAABAgMRBAUxUQYSIUETYXGRQoGhFBUiMrHwB1LB8XKCkqLRFzNTYrL/xAAaAQADAQEBAQAAAAAAAAAAAAAAAQIDBAYF/8QAJREBAQACAgIDAAICAwAAAAAAAAECEQMSBCETMUEiYRRRBRVS/9oADAMBAAIRAxEAPwDyyKCRQyKCxIWdFD0ho5MAfFD0MiPQCOjkMbEmBiHGcud5W9E36IAaIJDCVHpF+xJp5LWl8IggtjS6pcKVpdrEylwRUetxBl2wczd4fgJ90WFHgFfy/QYeV1KbeifsRKmW1JPpB+x7XS4GgvhRMpcFw7R+gkvC6fD1Z/CTaPCVV6p+x7lT4OS+Ek0uGIpr8JXsbeM4bgCpLq0ybR/h5Luj3PDZLCK0XsKWBgnoI3jdH+Htvh+hMp8BJfD9D1WWFjsBr0FbRAenm0OEILsvYLHhqC+FGizGryvQjQxd0MaU0cniuyFLLkuxOr1rMj1K7AIssGth0cEthc0m+hKo0ZvsBKnF4SxBqU0aPEZe5IiLKACg8K5x4Zmg+6rdhs8El2GGangOugi+lQRwRMFEIkDiETAzrnUxqZ1AYsAgOI5yAOtms4T4FqYxc76R7GToq8ordpfU944Ll4NCPTsv0DZKD/pgodrh6XBUI/CvY2lbOVo0Mjj4PYW4OtZulwzTXwr2JdPJaa7L2L1Vab2H+FB9x+i1VPDL4LsvYPHCR2RP+xrsxv2RjJG8CK7C/AtgtTCSItXASEcPlXiiZlklJ9ineWyv1bLfLqPIglGllUhFdjsKMWRalRtjXinHqabidJWMgkuhVyRHxed9bAY5tFmd0uJUkCqRuh0MWmFtcRspnNHuUuGpylPkindm4xWBUhuVZJGM+a2gFtnK/DlRW5nqFo8Px7mkzWd5W2K93DZoKyOCCrL4oI5MZKTDZA1KMVsQsRUgthZle2pn6lR36soaT6+NSKzE4q+hJoYN1pKKCYjJfDlyydwCkdST7CLpYaCEMnlikPUjscDMNHLJMkAcx1TJccoluHhkb3BSAqgvELWOQhY5AgLSFksOevTX/se85bT5aMV5L9Dy7hfIkq8XbQ9WStBIi/bTGIld9QQ+qxhDTTqqMLDFSXcCID0mRzGa7hoZwyuE0PZXGLeGdbh45rFlBYax9qXSNIsbTew+NWD7mZTe51V5LuHYvjadW3OSp3M5HHTXcLHNZIfZPx1ZVcti+wD7rS7Ao5w+4SOboO0LpRY0LdgnMMjmcGOWLg9hyxPWh1aj7EzL5/hbeoDxIPYfGoloxlqomJjdtkWVMs+nkMlTQtBVSpgZRLWdBAJ4VDPaizGH4WZPF1eVm8xWAumkzH53w7Wl1h1ALDhOPM3PsjmZ1XKpJ/In8P4R0cO1Jfj2K+tTd27MZaQJCHyiIAwixcf2gsMYtgNPCEung1sYXkfSx8TZRxvkHhjPIdTwS2JMMGtiPkrfHwgI4t7BI4mWxKjhEFhhUR8tbTwYlcP4/kqXkbqOawkl1MBCjYlQrSWjCch5eBPxr5YiLep1SMl9pqdrhKebVFrcucm3JyeNcLpq7jkzOUs/fcmUs+i9Su8Y3iyXAiDTzWD7okwxUX3DsnpZ9isbY6qi3E2VtJo2wRjWhANiaOnGAcQ1sccAGts4qjXc7JjWA0d9pku537wku4GQxhstJMc2kEjnDK1obYfsusq5WcDlmsdyibGNsraekaH7wiwcsTFmenN7gniHuPsXRopVo7oj1OV7FC8ZLcHLMZB2TcFvKjHZCKb7zYitp6s5CgiRTpHIRDwRx16jGOxphVA7GIWKIayGqASMB0UPSJaQ1QHKI9ROqIKkHwcVfqSqmEi9CDHoFVZjmWnLzeNc7uHSy9ApZYidQu1cbUxHKXLt8/PC4XVV0svktGcUKsdGyd9vj3CRrwew0e0COYVY7h4Z7Naol+BF7A54FbB7G5+w6HEK7kiGdwfcrp5aiNPLGPdLrg0EMxg+6DKtF9zKPBzWjZy9WOjY5lU3ila1SR1mVjmVWIaGfSWqH2TeKtC0NZUQ4gj3DwzmD7j7RF48omtDWgSxsH3HeNF6Me4m439ckhthzkjg9p0HIFILIHMYAmwMkFmgMmBATRHmSZkeoOJsAbEcYik6R4oPBEenIPCRyvTQeKCoDGQRSI01gsQiAxmEUiVCIcgXOOUgXKKdQJSC0KcpyUYRcpPSMVdsX2LZPdWGC0G4ujcu8syJUoqWIkk20lBPo29E2tX5R9y+w9CnLpFQdtUox6eqsdOHFde3nvK8vDv/AB9vLsVhdiunzx0Z7FUyHDz/ADUYP0XL+lgEuBsFLWi/lVqr+pXxVlPLx/Y8kjmVSPcPT4hmtT1CvwZllGLnUox5V/PUqv6c3UzGc5hhXGVHDYWhTptNSn4UHOS9Wrr3uHxUf5WN/FDS4lXcl0s9pS1sZjGYVwk121T8iIzPVnp0fxs23KxtKXdBFCD7owPjSWkmPjmdSOkmBajcywiATwC2MpT4kqx8yZS4ufxIEraplq2ATyzYZS4ppvUlwzmjL4kB7qBLCTWjY3xase5axxNKWkl9DsqUXpYB2Vcc0qLVBY581rclTwqI9TArYBdfosc9iwqzWD7lZUy5EaeX7Nle0dcavvtMX3GSqLczsqFRaNjPGqruPdK8c/K0E2RplM8yqLVCWbvvcrbO8dWbOFd97xOFdkfHRYMPCQGNMPCkc9ehkEUh6kcjSDRoGe2shsZBFIfGgPVEleg1IfFhY0RypAr0tsj4aniI+K3yUU3G6V5Sa1UdvVmvwGW06K5aceXd6yl/il3GYWcsNRo0ouzjBc3e8n1d/m2HjnP80IP5WO3DHHGPLeV5HLzZX3/H/R08thKXM0+Zq2t1bZKV0vkEllUZfFPS0VdcsV2SVrdPfzORzmH/AIv9zO/fy+Gmvc07RxdamUMKlZtuTXxNvbV9iuzriilh1aNp1NlovUh5xm1WdNpPk3UTz2U3zyTbd+vUJluqmH+1lmWcVcRLmnK67L4V6IhqJxD0y1omZYLxKbS/OusfXZ+piZ5lZtNWabTT1TWqPQmZDivKYOopx6Tmrzit1pLyv/Qx5ZJNunglyvWKp5mjn2+L7kSeWPzAyy+W7MJni6bxZrD7XHc48REq5YOa7gpYepuypcazvHmtpVluQMbmHKujs/IhyhPzI86LeppMYzymcOhnNaL6VJL5k/D8Y4mHxXKrwBrpGusXNrllazD/AMRaq/NG/wAyzw/8Rab/ADRa+R5/4YvDFcMT+Tkn29SocY4afxJMmU81oy0mvc8g5B0aklo2vRk/HFfNf2PYeaD0afzBVKKPK6WbV46VJe5OocWYiPe/qHSrnNi3lTDrYi1MKjN0uOJ/FG/zJdPjKnL8yaJ60/kxv6nywSER48SUH8R0NH2X0USKaAQJEGYPQwaIWKBQYTqZ2NILFDhkbj0xNIfEsMkwfiYilB6cylL/AAx/E/0IEWaThKl/3q1vyx5Ivzl1f6L3Kxm65/L5Pj4cslni5805PzBCeokdTy56ORjYSZ23cAZXheLXkYjM4ctRPzN1JGQ4iw/VjlOIakOhIBTndIdSqxc/D5lz8vNy9+W9r29WaWyTauPjy5MpjP06tWaXTq+3/LKirgnJtvq3q9y+dAZKij5vJyXOvTeP4mPFjr7v6z0su8gE8u8jSyw6Bywhk3vFGXnlvkAnlnkauWDQKWDQ9s7wSsnPKvIBUyjyNe8ADeXjmVZ3xoxVTJvIjzydm4ll4KWXeRc5coyy8WMNLK5ApZdLY3EstWwGeWrYuc+TG+HGHlg5Lsxjw72NtLK1sAnla2NJzscvCY10RrpmtnlK2ATyZbFznYZeGy7pjXTNFPJkBllBc54wy8OqLkYi3llTEV82LL/EyegU5IkIh0yRCRzV6PFKiwsSPGQSJDWJMXcekAjINElpBImoynHUYYaNNTipuUpTUuju30+iRl0dUh45dbthz8E5setumtWKg9Jx/wBSHeLHXmj/AKkZJMouOcS4YSUV0dTp/lS5n9eX3NcOS5XT53N4GPFhc+309MjUT0kn6NMIjxX+F2Ebdeu2+nLSh1drv8Un/wDPuehRnL+Zr0bKzz63THx/CvNxzPettSUef4a6bIixMl8UvdgMTjG1Zyb+ZHzf02/6y/8ApW4fCy6r8utm1f6GH+0VsuzBVcS/EjVUlKceqlTfS8V5O3TyN28TYwP8SMXzVaEf5acm/wDNNr+hphlc7q/ReR4+Hj8XfG/ylelU6kZxjOLUoySlGS0cWrpj7IoeHq/JhMPF6qlD6rm/qWCxfsctw1a+vx8vbGW/dS3YUokR4q4vtItL7JEojHFA3X8zkaqFo+wjiNcBKexy4aGzHTBypBhWDQRXQGSoExxGtdA0SFLDoFLDInyQKaDRaQJYcDPDFhJgpIrSLIrZYZAJ4dbFjP03AzRUY5SK14XyES5egi2WolU2SISRDjK5Ig9ilY1LhIMp/vX9CLB+dvUkQl3T126L1IrWVJjb1+gSC2RHX78x8J9rr/gmtJR7PcdGPcEpXHpiVBlHd/W5lOPK8FS5XJc34YKF/wAdpPmnK3+GMfc0GNqVVB+ElKaa6Sv1jfry7O2l+h55iuH8ZXxLlOlN3lzXqtW10clqb8Mkvavn/wDIXPLH48Jff62nBWEVHBUr9HU5qr3/ABPp/tUS3rY9LQpKeCqpfjrJtKzUY8sVZaIHOnPdexllq3bp498eExk+lnWzTp16EKtml+5X1ITI1Tm2DUTnnkm1MyW5iuJ6vi4i+vSEfl06/Uv6kHsRK2FTd2lfeyNcMpjdvn+Rjly49V5SzNRSir2ilFei6BY5sUCgzqTFdVpOTKemjjmSHxx/7uZ+nTm9ybQwzJum2OeVXFOs33JNOXQrKSa/bJdOT/uTdOnH+06Mb917j4x9vUBSl6hFNbENYJZHXZDPE6e1vM7z/wBxLpN9zjn+7dRc3uNkxkHL3GyY5sZOY02hsDK2wScwE5Ai0ySATl5hJyI82XIytMcv3YQNs4Uy2PFh6b3aIdKXoSISKGNS076kiDIsGGjIitpUm4em/QhwmGjMitJUnn/rokOS9fmBiw0BNIJYXg/ux2KOsDlAdFA5YVMmxXkK3kTo/Stlg7gpYC5bOBzlQtFqKOeX+SATy5bF/KCGOitg9puErP8A3ah8cuiv7F26KG+BEPafixVSwq2Cqj5Fh9nQvBHs+kQoxCqDJHhi8MPs+oaHxf8AYc4nOUJFExCkJMYclIY0dGSY07JsG5HJMZKYJtNmwM2OlMDOZUjPKh1JAajO1JkedQuMbTW2IG6iENlsSEiRCQhF0YpFORJjMQjOt8RIyCxmdEJrBoyuE5hCJqhYzCRmIQqqHqfQSmIQlQuc5JiECjLnGIQArCsIQBxoTQhCDgmxCAGuQ25wQBy42TEIaaG6gyUxCHEhSmBnMQiozoU5EepIQhs6DKRHmxCKjCgNiEIbN//Z">
            <a:extLst>
              <a:ext uri="{FF2B5EF4-FFF2-40B4-BE49-F238E27FC236}">
                <a16:creationId xmlns:a16="http://schemas.microsoft.com/office/drawing/2014/main" id="{C2EBC16D-05CA-481D-8828-A5DAB6A46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713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44041" name="Picture 13">
            <a:extLst>
              <a:ext uri="{FF2B5EF4-FFF2-40B4-BE49-F238E27FC236}">
                <a16:creationId xmlns:a16="http://schemas.microsoft.com/office/drawing/2014/main" id="{C4B415C6-DA77-46E3-831C-DA83076C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963" y="4637088"/>
            <a:ext cx="2438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4">
            <a:extLst>
              <a:ext uri="{FF2B5EF4-FFF2-40B4-BE49-F238E27FC236}">
                <a16:creationId xmlns:a16="http://schemas.microsoft.com/office/drawing/2014/main" id="{0C39B95B-82AB-400B-9131-455EAE4C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4641850"/>
            <a:ext cx="2160588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BFD0F4-745E-4246-AFA6-BF803378E94D}"/>
              </a:ext>
            </a:extLst>
          </p:cNvPr>
          <p:cNvSpPr txBox="1"/>
          <p:nvPr/>
        </p:nvSpPr>
        <p:spPr>
          <a:xfrm>
            <a:off x="5988050" y="20822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59AB4-D131-4FFC-BA84-6CA9B5518DDB}"/>
              </a:ext>
            </a:extLst>
          </p:cNvPr>
          <p:cNvSpPr txBox="1"/>
          <p:nvPr/>
        </p:nvSpPr>
        <p:spPr>
          <a:xfrm>
            <a:off x="6248400" y="2174875"/>
            <a:ext cx="9144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7F4F28"/>
                </a:solidFill>
                <a:latin typeface="+mj-lt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6E6A1-F2CA-4BDB-9AFE-C93CD2CC1670}"/>
              </a:ext>
            </a:extLst>
          </p:cNvPr>
          <p:cNvSpPr txBox="1"/>
          <p:nvPr/>
        </p:nvSpPr>
        <p:spPr>
          <a:xfrm>
            <a:off x="6226175" y="2836863"/>
            <a:ext cx="91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7F4F28"/>
                </a:solidFill>
                <a:latin typeface="+mj-lt"/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BD9221-3B9C-46F0-87FB-92DEF3FE181A}"/>
              </a:ext>
            </a:extLst>
          </p:cNvPr>
          <p:cNvSpPr txBox="1"/>
          <p:nvPr/>
        </p:nvSpPr>
        <p:spPr>
          <a:xfrm>
            <a:off x="6226175" y="3363913"/>
            <a:ext cx="91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7F4F28"/>
                </a:solidFill>
                <a:latin typeface="+mj-lt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66783-C046-49B9-9110-470452CEA267}"/>
              </a:ext>
            </a:extLst>
          </p:cNvPr>
          <p:cNvSpPr txBox="1"/>
          <p:nvPr/>
        </p:nvSpPr>
        <p:spPr>
          <a:xfrm>
            <a:off x="6165850" y="1252538"/>
            <a:ext cx="914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7F4F28"/>
                </a:solidFill>
                <a:latin typeface="+mj-lt"/>
              </a:rPr>
              <a:t>S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0AD58CC-D368-48F1-8150-1817F3C9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136650"/>
            <a:ext cx="2387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7F4F28"/>
                </a:solidFill>
              </a:rPr>
              <a:t>CAPRESE</a:t>
            </a:r>
            <a:r>
              <a:rPr lang="en-US" altLang="en-US" sz="2800" dirty="0">
                <a:solidFill>
                  <a:srgbClr val="7F4F28"/>
                </a:solidFill>
              </a:rPr>
              <a:t>: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n. A SALAD</a:t>
            </a:r>
            <a:endParaRPr lang="en-US" altLang="en-US" sz="2000" dirty="0">
              <a:latin typeface="Scramble" panose="020B0603050302020204" pitchFamily="34" charset="0"/>
            </a:endParaRPr>
          </a:p>
        </p:txBody>
      </p:sp>
      <p:pic>
        <p:nvPicPr>
          <p:cNvPr id="44049" name="Picture 1">
            <a:extLst>
              <a:ext uri="{FF2B5EF4-FFF2-40B4-BE49-F238E27FC236}">
                <a16:creationId xmlns:a16="http://schemas.microsoft.com/office/drawing/2014/main" id="{C1050D05-2E63-49BE-A173-018F64A6C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643438"/>
            <a:ext cx="21494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7">
            <a:extLst>
              <a:ext uri="{FF2B5EF4-FFF2-40B4-BE49-F238E27FC236}">
                <a16:creationId xmlns:a16="http://schemas.microsoft.com/office/drawing/2014/main" id="{2E483FC9-B9AC-47E9-A68B-3BDA4F91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82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4F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4F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utoUpdateAnimBg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6706FA51-477E-4718-8743-A6E7B993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82E91C-2392-4F1A-80BE-6C2CE651C2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B522F7E-EF80-467D-A46B-19B19BDB4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H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DECD45B-7614-43E1-995C-F5DF633A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ACEEHRS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788E1-E506-4461-ADD6-2AD61998041B}"/>
              </a:ext>
            </a:extLst>
          </p:cNvPr>
          <p:cNvSpPr txBox="1"/>
          <p:nvPr/>
        </p:nvSpPr>
        <p:spPr>
          <a:xfrm>
            <a:off x="37338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CB9AEB9B-14C3-4182-87B7-A29838D0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95DDAA-D962-4E73-9018-1068CB030E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9F32343-0ED6-4EDB-A499-CBA7C85F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ACEEHRS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00C4279-BB8A-4C73-8B53-863A1B096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713" y="1320800"/>
            <a:ext cx="73152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REACHES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2BAA65BB-EF4D-4B06-8480-14F8B3AA7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81413"/>
            <a:ext cx="1552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1DBAD53-7D1D-4818-96BE-BD2F6753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1914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B</a:t>
            </a:r>
            <a:r>
              <a:rPr lang="en-US" altLang="en-US" sz="2400"/>
              <a:t>REACHES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P</a:t>
            </a:r>
            <a:r>
              <a:rPr lang="en-US" altLang="en-US" sz="2400"/>
              <a:t>REACHES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59E2-95C8-461A-8596-26285A9E4191}"/>
              </a:ext>
            </a:extLst>
          </p:cNvPr>
          <p:cNvSpPr txBox="1"/>
          <p:nvPr/>
        </p:nvSpPr>
        <p:spPr>
          <a:xfrm>
            <a:off x="609600" y="1136557"/>
            <a:ext cx="914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7F4F28"/>
                </a:solidFill>
                <a:latin typeface="+mj-lt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5E90F-FFFF-4506-AF24-80551D6A81AD}"/>
              </a:ext>
            </a:extLst>
          </p:cNvPr>
          <p:cNvSpPr txBox="1"/>
          <p:nvPr/>
        </p:nvSpPr>
        <p:spPr>
          <a:xfrm>
            <a:off x="609600" y="1718235"/>
            <a:ext cx="914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7F4F28"/>
                </a:solidFill>
                <a:latin typeface="+mj-lt"/>
              </a:rPr>
              <a:t>P</a:t>
            </a:r>
          </a:p>
        </p:txBody>
      </p:sp>
      <p:pic>
        <p:nvPicPr>
          <p:cNvPr id="48137" name="Picture 1">
            <a:extLst>
              <a:ext uri="{FF2B5EF4-FFF2-40B4-BE49-F238E27FC236}">
                <a16:creationId xmlns:a16="http://schemas.microsoft.com/office/drawing/2014/main" id="{B705D684-7BBD-498B-A909-0F8C1591B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2817813"/>
            <a:ext cx="46355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">
            <a:extLst>
              <a:ext uri="{FF2B5EF4-FFF2-40B4-BE49-F238E27FC236}">
                <a16:creationId xmlns:a16="http://schemas.microsoft.com/office/drawing/2014/main" id="{F9BBD85E-DD3E-48EE-8D15-F481D41CA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260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F7DBA-A684-427F-BC85-861AAC387006}"/>
              </a:ext>
            </a:extLst>
          </p:cNvPr>
          <p:cNvSpPr txBox="1"/>
          <p:nvPr/>
        </p:nvSpPr>
        <p:spPr>
          <a:xfrm>
            <a:off x="2743200" y="5029200"/>
            <a:ext cx="1258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“Jonah…”</a:t>
            </a:r>
          </a:p>
        </p:txBody>
      </p:sp>
      <p:pic>
        <p:nvPicPr>
          <p:cNvPr id="48135" name="Picture 6">
            <a:extLst>
              <a:ext uri="{FF2B5EF4-FFF2-40B4-BE49-F238E27FC236}">
                <a16:creationId xmlns:a16="http://schemas.microsoft.com/office/drawing/2014/main" id="{FABE6D1C-D794-4D37-9F9C-0E84760A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758" y="2599531"/>
            <a:ext cx="514773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F273720B-CE3D-41CC-94CD-D84C9B92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CBD872-D029-4AEF-9EDD-7D5158E7B6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0DB7A80-FEAF-471F-BC65-C795A4C9C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S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42637C6-9CE0-405D-B410-B205F2D61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ACEERSS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6E7C6-E60D-4609-8A0E-DFCC543BBD3C}"/>
              </a:ext>
            </a:extLst>
          </p:cNvPr>
          <p:cNvSpPr txBox="1"/>
          <p:nvPr/>
        </p:nvSpPr>
        <p:spPr>
          <a:xfrm>
            <a:off x="37338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DA6E499A-DE48-4584-BCDC-17CDB1E6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DE9CCE-1578-48DE-A5D1-207063235E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C50F4A2-8444-4CA1-9799-3ED94C9DE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ACEERSS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7A05278-9837-430A-B3BB-AE4772CBB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CREASES</a:t>
            </a:r>
            <a:endParaRPr lang="en-US" altLang="en-US" sz="6600">
              <a:solidFill>
                <a:srgbClr val="7F4F28"/>
              </a:solidFill>
              <a:latin typeface="Scramble" panose="020B0603050302020204" pitchFamily="34" charset="0"/>
            </a:endParaRPr>
          </a:p>
        </p:txBody>
      </p:sp>
      <p:pic>
        <p:nvPicPr>
          <p:cNvPr id="52229" name="Picture 6">
            <a:extLst>
              <a:ext uri="{FF2B5EF4-FFF2-40B4-BE49-F238E27FC236}">
                <a16:creationId xmlns:a16="http://schemas.microsoft.com/office/drawing/2014/main" id="{96BB319E-5C22-482A-91B5-6F60931F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5241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44EAF-2DC9-4775-BD2A-399F155233C5}"/>
              </a:ext>
            </a:extLst>
          </p:cNvPr>
          <p:cNvSpPr txBox="1"/>
          <p:nvPr/>
        </p:nvSpPr>
        <p:spPr>
          <a:xfrm>
            <a:off x="7810500" y="1158875"/>
            <a:ext cx="91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6B8DCFFD-88B8-4298-957C-DBF375F4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A4C240-B231-4030-80A5-B9557A8C9A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37CC42F-3150-43F9-A6C0-2E355598D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 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M</a:t>
            </a: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310D6CF-3682-4112-8943-EE310D50C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ACEEMRS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83E46-E15B-45B8-A2FB-250038F275F1}"/>
              </a:ext>
            </a:extLst>
          </p:cNvPr>
          <p:cNvSpPr txBox="1"/>
          <p:nvPr/>
        </p:nvSpPr>
        <p:spPr>
          <a:xfrm>
            <a:off x="37338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A8AB3DF-47C8-4DED-BF53-BCEED625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58FFB5-DB15-46A5-BFC4-3B86E88F51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CE18906-CFDF-4E0C-92E9-8722B37A3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ACEEMRS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7925FF2-9911-44F3-8582-61E6BA644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315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AMERCES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7F4F28"/>
                </a:solidFill>
                <a:latin typeface="Scramble" panose="020B0603050302020204" pitchFamily="34" charset="0"/>
              </a:rPr>
              <a:t>RACEMES</a:t>
            </a:r>
            <a:endParaRPr lang="en-US" altLang="en-US" sz="6000" dirty="0">
              <a:latin typeface="Scramble" panose="020B0603050302020204" pitchFamily="34" charset="0"/>
            </a:endParaRP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495B0956-4B38-49B6-A503-522522F5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066800"/>
            <a:ext cx="2667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AMERCES</a:t>
            </a:r>
            <a:r>
              <a:rPr lang="en-US" altLang="en-US" sz="2400"/>
              <a:t>: v. PUNISHES BY IMPOSING AN ARBITRARY FINE (AMERCE, AMERCED, AMERCING)</a:t>
            </a:r>
            <a:r>
              <a:rPr lang="en-US" altLang="en-US" sz="1800">
                <a:latin typeface="Scramble" panose="020B0603050302020204" pitchFamily="34" charset="0"/>
              </a:rPr>
              <a:t> </a:t>
            </a:r>
          </a:p>
        </p:txBody>
      </p:sp>
      <p:sp>
        <p:nvSpPr>
          <p:cNvPr id="56326" name="Text Box 5">
            <a:extLst>
              <a:ext uri="{FF2B5EF4-FFF2-40B4-BE49-F238E27FC236}">
                <a16:creationId xmlns:a16="http://schemas.microsoft.com/office/drawing/2014/main" id="{230B1C24-53C8-4474-8AF4-F2B72E4A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52800"/>
            <a:ext cx="5730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RACEMES</a:t>
            </a:r>
            <a:r>
              <a:rPr lang="en-US" altLang="en-US" sz="2400"/>
              <a:t>: pl. of </a:t>
            </a:r>
            <a:r>
              <a:rPr lang="en-US" altLang="en-US" sz="2400" u="sng"/>
              <a:t>RACEME</a:t>
            </a:r>
            <a:r>
              <a:rPr lang="en-US" altLang="en-US" sz="2400"/>
              <a:t>, A MODE OF ARRANGING FLOWERS ALONG AN AXIS (adj. RACEMED, RACEMIC)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56327" name="Picture 6">
            <a:extLst>
              <a:ext uri="{FF2B5EF4-FFF2-40B4-BE49-F238E27FC236}">
                <a16:creationId xmlns:a16="http://schemas.microsoft.com/office/drawing/2014/main" id="{7AA7C76B-17A5-4B19-B062-C96996E0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811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7">
            <a:extLst>
              <a:ext uri="{FF2B5EF4-FFF2-40B4-BE49-F238E27FC236}">
                <a16:creationId xmlns:a16="http://schemas.microsoft.com/office/drawing/2014/main" id="{E2D26BC9-F3EC-46FC-8FB5-F6CBBD90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998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 Box 8">
            <a:extLst>
              <a:ext uri="{FF2B5EF4-FFF2-40B4-BE49-F238E27FC236}">
                <a16:creationId xmlns:a16="http://schemas.microsoft.com/office/drawing/2014/main" id="{332F061E-A007-46C6-839B-077DB87C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4343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UPSCALE FLORIST </a:t>
            </a:r>
            <a:r>
              <a:rPr lang="en-US" altLang="en-US" sz="2400" b="1" u="sng"/>
              <a:t>AMERCES</a:t>
            </a:r>
            <a:r>
              <a:rPr lang="en-US" altLang="en-US" sz="2400"/>
              <a:t> ITS EMPLOYEES IF THEY FAIL TO INCLUDE ENOUGH </a:t>
            </a:r>
            <a:r>
              <a:rPr lang="en-US" altLang="en-US" sz="2400" b="1" u="sng"/>
              <a:t>RACEMES</a:t>
            </a:r>
            <a:r>
              <a:rPr lang="en-US" altLang="en-US" sz="2400"/>
              <a:t> IN ARRANGEMENTS.</a:t>
            </a:r>
          </a:p>
        </p:txBody>
      </p:sp>
      <p:pic>
        <p:nvPicPr>
          <p:cNvPr id="56330" name="Picture 9">
            <a:extLst>
              <a:ext uri="{FF2B5EF4-FFF2-40B4-BE49-F238E27FC236}">
                <a16:creationId xmlns:a16="http://schemas.microsoft.com/office/drawing/2014/main" id="{A2E8E159-E10C-4DBE-A72F-88E1CE09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98070">
            <a:off x="-73025" y="4581525"/>
            <a:ext cx="5889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F7579-841D-4DCF-AFA8-204012CFFD2D}"/>
              </a:ext>
            </a:extLst>
          </p:cNvPr>
          <p:cNvSpPr txBox="1"/>
          <p:nvPr/>
        </p:nvSpPr>
        <p:spPr>
          <a:xfrm>
            <a:off x="6019800" y="13202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D6AF8-D411-46D5-8490-DC232DE46B0F}"/>
              </a:ext>
            </a:extLst>
          </p:cNvPr>
          <p:cNvSpPr txBox="1"/>
          <p:nvPr/>
        </p:nvSpPr>
        <p:spPr>
          <a:xfrm>
            <a:off x="6019800" y="23870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93A10-B500-4116-9DFD-D2FFF366566D}"/>
              </a:ext>
            </a:extLst>
          </p:cNvPr>
          <p:cNvSpPr txBox="1"/>
          <p:nvPr/>
        </p:nvSpPr>
        <p:spPr>
          <a:xfrm>
            <a:off x="152400" y="1329750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pic>
        <p:nvPicPr>
          <p:cNvPr id="56334" name="Picture 13">
            <a:extLst>
              <a:ext uri="{FF2B5EF4-FFF2-40B4-BE49-F238E27FC236}">
                <a16:creationId xmlns:a16="http://schemas.microsoft.com/office/drawing/2014/main" id="{19EE5BDE-7408-4BAE-B68E-337D523E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4BDC-09B1-8192-CD44-724F078E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0C4169-EEBA-EBFA-5CF8-D991A066B6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9938" y="1107187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7F4F28"/>
                </a:solidFill>
                <a:latin typeface="Scramble" panose="020B0603050302020204" pitchFamily="34" charset="0"/>
              </a:rPr>
              <a:t>ACEERS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AA502-25AF-B56D-7671-E9B7D1220810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B2C43-6E9B-6FED-77F7-7CAFDA455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A3178-5284-8995-690F-FB08C88F9A52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A0387-D3F7-54A5-1091-D830738937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0A512-F56D-232D-AC78-F528C12ED5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404B30-B6C8-8E68-EE98-520E0C4230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662C5-8489-71A4-E9B2-7E2FB79AD6BC}"/>
              </a:ext>
            </a:extLst>
          </p:cNvPr>
          <p:cNvSpPr txBox="1"/>
          <p:nvPr/>
        </p:nvSpPr>
        <p:spPr>
          <a:xfrm>
            <a:off x="1371600" y="6096000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7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A8296D8E-9B4F-41FB-B941-9F6B9A43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B64220-8C42-4480-BD9E-010B3EA81E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C58AA1F-71B7-4F48-BADC-F1AA6F37E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R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81BD08B-F443-46F7-83ED-E14B84C0A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ACEERRS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01F29-B8C3-4950-ABC3-74D29A18E1DF}"/>
              </a:ext>
            </a:extLst>
          </p:cNvPr>
          <p:cNvSpPr txBox="1"/>
          <p:nvPr/>
        </p:nvSpPr>
        <p:spPr>
          <a:xfrm>
            <a:off x="35814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F4B92C72-41B1-4CD1-8044-30EFD77A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F3603-29F6-4201-875B-927C6DBB15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3625EF5-6BD1-4559-B0FA-D4D48C05A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07963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ACEERRS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644C3D16-629A-46FA-A2C6-D72145FFA4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792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7F4F28"/>
                </a:solidFill>
                <a:latin typeface="Scramble" panose="020B0603050302020204" pitchFamily="34" charset="0"/>
              </a:rPr>
              <a:t>CAREERS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7F4F28"/>
                </a:solidFill>
                <a:latin typeface="Scramble" panose="020B0603050302020204" pitchFamily="34" charset="0"/>
              </a:rPr>
              <a:t>CREASER</a:t>
            </a:r>
          </a:p>
        </p:txBody>
      </p:sp>
      <p:pic>
        <p:nvPicPr>
          <p:cNvPr id="60421" name="Picture 4" descr="m9">
            <a:extLst>
              <a:ext uri="{FF2B5EF4-FFF2-40B4-BE49-F238E27FC236}">
                <a16:creationId xmlns:a16="http://schemas.microsoft.com/office/drawing/2014/main" id="{DAAEC6DD-832B-4DBE-8C0D-720419AB3E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1"/>
          <a:stretch>
            <a:fillRect/>
          </a:stretch>
        </p:blipFill>
        <p:spPr>
          <a:xfrm rot="20634724">
            <a:off x="6500813" y="3360738"/>
            <a:ext cx="1876425" cy="231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9" name="Text Box 5">
            <a:extLst>
              <a:ext uri="{FF2B5EF4-FFF2-40B4-BE49-F238E27FC236}">
                <a16:creationId xmlns:a16="http://schemas.microsoft.com/office/drawing/2014/main" id="{6DD46D0F-A140-44C0-8CE9-058FAECA8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94125"/>
            <a:ext cx="60960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</a:rPr>
              <a:t>SINCE SOME </a:t>
            </a:r>
            <a:r>
              <a:rPr lang="en-US" sz="2400" b="1" u="sng" dirty="0">
                <a:latin typeface="Arial" charset="0"/>
              </a:rPr>
              <a:t>CAREERS</a:t>
            </a:r>
            <a:r>
              <a:rPr lang="en-US" sz="2400" dirty="0">
                <a:latin typeface="Arial" charset="0"/>
              </a:rPr>
              <a:t> REQUIRE DRESSING SHARPLY, THE INTERVIEWEE IS A CAREFUL </a:t>
            </a:r>
            <a:r>
              <a:rPr lang="en-US" sz="2400" b="1" u="sng" dirty="0">
                <a:latin typeface="Arial" charset="0"/>
              </a:rPr>
              <a:t>CREASER</a:t>
            </a:r>
            <a:r>
              <a:rPr lang="en-US" sz="2400" dirty="0">
                <a:latin typeface="Arial" charset="0"/>
              </a:rPr>
              <a:t>. 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A392B592-0DAE-4DAD-BC30-EF7DD9FB1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5130800"/>
            <a:ext cx="22860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ERASER + C CREASE + 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60A78-4F4D-412C-9D89-2B84BF862009}"/>
              </a:ext>
            </a:extLst>
          </p:cNvPr>
          <p:cNvSpPr txBox="1"/>
          <p:nvPr/>
        </p:nvSpPr>
        <p:spPr>
          <a:xfrm>
            <a:off x="6858000" y="2651125"/>
            <a:ext cx="6286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7F4F28"/>
                </a:solidFill>
                <a:latin typeface="+mj-lt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AA543-8AA8-478A-99D4-6B9EFFC01A69}"/>
              </a:ext>
            </a:extLst>
          </p:cNvPr>
          <p:cNvSpPr txBox="1"/>
          <p:nvPr/>
        </p:nvSpPr>
        <p:spPr>
          <a:xfrm>
            <a:off x="6572250" y="1448812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15955-078B-458E-ABFD-026E1E5EE310}"/>
              </a:ext>
            </a:extLst>
          </p:cNvPr>
          <p:cNvSpPr txBox="1"/>
          <p:nvPr/>
        </p:nvSpPr>
        <p:spPr>
          <a:xfrm>
            <a:off x="6553200" y="25394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A2678-551B-43C6-9560-BD836AD584E8}"/>
              </a:ext>
            </a:extLst>
          </p:cNvPr>
          <p:cNvSpPr txBox="1"/>
          <p:nvPr/>
        </p:nvSpPr>
        <p:spPr>
          <a:xfrm>
            <a:off x="236538" y="6367463"/>
            <a:ext cx="52498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ADD “D” FOR TWO “EIGHTS”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7A7E0-7ED2-4DC5-B796-9B8C2783A476}"/>
              </a:ext>
            </a:extLst>
          </p:cNvPr>
          <p:cNvSpPr txBox="1"/>
          <p:nvPr/>
        </p:nvSpPr>
        <p:spPr>
          <a:xfrm>
            <a:off x="3657600" y="6378060"/>
            <a:ext cx="382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SACREDER &amp; SCAREDER</a:t>
            </a:r>
          </a:p>
        </p:txBody>
      </p:sp>
      <p:pic>
        <p:nvPicPr>
          <p:cNvPr id="60430" name="Picture 2">
            <a:extLst>
              <a:ext uri="{FF2B5EF4-FFF2-40B4-BE49-F238E27FC236}">
                <a16:creationId xmlns:a16="http://schemas.microsoft.com/office/drawing/2014/main" id="{FC12009C-C3B8-486B-BDB9-FF187BA1A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449388"/>
            <a:ext cx="153828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BF9C0D33-4D7F-456B-BA6C-590CCABD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2DDF07-15AA-403B-B65F-1305D9B0B8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32B1386-53C3-40BF-9EA7-E2775E63E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E286DB4-45E6-46B0-87E8-E250E8B63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D69C1348-BF23-4992-A2C7-C376187D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52800"/>
            <a:ext cx="656907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		   THAT’S IT!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	    WHAT WAS THAT 	MNEMONIC PHRASE?</a:t>
            </a: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A1395D89-3A4D-D805-55BB-2535533AF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B35C5E8-961C-444C-9F20-4E1CFFD8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EB7CD-8558-4097-9A6A-246E78AC95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5645DD1-621F-4E3B-B610-02CFDA5E2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CReASE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959F077-B679-482D-A204-B5A9D4007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762000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Tx/>
              <a:buNone/>
            </a:pPr>
            <a:r>
              <a:rPr lang="en-US" altLang="en-US" sz="6600" dirty="0">
                <a:solidFill>
                  <a:srgbClr val="7F4F28"/>
                </a:solidFill>
              </a:rPr>
              <a:t>DON’T FOLD UP </a:t>
            </a:r>
          </a:p>
          <a:p>
            <a:pPr algn="ctr" eaLnBrk="1" hangingPunct="1">
              <a:lnSpc>
                <a:spcPct val="50000"/>
              </a:lnSpc>
              <a:buFontTx/>
              <a:buNone/>
            </a:pPr>
            <a:r>
              <a:rPr lang="en-US" altLang="en-US" sz="6600" dirty="0">
                <a:solidFill>
                  <a:srgbClr val="7F4F28"/>
                </a:solidFill>
              </a:rPr>
              <a:t>PHOTOS, MORON!</a:t>
            </a:r>
            <a:endParaRPr lang="en-US" altLang="en-US" sz="36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03C9C067-D0A1-4FC9-833E-97362439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276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015E45F3-684E-4789-8E79-8DF67354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38712">
            <a:off x="5638800" y="4648200"/>
            <a:ext cx="1981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>
            <a:extLst>
              <a:ext uri="{FF2B5EF4-FFF2-40B4-BE49-F238E27FC236}">
                <a16:creationId xmlns:a16="http://schemas.microsoft.com/office/drawing/2014/main" id="{C07432BE-81FD-42EE-87EE-BA3A05E9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9">
            <a:extLst>
              <a:ext uri="{FF2B5EF4-FFF2-40B4-BE49-F238E27FC236}">
                <a16:creationId xmlns:a16="http://schemas.microsoft.com/office/drawing/2014/main" id="{B837691C-D091-4607-9DB1-FE7F11B3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5834">
            <a:off x="1676400" y="5410200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Rectangle 10">
            <a:extLst>
              <a:ext uri="{FF2B5EF4-FFF2-40B4-BE49-F238E27FC236}">
                <a16:creationId xmlns:a16="http://schemas.microsoft.com/office/drawing/2014/main" id="{2BB3213A-0722-4DF8-9708-A895814C5C25}"/>
              </a:ext>
            </a:extLst>
          </p:cNvPr>
          <p:cNvSpPr>
            <a:spLocks noChangeArrowheads="1"/>
          </p:cNvSpPr>
          <p:nvPr/>
        </p:nvSpPr>
        <p:spPr bwMode="auto">
          <a:xfrm rot="-2294185">
            <a:off x="1371600" y="3657600"/>
            <a:ext cx="22098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64522" name="WordArt 11">
            <a:extLst>
              <a:ext uri="{FF2B5EF4-FFF2-40B4-BE49-F238E27FC236}">
                <a16:creationId xmlns:a16="http://schemas.microsoft.com/office/drawing/2014/main" id="{0B70BFC3-3F80-4476-84D1-B5AEA06EEC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421383">
            <a:off x="1614488" y="3810000"/>
            <a:ext cx="1662112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DON'T FOLD UP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D1E29A44-19E4-4DD3-BA51-06453533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6803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A64139-6D0B-44DA-87E3-69EF81667E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1D4B6DC-C93F-4383-B215-2DC3081C8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endParaRPr lang="en-US" altLang="en-US" sz="6600" dirty="0">
              <a:latin typeface="Scramble" panose="020B0603050302020204" pitchFamily="34" charset="0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3A0376A-F581-45A3-B2CC-B11B1F6DF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2" y="1484873"/>
            <a:ext cx="8915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/>
              <a:t>BINGOS WORTH REVIEWING:</a:t>
            </a:r>
            <a:endParaRPr lang="en-US" altLang="en-US" dirty="0"/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A0DD0AD3-9E0C-441F-8137-F22EE53F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60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7F4F28"/>
                </a:solidFill>
                <a:latin typeface="Scramble" panose="020B0603050302020204" pitchFamily="34" charset="0"/>
              </a:rPr>
              <a:t>DECARES SCLERAE	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7F4F28"/>
                </a:solidFill>
                <a:latin typeface="Scramble" panose="020B0603050302020204" pitchFamily="34" charset="0"/>
              </a:rPr>
              <a:t>ACEROSE CESURAE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7F4F28"/>
                </a:solidFill>
                <a:latin typeface="Scramble" panose="020B0603050302020204" pitchFamily="34" charset="0"/>
              </a:rPr>
              <a:t>CASERNE AMERCES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7F4F28"/>
                </a:solidFill>
                <a:latin typeface="Scramble" panose="020B0603050302020204" pitchFamily="34" charset="0"/>
              </a:rPr>
              <a:t>ECARTES RACEMES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7F4F28"/>
                </a:solidFill>
                <a:latin typeface="Scramble" panose="020B0603050302020204" pitchFamily="34" charset="0"/>
              </a:rPr>
              <a:t>CERATES CAPRESE</a:t>
            </a:r>
            <a:endParaRPr lang="en-US" altLang="en-US" sz="36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2A3AA-58D2-4BFB-A495-814212E0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7994" y="6477000"/>
            <a:ext cx="381000" cy="476250"/>
          </a:xfrm>
        </p:spPr>
        <p:txBody>
          <a:bodyPr/>
          <a:lstStyle/>
          <a:p>
            <a:pPr>
              <a:defRPr/>
            </a:pPr>
            <a:fld id="{D1896EF8-E400-4E77-BA9A-64D5969548C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8B7BA-187F-41E1-BF9D-8C8967D861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72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endParaRPr lang="en-US" altLang="en-US" sz="6600" kern="0" dirty="0">
              <a:latin typeface="Scramble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7539-12DB-482D-826B-CA4486F7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06" y="1470792"/>
            <a:ext cx="8458200" cy="52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22384"/>
            <a:ext cx="4104001" cy="4268307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13815" y="2473613"/>
            <a:ext cx="1214863" cy="985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6" y="3400677"/>
            <a:ext cx="718365" cy="575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609600" cy="5334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881FC-1071-7647-D234-18A6E90D2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676" y="974546"/>
            <a:ext cx="4104001" cy="2683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A52CC-93D7-FC1D-23DC-C82190D31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62144">
            <a:off x="5757307" y="338034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18D5ADC3-ADC6-4071-B8E8-559322B9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9F701-BED5-43BA-8B14-E0E7C5AB44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9B7877B-41CC-4E57-B6D5-BF140BAF9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891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7F4F28"/>
                </a:solidFill>
              </a:rPr>
              <a:t>THE END!</a:t>
            </a:r>
            <a:endParaRPr lang="en-US" altLang="en-US" sz="5400"/>
          </a:p>
        </p:txBody>
      </p:sp>
      <p:pic>
        <p:nvPicPr>
          <p:cNvPr id="70660" name="Picture 1">
            <a:extLst>
              <a:ext uri="{FF2B5EF4-FFF2-40B4-BE49-F238E27FC236}">
                <a16:creationId xmlns:a16="http://schemas.microsoft.com/office/drawing/2014/main" id="{82541A03-516A-49D4-B5C9-A8D3F79E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909" y="4038600"/>
            <a:ext cx="1555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FE1ED-EF87-4ADA-AF49-89ABAAC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8622">
            <a:off x="2122753" y="3625642"/>
            <a:ext cx="1300886" cy="184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9CCB6-F4C9-4BB5-A25C-8F2B93D8E3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1358">
            <a:off x="5826345" y="3650701"/>
            <a:ext cx="2422522" cy="1942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CDB08-6C3B-48FB-AEB5-9570B182DE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567955"/>
            <a:ext cx="1155025" cy="1495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3734B-31C8-497F-9CAD-AB01CD57BB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978" y="1157185"/>
            <a:ext cx="1218044" cy="2004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D24054-3E4C-4E22-9ECD-21E8C55941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453" y="448786"/>
            <a:ext cx="1218044" cy="1813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F3D621-B061-44AA-BC36-C828913F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21B5B-9774-4AA8-A74F-4AA1002A90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BCD74BF-DB78-4768-8E61-4D2D44DFD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2832989"/>
            <a:ext cx="7620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WHAT IS THE BINGO STEM FOR THIS ALPHAGRAM?</a:t>
            </a:r>
            <a:endParaRPr lang="en-US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A1DCE0-F5A2-40CB-8502-16BD7579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107187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solidFill>
                  <a:srgbClr val="7F4F28"/>
                </a:solidFill>
                <a:latin typeface="Scramble" panose="020B0603050302020204" pitchFamily="34" charset="0"/>
              </a:rPr>
              <a:t>ACEERS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A216ADA4-2FEC-44D3-A374-F8F0FBA2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091044-C6D1-49DC-8C9B-50D02F62EA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6E9805A-6396-40F7-A8D8-0D897ACAA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115233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latin typeface="Scramble" panose="020B0603050302020204" pitchFamily="34" charset="0"/>
              </a:rPr>
              <a:t>ACEERS</a:t>
            </a:r>
            <a:endParaRPr lang="en-US" altLang="en-US" sz="6000" dirty="0">
              <a:latin typeface="Scramble" panose="020B0603050302020204" pitchFamily="34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BE18621F-4F01-4043-BB67-088C51F0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304711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THERE ARE NO OTHER 6-LETTER WORDS 	   FROM THIS ALPHAGRAM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905250-8CD3-48D2-9C56-14055C9E4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107187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85452F02-790B-4CED-9A2C-57AF65AE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6F5066-A471-4F86-B5A3-60A3B3E480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8669840-441F-4641-B660-7643D5420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0772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 WHAT MNEMONIC PHRASE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CAN WE ASSOCIATE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B74A2D-4EC3-4BE8-BAD4-FFF23917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107187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93E34C7E-3182-487C-816D-1C3424CE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39B271-2DDD-4900-A057-8643B29D5B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FCEECE6-D990-4ED5-856F-3F57EF8B0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CReASE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E0D8F3D-8FF9-4C55-B99D-37829F57F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538681"/>
            <a:ext cx="8991600" cy="762000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Tx/>
              <a:buNone/>
            </a:pPr>
            <a:r>
              <a:rPr lang="en-US" altLang="en-US" sz="6600" dirty="0">
                <a:solidFill>
                  <a:srgbClr val="7F4F28"/>
                </a:solidFill>
              </a:rPr>
              <a:t>DON’T FOLD UP </a:t>
            </a:r>
          </a:p>
          <a:p>
            <a:pPr algn="ctr" eaLnBrk="1" hangingPunct="1">
              <a:lnSpc>
                <a:spcPct val="50000"/>
              </a:lnSpc>
              <a:buFontTx/>
              <a:buNone/>
            </a:pPr>
            <a:r>
              <a:rPr lang="en-US" altLang="en-US" sz="6600" dirty="0">
                <a:solidFill>
                  <a:srgbClr val="7F4F28"/>
                </a:solidFill>
              </a:rPr>
              <a:t>PHOTOS, MORON!</a:t>
            </a:r>
            <a:endParaRPr lang="en-US" altLang="en-US" sz="36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E47BA51B-FBF4-428E-9AE4-732A526A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276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000B9C0-E735-4F9A-B392-EE7CFC5F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38712">
            <a:off x="5638800" y="4648200"/>
            <a:ext cx="1981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>
            <a:extLst>
              <a:ext uri="{FF2B5EF4-FFF2-40B4-BE49-F238E27FC236}">
                <a16:creationId xmlns:a16="http://schemas.microsoft.com/office/drawing/2014/main" id="{808E5FDC-898D-46BA-B51E-56BA1D89F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>
            <a:extLst>
              <a:ext uri="{FF2B5EF4-FFF2-40B4-BE49-F238E27FC236}">
                <a16:creationId xmlns:a16="http://schemas.microsoft.com/office/drawing/2014/main" id="{AB691D8F-7807-482E-BEFB-56A5BFCA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5834">
            <a:off x="1676400" y="5410200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>
            <a:extLst>
              <a:ext uri="{FF2B5EF4-FFF2-40B4-BE49-F238E27FC236}">
                <a16:creationId xmlns:a16="http://schemas.microsoft.com/office/drawing/2014/main" id="{521D4EB9-82CF-4C42-9BE6-140E2FDF94B1}"/>
              </a:ext>
            </a:extLst>
          </p:cNvPr>
          <p:cNvSpPr>
            <a:spLocks noChangeArrowheads="1"/>
          </p:cNvSpPr>
          <p:nvPr/>
        </p:nvSpPr>
        <p:spPr bwMode="auto">
          <a:xfrm rot="-2294185">
            <a:off x="1371600" y="3657600"/>
            <a:ext cx="22098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1274" name="WordArt 11">
            <a:extLst>
              <a:ext uri="{FF2B5EF4-FFF2-40B4-BE49-F238E27FC236}">
                <a16:creationId xmlns:a16="http://schemas.microsoft.com/office/drawing/2014/main" id="{8C0EA640-8697-42A4-85D0-7FA5689254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421383">
            <a:off x="1614488" y="3810000"/>
            <a:ext cx="1662112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DON'T FOLD 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CBCBFDA-BB87-48F3-B9C6-581E297F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B3ABE-3B7B-441E-A196-3059D8D330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7C31F28-9B1A-443A-86A0-50C11FD32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CREASE</a:t>
            </a:r>
            <a:b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7F4F28"/>
                </a:solidFill>
                <a:latin typeface="Scramble" panose="020B0603050302020204" pitchFamily="34" charset="0"/>
              </a:rPr>
              <a:t>D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5597C58-391E-4043-B94A-CFADCDB7E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159EB-100B-4937-93E3-1E3B76F28455}"/>
              </a:ext>
            </a:extLst>
          </p:cNvPr>
          <p:cNvSpPr txBox="1"/>
          <p:nvPr/>
        </p:nvSpPr>
        <p:spPr>
          <a:xfrm>
            <a:off x="3505200" y="586291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1B588AB-FF21-4398-B55B-9D442BEC26ED}"/>
              </a:ext>
            </a:extLst>
          </p:cNvPr>
          <p:cNvSpPr/>
          <p:nvPr/>
        </p:nvSpPr>
        <p:spPr>
          <a:xfrm rot="20998042">
            <a:off x="6988704" y="1990537"/>
            <a:ext cx="2003971" cy="1676434"/>
          </a:xfrm>
          <a:prstGeom prst="cloudCallou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A327AC7F-697D-4B3B-B77E-CE460C17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04B7F0-A7EA-4C0A-A1DF-F36F56C442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F11C1B6-ACA0-4591-9AB9-BC82EA3A4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208805"/>
            <a:ext cx="5867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ACDEERS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ECC301F-126D-49AF-A8F8-2C02FA54F9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3058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7F4F28"/>
                </a:solidFill>
                <a:latin typeface="Scramble" panose="020B0603050302020204" pitchFamily="34" charset="0"/>
              </a:rPr>
              <a:t>CREASED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7F4F28"/>
                </a:solidFill>
                <a:latin typeface="Scramble" panose="020B0603050302020204" pitchFamily="34" charset="0"/>
              </a:rPr>
              <a:t>DECARES</a:t>
            </a:r>
            <a:endParaRPr lang="en-US" altLang="en-US" sz="6000">
              <a:solidFill>
                <a:srgbClr val="0B1F7F"/>
              </a:solidFill>
              <a:latin typeface="Scramble" panose="020B0603050302020204" pitchFamily="34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FF9AEB64-A112-466D-AC3F-7D5581F6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5410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HIS BROW </a:t>
            </a:r>
            <a:r>
              <a:rPr lang="en-US" altLang="en-US" sz="2400" b="1" u="sng" dirty="0"/>
              <a:t>CREASED</a:t>
            </a:r>
            <a:r>
              <a:rPr lang="en-US" altLang="en-US" sz="2400" dirty="0"/>
              <a:t> WHEN TRYING TO REMEMBER THE DEFINITION OF </a:t>
            </a:r>
            <a:r>
              <a:rPr lang="en-US" altLang="en-US" sz="2400" b="1" u="sng" dirty="0"/>
              <a:t>DECARES</a:t>
            </a:r>
            <a:r>
              <a:rPr lang="en-US" altLang="en-US" sz="2400" dirty="0"/>
              <a:t>, WHICH HAS TO DO WITH MEASURES OF SURFACE AREA EQUAL TO TEN ACRES (syn. DEKARE/S)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EF175824-6287-441E-AEDF-F9431C9B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86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Text Box 7">
            <a:extLst>
              <a:ext uri="{FF2B5EF4-FFF2-40B4-BE49-F238E27FC236}">
                <a16:creationId xmlns:a16="http://schemas.microsoft.com/office/drawing/2014/main" id="{0F4BB1A8-103C-4D8F-8A4D-E8453057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1" name="Text Box 10">
            <a:extLst>
              <a:ext uri="{FF2B5EF4-FFF2-40B4-BE49-F238E27FC236}">
                <a16:creationId xmlns:a16="http://schemas.microsoft.com/office/drawing/2014/main" id="{17F10946-4530-459E-BB56-FD3E6FAB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029" y="2353468"/>
            <a:ext cx="1752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DECARES?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DECARES??</a:t>
            </a:r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6A6CDB8D-837A-4433-B340-A8F32C849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954087"/>
            <a:ext cx="2362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7F4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RESEDA + C CREASE + 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4B0EB-2B8C-444F-82D9-6D5306A4D99E}"/>
              </a:ext>
            </a:extLst>
          </p:cNvPr>
          <p:cNvSpPr txBox="1"/>
          <p:nvPr/>
        </p:nvSpPr>
        <p:spPr>
          <a:xfrm>
            <a:off x="6477000" y="13964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FEC5F-7FD5-4C6C-923F-76A1F1351915}"/>
              </a:ext>
            </a:extLst>
          </p:cNvPr>
          <p:cNvSpPr txBox="1"/>
          <p:nvPr/>
        </p:nvSpPr>
        <p:spPr>
          <a:xfrm>
            <a:off x="6477000" y="2463225"/>
            <a:ext cx="91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7F4F28"/>
                </a:solidFill>
                <a:latin typeface="+mj-lt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B2CA5-CE32-4075-96ED-B4E0988E8FF9}"/>
              </a:ext>
            </a:extLst>
          </p:cNvPr>
          <p:cNvSpPr txBox="1"/>
          <p:nvPr/>
        </p:nvSpPr>
        <p:spPr>
          <a:xfrm>
            <a:off x="236538" y="6367463"/>
            <a:ext cx="52498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ADD “R” FOR AN </a:t>
            </a:r>
            <a:r>
              <a:rPr lang="en-US" b="1" dirty="0">
                <a:latin typeface="+mj-lt"/>
              </a:rPr>
              <a:t>OWL3</a:t>
            </a:r>
            <a:r>
              <a:rPr lang="en-US" dirty="0">
                <a:latin typeface="+mj-lt"/>
              </a:rPr>
              <a:t> “8” + ANAGRAM: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A24AE-2F60-4AAB-A3D2-299F0E0FEE17}"/>
              </a:ext>
            </a:extLst>
          </p:cNvPr>
          <p:cNvSpPr txBox="1"/>
          <p:nvPr/>
        </p:nvSpPr>
        <p:spPr>
          <a:xfrm>
            <a:off x="5143500" y="6356350"/>
            <a:ext cx="4114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SACREDER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 </a:t>
            </a:r>
            <a:r>
              <a:rPr lang="en-US" sz="2000" b="1" dirty="0">
                <a:latin typeface="+mj-lt"/>
              </a:rPr>
              <a:t>[                    ]</a:t>
            </a:r>
            <a:endParaRPr lang="en-US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B89470-59C2-4EC7-8F4D-65EAD388CFC7}"/>
              </a:ext>
            </a:extLst>
          </p:cNvPr>
          <p:cNvSpPr txBox="1"/>
          <p:nvPr/>
        </p:nvSpPr>
        <p:spPr>
          <a:xfrm>
            <a:off x="6724650" y="6386513"/>
            <a:ext cx="152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SCAREDER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4D062-0F96-4022-81A0-5A0953262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0" y="4024219"/>
            <a:ext cx="1847850" cy="1657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2DBA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7EAC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Macintosh PowerPoint</Application>
  <PresentationFormat>On-screen Show (4:3)</PresentationFormat>
  <Paragraphs>314</Paragraphs>
  <Slides>37</Slides>
  <Notes>37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 Black</vt:lpstr>
      <vt:lpstr>Tahoma</vt:lpstr>
      <vt:lpstr>Scramble</vt:lpstr>
      <vt:lpstr>Arial</vt:lpstr>
      <vt:lpstr>Times New Roman</vt:lpstr>
      <vt:lpstr>Brush Script MT</vt:lpstr>
      <vt:lpstr>Default Design</vt:lpstr>
      <vt:lpstr>ACEERS</vt:lpstr>
      <vt:lpstr>ACEERS</vt:lpstr>
      <vt:lpstr>ACEERS</vt:lpstr>
      <vt:lpstr>PowerPoint Presentation</vt:lpstr>
      <vt:lpstr>ACEERS</vt:lpstr>
      <vt:lpstr>PowerPoint Presentation</vt:lpstr>
      <vt:lpstr>CReASE</vt:lpstr>
      <vt:lpstr>CREASE D  </vt:lpstr>
      <vt:lpstr>ACDEERS</vt:lpstr>
      <vt:lpstr>CREASE O  </vt:lpstr>
      <vt:lpstr>ACEEORS</vt:lpstr>
      <vt:lpstr>CREASE N  </vt:lpstr>
      <vt:lpstr>ACEENRS</vt:lpstr>
      <vt:lpstr>CREASE T  </vt:lpstr>
      <vt:lpstr>ACEERST</vt:lpstr>
      <vt:lpstr>CREASE F  </vt:lpstr>
      <vt:lpstr>ACEEFRS</vt:lpstr>
      <vt:lpstr>CREASE  L  </vt:lpstr>
      <vt:lpstr>ACEELRS</vt:lpstr>
      <vt:lpstr>CREASE U  </vt:lpstr>
      <vt:lpstr>ACEERSU</vt:lpstr>
      <vt:lpstr>CREASE P  </vt:lpstr>
      <vt:lpstr>ACEEPRS</vt:lpstr>
      <vt:lpstr>CREASE H  </vt:lpstr>
      <vt:lpstr>ACEEHRS</vt:lpstr>
      <vt:lpstr>CREASE S  </vt:lpstr>
      <vt:lpstr>ACEERSS</vt:lpstr>
      <vt:lpstr>CREASE  M</vt:lpstr>
      <vt:lpstr>ACEEMRS</vt:lpstr>
      <vt:lpstr>CREASE R  </vt:lpstr>
      <vt:lpstr>ACEERRS</vt:lpstr>
      <vt:lpstr>CREASE</vt:lpstr>
      <vt:lpstr>CReASE</vt:lpstr>
      <vt:lpstr>CREASE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2024-11-04T00:03:57Z</dcterms:created>
  <dcterms:modified xsi:type="dcterms:W3CDTF">2024-11-16T19:50:23Z</dcterms:modified>
</cp:coreProperties>
</file>