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49"/>
  </p:notesMasterIdLst>
  <p:sldIdLst>
    <p:sldId id="256" r:id="rId2"/>
    <p:sldId id="436" r:id="rId3"/>
    <p:sldId id="437" r:id="rId4"/>
    <p:sldId id="257" r:id="rId5"/>
    <p:sldId id="258" r:id="rId6"/>
    <p:sldId id="259" r:id="rId7"/>
    <p:sldId id="260" r:id="rId8"/>
    <p:sldId id="435" r:id="rId9"/>
    <p:sldId id="383" r:id="rId10"/>
    <p:sldId id="407" r:id="rId11"/>
    <p:sldId id="381" r:id="rId12"/>
    <p:sldId id="379" r:id="rId13"/>
    <p:sldId id="425" r:id="rId14"/>
    <p:sldId id="426" r:id="rId15"/>
    <p:sldId id="385" r:id="rId16"/>
    <p:sldId id="375" r:id="rId17"/>
    <p:sldId id="386" r:id="rId18"/>
    <p:sldId id="409" r:id="rId19"/>
    <p:sldId id="387" r:id="rId20"/>
    <p:sldId id="410" r:id="rId21"/>
    <p:sldId id="388" r:id="rId22"/>
    <p:sldId id="411" r:id="rId23"/>
    <p:sldId id="415" r:id="rId24"/>
    <p:sldId id="382" r:id="rId25"/>
    <p:sldId id="378" r:id="rId26"/>
    <p:sldId id="355" r:id="rId27"/>
    <p:sldId id="393" r:id="rId28"/>
    <p:sldId id="392" r:id="rId29"/>
    <p:sldId id="412" r:id="rId30"/>
    <p:sldId id="391" r:id="rId31"/>
    <p:sldId id="395" r:id="rId32"/>
    <p:sldId id="390" r:id="rId33"/>
    <p:sldId id="396" r:id="rId34"/>
    <p:sldId id="384" r:id="rId35"/>
    <p:sldId id="408" r:id="rId36"/>
    <p:sldId id="389" r:id="rId37"/>
    <p:sldId id="397" r:id="rId38"/>
    <p:sldId id="261" r:id="rId39"/>
    <p:sldId id="362" r:id="rId40"/>
    <p:sldId id="339" r:id="rId41"/>
    <p:sldId id="380" r:id="rId42"/>
    <p:sldId id="299" r:id="rId43"/>
    <p:sldId id="300" r:id="rId44"/>
    <p:sldId id="434" r:id="rId45"/>
    <p:sldId id="432" r:id="rId46"/>
    <p:sldId id="418" r:id="rId47"/>
    <p:sldId id="302" r:id="rId48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50"/>
    </p:embeddedFont>
    <p:embeddedFont>
      <p:font typeface="Rockwell Extra Bold" panose="02060603020205020403" pitchFamily="18" charset="77"/>
      <p:bold r:id="rId51"/>
    </p:embeddedFont>
    <p:embeddedFont>
      <p:font typeface="Scramble" panose="020B0603050302020204" pitchFamily="34" charset="0"/>
      <p:regular r:id="rId52"/>
    </p:embeddedFont>
    <p:embeddedFont>
      <p:font typeface="Tahoma" panose="020B0604030504040204" pitchFamily="34" charset="0"/>
      <p:regular r:id="rId53"/>
      <p:bold r:id="rId5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5B57"/>
    <a:srgbClr val="416F52"/>
    <a:srgbClr val="AD6E42"/>
    <a:srgbClr val="EDB419"/>
    <a:srgbClr val="FF9900"/>
    <a:srgbClr val="FF6699"/>
    <a:srgbClr val="FF9999"/>
    <a:srgbClr val="2E4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80207" autoAdjust="0"/>
  </p:normalViewPr>
  <p:slideViewPr>
    <p:cSldViewPr>
      <p:cViewPr varScale="1">
        <p:scale>
          <a:sx n="93" d="100"/>
          <a:sy n="93" d="100"/>
        </p:scale>
        <p:origin x="24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AC4C79B-E718-4597-810E-A4E4DC5812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E117685-8781-4018-B581-CD26465DE9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397883A-BA1C-4F8C-B6E1-84C510076A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45E8615A-CACC-4F1A-BF9B-269590C792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A9249705-3B06-45AB-AA47-06485FD443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F38D2D70-8C53-440B-8E78-E266B4655F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285A90-BF4F-4FC6-88C5-CBB855516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11D4CD2-B2B7-4344-AFC6-396C19CC0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EBC5BD-A975-4FA0-B0B6-D823E085CED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EC812E6-1BC7-484B-9A4C-4751A9DE4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928E5BE-C850-4462-907E-F4FAF2A44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444A796-3221-425D-A0CD-36E26AE13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3F48B8-7E08-4D78-BADD-4CF94F52DC25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5E089C7-9479-4D0D-BD79-569AC00D1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664AA0A-BF3B-4833-8B2B-BE53AE271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TIGERS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: “UNUSUAL </a:t>
            </a:r>
            <a:r>
              <a:rPr lang="en-US" altLang="en-US" b="0" u="none" dirty="0">
                <a:latin typeface="Arial" panose="020B0604020202020204" pitchFamily="34" charset="0"/>
                <a:ea typeface="MS PGothic" panose="020B0600070205080204" pitchFamily="34" charset="-128"/>
              </a:rPr>
              <a:t>FOR </a:t>
            </a:r>
            <a:r>
              <a:rPr lang="en-US" altLang="en-US" dirty="0">
                <a:latin typeface="Arial" panose="020B0604020202020204" pitchFamily="34" charset="0"/>
                <a:ea typeface="MS PGothic" panose="020B0600070205080204" pitchFamily="34" charset="-128"/>
              </a:rPr>
              <a:t>OUR SAVANNAH”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SUITER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GOOK</a:t>
            </a:r>
            <a:r>
              <a:rPr lang="en-US" altLang="en-US" dirty="0">
                <a:latin typeface="Arial" panose="020B0604020202020204" pitchFamily="34" charset="0"/>
              </a:rPr>
              <a:t> FOOLS DOM QOPH (CONS BOSS) VROOM!”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A3A64C4-3EEE-4269-A286-F5AC3E0446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3FC45F-CE76-4820-A8C4-D4211B23B60F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3D4A61B-3682-4379-A40F-5C4B97DF2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F9EB8C8-F67B-4F28-A54C-A6D2FA427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3B1F458-C666-4614-AE56-8E7E5D274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286904-3571-48EA-B29A-B5D39668AE2F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477F912-ED23-4249-B09E-619E7F93E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219D16F-FBA5-4888-9FA8-4D361B394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000" b="1" u="none" dirty="0">
                <a:latin typeface="Arial" panose="020B0604020202020204" pitchFamily="34" charset="0"/>
                <a:ea typeface="MS PGothic" panose="020B0600070205080204" pitchFamily="34" charset="-128"/>
              </a:rPr>
              <a:t>SORTIE</a:t>
            </a:r>
            <a:r>
              <a:rPr lang="en-US" altLang="en-US" sz="1000" dirty="0">
                <a:latin typeface="Arial" panose="020B0604020202020204" pitchFamily="34" charset="0"/>
                <a:ea typeface="MS PGothic" panose="020B0600070205080204" pitchFamily="34" charset="-128"/>
              </a:rPr>
              <a:t>: “U.S. CHUMS DROP BOMBS ON GULF”             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SUITER</a:t>
            </a:r>
            <a:r>
              <a:rPr lang="en-US" altLang="en-US" sz="1000" dirty="0">
                <a:latin typeface="Arial" panose="020B0604020202020204" pitchFamily="34" charset="0"/>
              </a:rPr>
              <a:t>: “</a:t>
            </a:r>
            <a:r>
              <a:rPr lang="en-US" altLang="en-US" sz="1000" b="0" u="none" dirty="0">
                <a:latin typeface="Arial" panose="020B0604020202020204" pitchFamily="34" charset="0"/>
              </a:rPr>
              <a:t>GOOK</a:t>
            </a:r>
            <a:r>
              <a:rPr lang="en-US" altLang="en-US" sz="1000" dirty="0">
                <a:latin typeface="Arial" panose="020B0604020202020204" pitchFamily="34" charset="0"/>
              </a:rPr>
              <a:t> FOOLS DOM QOPH (CONS BOSS) VROOM!”</a:t>
            </a:r>
          </a:p>
          <a:p>
            <a:pPr eaLnBrk="1" hangingPunct="1"/>
            <a:r>
              <a:rPr lang="en-US" altLang="en-US" sz="1000" b="1" u="none" dirty="0">
                <a:latin typeface="Arial" panose="020B0604020202020204" pitchFamily="34" charset="0"/>
              </a:rPr>
              <a:t>STOURIE</a:t>
            </a:r>
            <a:r>
              <a:rPr lang="en-US" altLang="en-US" sz="1000" dirty="0">
                <a:latin typeface="Arial" panose="020B0604020202020204" pitchFamily="34" charset="0"/>
              </a:rPr>
              <a:t>: “NAVAL CAMP </a:t>
            </a:r>
            <a:r>
              <a:rPr lang="en-US" altLang="en-US" sz="1000" b="0" u="none" dirty="0">
                <a:latin typeface="Arial" panose="020B0604020202020204" pitchFamily="34" charset="0"/>
              </a:rPr>
              <a:t>HAD FAN</a:t>
            </a:r>
            <a:r>
              <a:rPr lang="en-US" altLang="en-US" sz="1000" dirty="0">
                <a:latin typeface="Arial" panose="020B0604020202020204" pitchFamily="34" charset="0"/>
              </a:rPr>
              <a:t>”     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BC07B88-CB44-40E2-A33A-CA2C27898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A3269B-A557-45A9-AF5A-DE09E0824A93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62C0A49-D9F8-4849-80EF-209DFB1C4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682E272-E0BC-4984-B333-FB8EDD345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7AC9610-95F4-4FD7-AFA4-6609C601B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07C604-5026-4B24-9E1F-EA7DE753F20E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CE91FCB-D15F-449A-880C-818B8DF77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46E1FFB-A434-42B4-97CB-599788ADE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9349D5D-4F54-4705-960D-CBB4186D6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B15725-C8A2-448E-8F76-865B5512CC00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CC82A4E-BBCE-48E4-B720-BFB6D2141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6DF2A6D-8995-4A6C-8F8B-1D56F38F1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F322CFA-76E3-499D-8F84-CEDF5259D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E20F2D-1785-43FE-9FE0-EB6F4EA7DB07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9576093-BA9B-4E1D-B49F-F71034203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A2B058B-5F47-47A0-8A9A-222238E5C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FUSTY: </a:t>
            </a:r>
            <a:r>
              <a:rPr lang="en-US" altLang="en-US" i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1) impaired by age or dampness, moldy  2) saturated with dust and stale odors, musty  3</a:t>
            </a:r>
            <a:r>
              <a:rPr lang="en-US" altLang="en-US" b="1" dirty="0">
                <a:latin typeface="Arial" panose="020B0604020202020204" pitchFamily="34" charset="0"/>
              </a:rPr>
              <a:t>) </a:t>
            </a:r>
            <a:r>
              <a:rPr lang="en-US" altLang="en-US" dirty="0">
                <a:latin typeface="Arial" panose="020B0604020202020204" pitchFamily="34" charset="0"/>
              </a:rPr>
              <a:t>rigidly old-fashioned or reactionary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FOUSTY: apparently can share all of those definitions</a:t>
            </a:r>
          </a:p>
          <a:p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 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AC29F56-7A8A-48C1-9F4A-56A32B30A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032B9B-3601-4667-9BB1-6582475385CA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2835F56-C7BE-4049-A119-72637BE90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C546B9A-3097-46AF-86FF-CEC247753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3325B63-FEDA-40B7-8516-4E566C433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23FCA4-31F9-48F4-A7BB-F6375A5CE0C5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609C0A7-DC12-461C-BB3A-ACD01BD0E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E72C793-F81F-4885-8ECD-2E33CD2F0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u="sng" dirty="0">
                <a:latin typeface="Arial" panose="020B0604020202020204" pitchFamily="34" charset="0"/>
              </a:rPr>
              <a:t>UTILE</a:t>
            </a:r>
            <a:r>
              <a:rPr lang="en-US" altLang="en-US" sz="1100" dirty="0">
                <a:latin typeface="Arial" panose="020B0604020202020204" pitchFamily="34" charset="0"/>
              </a:rPr>
              <a:t>: AN AFRICAN HARDWORD TREE (pl. UTILES)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b="1" dirty="0">
                <a:latin typeface="Arial" panose="020B0604020202020204" pitchFamily="34" charset="0"/>
              </a:rPr>
              <a:t>LISTER: </a:t>
            </a:r>
            <a:r>
              <a:rPr lang="en-US" altLang="en-US" sz="1050" dirty="0">
                <a:latin typeface="Arial" panose="020B0604020202020204" pitchFamily="34" charset="0"/>
              </a:rPr>
              <a:t> “CHIEF JOB: MAKING UP LISTS”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b="1" dirty="0">
                <a:latin typeface="Arial" panose="020B0604020202020204" pitchFamily="34" charset="0"/>
              </a:rPr>
              <a:t>SUITER</a:t>
            </a:r>
            <a:r>
              <a:rPr lang="en-US" altLang="en-US" sz="1050" dirty="0">
                <a:latin typeface="Arial" panose="020B0604020202020204" pitchFamily="34" charset="0"/>
              </a:rPr>
              <a:t>: “</a:t>
            </a:r>
            <a:r>
              <a:rPr lang="en-US" altLang="en-US" sz="1050" b="0" u="none" dirty="0">
                <a:latin typeface="Arial" panose="020B0604020202020204" pitchFamily="34" charset="0"/>
              </a:rPr>
              <a:t>GOOK</a:t>
            </a:r>
            <a:r>
              <a:rPr lang="en-US" altLang="en-US" sz="1050" dirty="0">
                <a:latin typeface="Arial" panose="020B0604020202020204" pitchFamily="34" charset="0"/>
              </a:rPr>
              <a:t> FOOLS DOM QOPH (CONS BOSS) VROOM!”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DAFA84C9-1C5C-4677-ADBC-BC2F21B0FB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AB6489-E0CA-4D23-96CB-F73F7FB1B569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531AB04-DFC3-467B-B4EC-03917E70DE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E837049-820A-47D0-8BD2-BB28594AC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8508D-82E1-2A37-6F67-E3F3CC06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7D8CFFB-B4F5-5F6A-82C1-DEAB06EEE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EBC5BD-A975-4FA0-B0B6-D823E085CED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D9D33C2-9F6B-EA18-D36A-1DAB96324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2E2C46E-F373-E43A-8FF2-56E02D90C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83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2CB6C95-EE8E-4109-BD67-4DCB17C89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BEA1F4-07C7-4E71-9094-D00210214CB8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0DDD46B-8F41-42B1-AEBE-D6C1B6902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3AFD398-EB0F-41C0-A714-384040E69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SUREST</a:t>
            </a:r>
            <a:r>
              <a:rPr lang="en-US" altLang="en-US" sz="900" dirty="0">
                <a:latin typeface="Arial" panose="020B0604020202020204" pitchFamily="34" charset="0"/>
              </a:rPr>
              <a:t>: “KID CLIMBS, </a:t>
            </a:r>
            <a:r>
              <a:rPr lang="en-US" altLang="en-US" sz="900" b="0" u="none" dirty="0">
                <a:latin typeface="Arial" panose="020B0604020202020204" pitchFamily="34" charset="0"/>
              </a:rPr>
              <a:t>NO </a:t>
            </a:r>
            <a:r>
              <a:rPr lang="en-US" altLang="en-US" sz="900" dirty="0">
                <a:latin typeface="Arial" panose="020B0604020202020204" pitchFamily="34" charset="0"/>
              </a:rPr>
              <a:t>INJURY”                 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SISTER</a:t>
            </a:r>
            <a:r>
              <a:rPr lang="en-US" altLang="en-US" sz="900" dirty="0">
                <a:latin typeface="Arial" panose="020B0604020202020204" pitchFamily="34" charset="0"/>
              </a:rPr>
              <a:t>: “</a:t>
            </a:r>
            <a:r>
              <a:rPr lang="en-US" altLang="en-US" sz="900" b="0" u="none" dirty="0">
                <a:latin typeface="Arial" panose="020B0604020202020204" pitchFamily="34" charset="0"/>
              </a:rPr>
              <a:t>FEMALE, BUT DOESN’T EVOKE PANGS</a:t>
            </a:r>
            <a:r>
              <a:rPr lang="en-US" altLang="en-US" sz="900" dirty="0">
                <a:latin typeface="Arial" panose="020B0604020202020204" pitchFamily="34" charset="0"/>
              </a:rPr>
              <a:t>”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SUITER</a:t>
            </a:r>
            <a:r>
              <a:rPr lang="en-US" altLang="en-US" sz="900" dirty="0">
                <a:latin typeface="Arial" panose="020B0604020202020204" pitchFamily="34" charset="0"/>
              </a:rPr>
              <a:t>: “</a:t>
            </a:r>
            <a:r>
              <a:rPr lang="en-US" altLang="en-US" sz="900" b="0" u="none" dirty="0">
                <a:latin typeface="Arial" panose="020B0604020202020204" pitchFamily="34" charset="0"/>
              </a:rPr>
              <a:t>GOOK</a:t>
            </a:r>
            <a:r>
              <a:rPr lang="en-US" altLang="en-US" sz="900" dirty="0">
                <a:latin typeface="Arial" panose="020B0604020202020204" pitchFamily="34" charset="0"/>
              </a:rPr>
              <a:t> FOOLS DOM QOPH (CONS BOSS) VROOM!”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B6929DC7-7F78-4530-91EF-579FC038B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75A91C-79E4-4FCD-AF79-09A5309C6A7A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0C95800-0731-496E-82F0-F63AA1685F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2A938B7-748E-4B19-BB92-7AAAFF2D1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8486701-1F7D-433E-B062-C637721EC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9FA504-F1ED-4CDE-849A-D006DB9BD5C6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73A4915-B12D-4CC9-80D4-7DC5B4178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3A83065-BEF8-46B6-A72F-0E08315FE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>
                <a:latin typeface="Arial" panose="020B0604020202020204" pitchFamily="34" charset="0"/>
              </a:rPr>
              <a:t> </a:t>
            </a:r>
            <a:r>
              <a:rPr lang="en-US" altLang="en-US" sz="1000" b="1" dirty="0">
                <a:latin typeface="Arial" panose="020B0604020202020204" pitchFamily="34" charset="0"/>
              </a:rPr>
              <a:t>STRIDE</a:t>
            </a:r>
            <a:r>
              <a:rPr lang="en-US" altLang="en-US" sz="1000" dirty="0">
                <a:latin typeface="Arial" panose="020B0604020202020204" pitchFamily="34" charset="0"/>
              </a:rPr>
              <a:t>: “</a:t>
            </a:r>
            <a:r>
              <a:rPr lang="en-US" altLang="en-US" sz="1000" b="0" u="none" dirty="0">
                <a:latin typeface="Arial" panose="020B0604020202020204" pitchFamily="34" charset="0"/>
              </a:rPr>
              <a:t>BRISK CHAP RUNS OVER, WINS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0" u="none" dirty="0">
                <a:latin typeface="Arial" panose="020B0604020202020204" pitchFamily="34" charset="0"/>
              </a:rPr>
              <a:t> </a:t>
            </a:r>
            <a:r>
              <a:rPr lang="en-US" altLang="en-US" sz="1000" b="1" dirty="0">
                <a:latin typeface="Arial" panose="020B0604020202020204" pitchFamily="34" charset="0"/>
              </a:rPr>
              <a:t>SUITER</a:t>
            </a:r>
            <a:r>
              <a:rPr lang="en-US" altLang="en-US" sz="1000" dirty="0">
                <a:latin typeface="Arial" panose="020B0604020202020204" pitchFamily="34" charset="0"/>
              </a:rPr>
              <a:t>: “</a:t>
            </a:r>
            <a:r>
              <a:rPr lang="en-US" altLang="en-US" sz="1000" b="0" u="none" dirty="0">
                <a:latin typeface="Arial" panose="020B0604020202020204" pitchFamily="34" charset="0"/>
              </a:rPr>
              <a:t>GOOK</a:t>
            </a:r>
            <a:r>
              <a:rPr lang="en-US" altLang="en-US" sz="1000" dirty="0">
                <a:latin typeface="Arial" panose="020B0604020202020204" pitchFamily="34" charset="0"/>
              </a:rPr>
              <a:t> FOOLS DOM QOPH (CONS BOSS) VROOM!”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343B6AF-2348-4845-83C2-F625103D4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672C61-366B-420E-B0D0-5A4B66B55BF6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1CC985A-3ECA-4435-95A6-B239CCBE25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B5B44F-C2FB-461D-8C6A-47EF4C74B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>
                <a:latin typeface="Arial" panose="020B0604020202020204" pitchFamily="34" charset="0"/>
              </a:rPr>
              <a:t>RESTUDY, but no </a:t>
            </a:r>
            <a:r>
              <a:rPr lang="en-US" altLang="en-US" sz="1000" dirty="0" err="1">
                <a:latin typeface="Arial" panose="020B0604020202020204" pitchFamily="34" charset="0"/>
              </a:rPr>
              <a:t>studyer</a:t>
            </a:r>
            <a:r>
              <a:rPr lang="en-US" altLang="en-US" sz="1000" dirty="0">
                <a:latin typeface="Arial" panose="020B0604020202020204" pitchFamily="34" charset="0"/>
              </a:rPr>
              <a:t>*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sz="1000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sz="1000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sz="1000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sz="1000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>
                <a:latin typeface="Arial" panose="020B0604020202020204" pitchFamily="34" charset="0"/>
              </a:rPr>
              <a:t>STRIDE</a:t>
            </a:r>
            <a:r>
              <a:rPr lang="en-US" altLang="en-US" sz="1000" dirty="0">
                <a:latin typeface="Arial" panose="020B0604020202020204" pitchFamily="34" charset="0"/>
              </a:rPr>
              <a:t>: “BRISK </a:t>
            </a:r>
            <a:r>
              <a:rPr lang="en-US" altLang="en-US" sz="1000" b="0" u="none" dirty="0">
                <a:latin typeface="Arial" panose="020B0604020202020204" pitchFamily="34" charset="0"/>
              </a:rPr>
              <a:t>CHAP RUNS OVER, WINS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>
                <a:latin typeface="Arial" panose="020B0604020202020204" pitchFamily="34" charset="0"/>
              </a:rPr>
              <a:t>SUITER</a:t>
            </a:r>
            <a:r>
              <a:rPr lang="en-US" altLang="en-US" sz="1000" dirty="0">
                <a:latin typeface="Arial" panose="020B0604020202020204" pitchFamily="34" charset="0"/>
              </a:rPr>
              <a:t>: “</a:t>
            </a:r>
            <a:r>
              <a:rPr lang="en-US" altLang="en-US" sz="1000" b="0" u="none" dirty="0">
                <a:latin typeface="Arial" panose="020B0604020202020204" pitchFamily="34" charset="0"/>
              </a:rPr>
              <a:t>GOOK</a:t>
            </a:r>
            <a:r>
              <a:rPr lang="en-US" altLang="en-US" sz="1000" dirty="0">
                <a:latin typeface="Arial" panose="020B0604020202020204" pitchFamily="34" charset="0"/>
              </a:rPr>
              <a:t> FOOLS DOM QOPH (CONS BOSS) VROOM!”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  <a:latin typeface="+mj-lt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FB8AA7F-38E4-424B-B7D4-13E223F0E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68E8F0-029D-4C8F-A88D-0A39F1022434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37F7BA9-1382-4A0E-82EA-686112B02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585681F-9437-4EC5-938C-41C38668E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9926B98-7974-46E2-8BE1-73D7F8945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B04BCF-01B4-4D38-B9A7-93410A90FC66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CE6B527-EA65-450B-84AB-3542DBE9C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42A2E9D-A572-4519-94BF-CCFFA9E26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>
                <a:latin typeface="Arial" panose="020B0604020202020204" pitchFamily="34" charset="0"/>
              </a:rPr>
              <a:t>MISTER</a:t>
            </a:r>
            <a:r>
              <a:rPr lang="en-US" altLang="en-US" sz="1000" dirty="0">
                <a:latin typeface="Arial" panose="020B0604020202020204" pitchFamily="34" charset="0"/>
              </a:rPr>
              <a:t>: “MISTER LEFT BOOK OUT ON PARK BENCH”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b="1" dirty="0">
                <a:latin typeface="Arial" panose="020B0604020202020204" pitchFamily="34" charset="0"/>
              </a:rPr>
              <a:t>SUITER</a:t>
            </a:r>
            <a:r>
              <a:rPr lang="en-US" altLang="en-US" sz="1000" dirty="0">
                <a:latin typeface="Arial" panose="020B0604020202020204" pitchFamily="34" charset="0"/>
              </a:rPr>
              <a:t>: “</a:t>
            </a:r>
            <a:r>
              <a:rPr lang="en-US" altLang="en-US" sz="1000" b="0" u="none" dirty="0">
                <a:latin typeface="Arial" panose="020B0604020202020204" pitchFamily="34" charset="0"/>
              </a:rPr>
              <a:t>GOOK</a:t>
            </a:r>
            <a:r>
              <a:rPr lang="en-US" altLang="en-US" sz="1000" dirty="0">
                <a:latin typeface="Arial" panose="020B0604020202020204" pitchFamily="34" charset="0"/>
              </a:rPr>
              <a:t> FOOLS DOM QOPH (CONS BOSS) VROOM!”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87498D4-3E65-4BAC-B655-73CC759BA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C58EC8-156A-4283-A5D8-C37E59B9E969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04BEA1F-1DA7-45FB-8408-E284B7F45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94C09B7-F778-4898-A369-10AA95F16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8F923DE-AC8C-4D88-88BA-EFCA50A17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C2D0A3-00A6-457D-A45B-43DCBB4C4B58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6EC41D2-BD2A-4784-9224-8BF8DEB50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0316B4D-FEC5-4D38-8E08-1EAB8866A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48604648-B67A-472D-B441-4F5E06ECC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F3ADE2-998B-442A-B315-ECD75301A5EC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5066076-78A5-41EE-B4C6-DF5C7AFB7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0D6DB87-242C-4D6A-804A-77F7122CF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CDA32E3-9935-415C-898A-173675ECB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5881E0-1A15-4146-A79C-6C797ABA7FC6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E705550-A4C3-450B-A6F4-696303A165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F3B0FAD-48EB-4A79-89D1-164DCC6F3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+mj-lt"/>
              </a:rPr>
              <a:t>ADD  “C” TO GET FOUR EIGHT-LETTER WORDS:</a:t>
            </a:r>
          </a:p>
          <a:p>
            <a:pPr>
              <a:defRPr/>
            </a:pPr>
            <a:r>
              <a:rPr lang="en-US" sz="900" b="1" dirty="0">
                <a:solidFill>
                  <a:srgbClr val="0070C0"/>
                </a:solidFill>
                <a:latin typeface="+mj-lt"/>
              </a:rPr>
              <a:t>CREPITUS </a:t>
            </a:r>
            <a:r>
              <a:rPr lang="en-US" sz="900" dirty="0">
                <a:latin typeface="+mj-lt"/>
              </a:rPr>
              <a:t>CUPRITES PICTURES PIECRUST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sz="900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sz="900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sz="900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sz="900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  <a:latin typeface="+mj-lt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b="1" dirty="0">
                <a:latin typeface="Arial" panose="020B0604020202020204" pitchFamily="34" charset="0"/>
                <a:ea typeface="MS PGothic" panose="020B0600070205080204" pitchFamily="34" charset="-128"/>
              </a:rPr>
              <a:t>SPRITE</a:t>
            </a:r>
            <a:r>
              <a:rPr lang="en-US" altLang="en-US" sz="800" dirty="0">
                <a:latin typeface="Arial" panose="020B0604020202020204" pitchFamily="34" charset="0"/>
                <a:ea typeface="MS PGothic" panose="020B0600070205080204" pitchFamily="34" charset="-128"/>
              </a:rPr>
              <a:t>: “</a:t>
            </a:r>
            <a:r>
              <a:rPr lang="en-US" altLang="en-US" sz="800" b="0" u="none" dirty="0">
                <a:latin typeface="Arial" panose="020B0604020202020204" pitchFamily="34" charset="0"/>
                <a:ea typeface="MS PGothic" panose="020B0600070205080204" pitchFamily="34" charset="-128"/>
              </a:rPr>
              <a:t>EVERY ADULT COMPLAINED OF THIRST</a:t>
            </a:r>
            <a:r>
              <a:rPr lang="en-US" altLang="en-US" sz="800" dirty="0">
                <a:latin typeface="Arial" panose="020B0604020202020204" pitchFamily="34" charset="0"/>
                <a:ea typeface="MS PGothic" panose="020B0600070205080204" pitchFamily="34" charset="-128"/>
              </a:rPr>
              <a:t>”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b="1" dirty="0">
                <a:latin typeface="Arial" panose="020B0604020202020204" pitchFamily="34" charset="0"/>
              </a:rPr>
              <a:t>SUITER</a:t>
            </a:r>
            <a:r>
              <a:rPr lang="en-US" altLang="en-US" sz="800" dirty="0">
                <a:latin typeface="Arial" panose="020B0604020202020204" pitchFamily="34" charset="0"/>
              </a:rPr>
              <a:t>: “</a:t>
            </a:r>
            <a:r>
              <a:rPr lang="en-US" altLang="en-US" sz="800" b="0" u="none" dirty="0">
                <a:latin typeface="Arial" panose="020B0604020202020204" pitchFamily="34" charset="0"/>
              </a:rPr>
              <a:t>GOOK</a:t>
            </a:r>
            <a:r>
              <a:rPr lang="en-US" altLang="en-US" sz="800" dirty="0">
                <a:latin typeface="Arial" panose="020B0604020202020204" pitchFamily="34" charset="0"/>
              </a:rPr>
              <a:t> FOOLS DOM QOPH (CONS BOSS) VROOM!”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04548-F376-C4C0-B749-669745B78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1ABC45C-0143-59EE-5E8B-0EBF33AB70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EBC5BD-A975-4FA0-B0B6-D823E085CED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8485425-2D7C-3096-9AE2-0F7E08634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F09F4A3-EF21-F573-64C3-FD69D8654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32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5971014-DF57-4909-962B-88A4E5EF8F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949056-A902-4686-91B3-61720A8E709C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013AEB12-AC29-4CF7-8EEC-168A51324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F3B73D5-8348-4A4D-949C-5B9AFF21F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B57F8951-81E7-4F80-9018-0BEF074D3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A2C62C-1D4B-4EE5-8281-529F775A8878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EF14749F-AC8E-4454-AE44-9CF9E9825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D64D570-48B6-4024-A564-7BCD51B4D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C906A77-2CAA-4921-A372-8919D6A6E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45FEF5-0AF6-46AB-B015-2A54C75D1A8B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08F3C94-2520-44EE-977D-056B7EF37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B800748-0464-4661-B9FB-90A64F9E4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158BA44-AAC9-481B-B8D7-1FC2FB86C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119A33-8E59-4526-A972-8822B6A0911D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20EA89A-230A-4D4C-98A8-DC6178860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6FBEAABA-69E6-4251-8ADC-7E4A1FF00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0E163EC9-AF9F-47F7-9964-57552798F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16E9E4-AF71-4E43-98FE-F4F5CE9C0538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D2E8B8F0-032C-4734-A245-447DFA535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3CF93E8C-B707-43FB-8508-2F89E86F4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68C80E32-984E-40AC-8304-44A31EBF1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809472-34DF-480F-B72A-963F822F1307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670889E-D51C-49D0-8D78-B75EE0A4A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F73F0D6-9EF8-4D75-AEFF-325368FD7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b="1" dirty="0">
                <a:latin typeface="Arial" panose="020B0604020202020204" pitchFamily="34" charset="0"/>
              </a:rPr>
              <a:t>\</a:t>
            </a:r>
            <a:r>
              <a:rPr lang="en-US" altLang="en-US" sz="800" u="sng" dirty="0">
                <a:latin typeface="Arial" panose="020B0604020202020204" pitchFamily="34" charset="0"/>
              </a:rPr>
              <a:t>NITERS</a:t>
            </a:r>
            <a:r>
              <a:rPr lang="en-US" altLang="en-US" sz="800" dirty="0">
                <a:latin typeface="Arial" panose="020B0604020202020204" pitchFamily="34" charset="0"/>
              </a:rPr>
              <a:t>: pl. of NITER, A CHEMICAL SALT       </a:t>
            </a:r>
            <a:r>
              <a:rPr lang="en-US" sz="800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sz="800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sz="800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sz="800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sz="800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>
                <a:latin typeface="Arial" panose="020B0604020202020204" pitchFamily="34" charset="0"/>
              </a:rPr>
              <a:t>   </a:t>
            </a:r>
          </a:p>
          <a:p>
            <a:r>
              <a:rPr lang="en-US" altLang="en-US" sz="800" b="1" dirty="0">
                <a:latin typeface="Arial" panose="020B0604020202020204" pitchFamily="34" charset="0"/>
              </a:rPr>
              <a:t>TUNERS</a:t>
            </a:r>
            <a:r>
              <a:rPr lang="en-US" altLang="en-US" sz="800" dirty="0">
                <a:latin typeface="Arial" panose="020B0604020202020204" pitchFamily="34" charset="0"/>
              </a:rPr>
              <a:t>: “</a:t>
            </a:r>
            <a:r>
              <a:rPr lang="en-US" altLang="en-US" sz="800" b="0" u="none" dirty="0">
                <a:latin typeface="Arial" panose="020B0604020202020204" pitchFamily="34" charset="0"/>
              </a:rPr>
              <a:t>FINE OLD PIANOS BECOME RIGHT</a:t>
            </a:r>
            <a:r>
              <a:rPr lang="en-US" altLang="en-US" sz="800" dirty="0">
                <a:latin typeface="Arial" panose="020B0604020202020204" pitchFamily="34" charset="0"/>
              </a:rPr>
              <a:t>”               </a:t>
            </a:r>
          </a:p>
          <a:p>
            <a:r>
              <a:rPr lang="en-US" altLang="en-US" sz="800" b="1" dirty="0">
                <a:latin typeface="Arial" panose="020B0604020202020204" pitchFamily="34" charset="0"/>
              </a:rPr>
              <a:t>UNITER</a:t>
            </a:r>
            <a:r>
              <a:rPr lang="en-US" altLang="en-US" sz="800" dirty="0">
                <a:latin typeface="Arial" panose="020B0604020202020204" pitchFamily="34" charset="0"/>
              </a:rPr>
              <a:t>: “GRABBED MORE </a:t>
            </a:r>
            <a:r>
              <a:rPr lang="en-US" altLang="en-US" sz="800" b="0" u="none" dirty="0">
                <a:latin typeface="Arial" panose="020B0604020202020204" pitchFamily="34" charset="0"/>
              </a:rPr>
              <a:t>VOTE</a:t>
            </a:r>
            <a:r>
              <a:rPr lang="en-US" altLang="en-US" sz="800" dirty="0">
                <a:latin typeface="Arial" panose="020B0604020202020204" pitchFamily="34" charset="0"/>
              </a:rPr>
              <a:t>S”              </a:t>
            </a:r>
          </a:p>
          <a:p>
            <a:r>
              <a:rPr lang="en-US" altLang="en-US" sz="800" b="1" dirty="0">
                <a:latin typeface="Arial" panose="020B0604020202020204" pitchFamily="34" charset="0"/>
              </a:rPr>
              <a:t>URINES</a:t>
            </a:r>
            <a:r>
              <a:rPr lang="en-US" altLang="en-US" sz="800" dirty="0">
                <a:latin typeface="Arial" panose="020B0604020202020204" pitchFamily="34" charset="0"/>
              </a:rPr>
              <a:t>: “STRONG FROWN, MOP JOB (PDQ)”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b="1" dirty="0">
                <a:latin typeface="Arial" panose="020B0604020202020204" pitchFamily="34" charset="0"/>
              </a:rPr>
              <a:t>INSERT</a:t>
            </a:r>
            <a:r>
              <a:rPr lang="en-US" altLang="en-US" sz="800" dirty="0">
                <a:latin typeface="Arial" panose="020B0604020202020204" pitchFamily="34" charset="0"/>
              </a:rPr>
              <a:t>: “</a:t>
            </a:r>
            <a:r>
              <a:rPr lang="en-US" altLang="en-US" sz="800" b="0" u="none" dirty="0">
                <a:latin typeface="Arial" panose="020B0604020202020204" pitchFamily="34" charset="0"/>
              </a:rPr>
              <a:t>DOPES </a:t>
            </a:r>
            <a:r>
              <a:rPr lang="en-US" altLang="en-US" sz="800" dirty="0">
                <a:latin typeface="Arial" panose="020B0604020202020204" pitchFamily="34" charset="0"/>
              </a:rPr>
              <a:t>WOULD LOVE TO MAKE A FEW CHANGES”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b="1" dirty="0">
                <a:latin typeface="Arial" panose="020B0604020202020204" pitchFamily="34" charset="0"/>
              </a:rPr>
              <a:t>SUITER</a:t>
            </a:r>
            <a:r>
              <a:rPr lang="en-US" altLang="en-US" sz="800" dirty="0">
                <a:latin typeface="Arial" panose="020B0604020202020204" pitchFamily="34" charset="0"/>
              </a:rPr>
              <a:t>: “</a:t>
            </a:r>
            <a:r>
              <a:rPr lang="en-US" altLang="en-US" sz="800" b="0" u="none" dirty="0">
                <a:latin typeface="Arial" panose="020B0604020202020204" pitchFamily="34" charset="0"/>
              </a:rPr>
              <a:t>GOOK</a:t>
            </a:r>
            <a:r>
              <a:rPr lang="en-US" altLang="en-US" sz="800" dirty="0">
                <a:latin typeface="Arial" panose="020B0604020202020204" pitchFamily="34" charset="0"/>
              </a:rPr>
              <a:t> FOOLS DOM QOPH (CONS BOSS) VROOM!”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92880DA-028E-4FD6-9C43-6767FDE53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2DAEE2-5133-4063-853C-02435CC15F3C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4B14AAA-2C74-4D73-80B9-0D05582C1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56BCB2A-A82E-4025-9AB7-FADFF2967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0FFED18-F92D-4488-A68F-FCCF6EDFE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2A264D-4A76-4660-8A40-36A0C3B737A4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0FA6D10-5A94-4C03-A1B3-079936B95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491F3E2-5AF6-4927-A91C-B9BA38994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FEA692D-9CD5-4DFF-8F05-B12052E4B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660AF-4BDD-4D9E-8EED-BCD0EA7499E8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F3547B0A-47AB-487D-B62E-378B70CFF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F2080CFA-4A6A-458A-8E78-10D9FAEEE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002C3A47-987A-4E84-9F9B-408DF8F38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99C683-DD27-48AA-BB68-AFF183E119DE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75BA2FE-43E8-4D80-8AD7-004A83514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9E83E50F-22B7-4EAE-AB16-EF97556C7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REVIEW AND REVIEWER, BUT REVUE DOES NOT MEAN THAT </a:t>
            </a:r>
            <a:r>
              <a:rPr lang="en-US" altLang="en-US" dirty="0" err="1">
                <a:latin typeface="Arial" panose="020B0604020202020204" pitchFamily="34" charset="0"/>
              </a:rPr>
              <a:t>revuer</a:t>
            </a:r>
            <a:r>
              <a:rPr lang="en-US" altLang="en-US" dirty="0">
                <a:latin typeface="Arial" panose="020B0604020202020204" pitchFamily="34" charset="0"/>
              </a:rPr>
              <a:t>* IS GOOD, ONLY </a:t>
            </a:r>
            <a:r>
              <a:rPr lang="en-US" altLang="en-US" b="1" dirty="0">
                <a:latin typeface="Arial" panose="020B0604020202020204" pitchFamily="34" charset="0"/>
              </a:rPr>
              <a:t>REVUIST</a:t>
            </a:r>
            <a:r>
              <a:rPr lang="en-US" altLang="en-US" dirty="0">
                <a:latin typeface="Arial" panose="020B0604020202020204" pitchFamily="34" charset="0"/>
              </a:rPr>
              <a:t>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E85AA1D-6860-4D4A-B08E-E51AACC558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75980B-B587-476F-BF97-EDA5B461DF96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D0FC601-BF0D-4890-BFA5-59427F693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0B3A957-0407-4140-AE34-76930F986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2D307D1-BD8D-4819-8F97-1F67338C4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FD7748-0E12-4495-9D7D-74DE769B185E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B7784A47-4AAC-40B7-BD4F-7DAF5027E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1A1C4C4D-C13F-44DC-871D-036EA5B78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94C0C138-951A-4DAB-BFC0-9DD1510DB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00189D-81FB-40D4-8857-E59CD5859C85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692A334-8986-4531-9BFF-7AA3DF9CAC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D0CEB26-FC70-4E58-A95D-AFB5C0324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953E72DF-905A-4FBD-B179-1CAD84BC75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A8B7BE-841B-4185-804D-79B1E22DCA78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7CA779F-AAF9-4FFC-AEBF-E536EAF5B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5F39E13D-96F3-48C3-9C97-DFA05A7BF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C4A1FAE1-C4EC-4AE1-922E-2342286A7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6C447D-7BB5-4F3E-BE8A-729AEFBA9F3F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E62C06D0-F698-4AC5-B14A-DD873D5C4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04A5DC4-E946-443B-BBA6-9FF3D9AAA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20628EA-4D79-43F8-BF35-AF73AB7D3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5E3EE7-9837-4863-9339-5CEB3F9E4530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20294B5-D2A2-45E1-96D4-F8A5AF5E8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957EB3B-69DA-4105-84AA-240D157C5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SUITER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GOOK</a:t>
            </a:r>
            <a:r>
              <a:rPr lang="en-US" altLang="en-US" dirty="0">
                <a:latin typeface="Arial" panose="020B0604020202020204" pitchFamily="34" charset="0"/>
              </a:rPr>
              <a:t> FOOLS DOM QOPH (CONS BOSS) VROOM!”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Yes, sorry, GOOK is derogatory, but still good in Scrabble because it also means “goo, a sticky or viscous substance.”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Also DUMMKOPF doesn’t work as well for our purposes here, so DOM QOPH it is. </a:t>
            </a:r>
          </a:p>
        </p:txBody>
      </p:sp>
    </p:spTree>
    <p:extLst>
      <p:ext uri="{BB962C8B-B14F-4D97-AF65-F5344CB8AC3E}">
        <p14:creationId xmlns:p14="http://schemas.microsoft.com/office/powerpoint/2010/main" val="2130885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SUETY</a:t>
            </a:r>
            <a:r>
              <a:rPr lang="en-US" dirty="0"/>
              <a:t>: adj. pertaining to the hard fatty tissue around the kidneys of cattle and sheep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But </a:t>
            </a:r>
            <a:r>
              <a:rPr lang="en-US" altLang="en-US" dirty="0" err="1">
                <a:latin typeface="Arial" panose="020B0604020202020204" pitchFamily="34" charset="0"/>
              </a:rPr>
              <a:t>suetier</a:t>
            </a:r>
            <a:r>
              <a:rPr lang="en-US" altLang="en-US" dirty="0">
                <a:latin typeface="Arial" panose="020B0604020202020204" pitchFamily="34" charset="0"/>
              </a:rPr>
              <a:t>* and </a:t>
            </a:r>
            <a:r>
              <a:rPr lang="en-US" altLang="en-US" dirty="0" err="1">
                <a:latin typeface="Arial" panose="020B0604020202020204" pitchFamily="34" charset="0"/>
              </a:rPr>
              <a:t>suetiest</a:t>
            </a:r>
            <a:r>
              <a:rPr lang="en-US" altLang="en-US" dirty="0">
                <a:latin typeface="Arial" panose="020B0604020202020204" pitchFamily="34" charset="0"/>
              </a:rPr>
              <a:t>* are no longer good in Scrabble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85A90-BF4F-4FC6-88C5-CBB855516854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9550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F80872A9-91E4-4FA6-AF07-855E0F78D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2DB926-3F76-42A3-8B58-830CAFEBDA17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E0F0767C-F002-4495-A1EF-726D3109C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BA59D43-5C7B-47C4-9194-101F0A6A6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33BDCEE-E407-4CE2-A368-12D9933BD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98FF51-D9CB-48BE-8B5D-FC9582C0972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AB7E384-AA05-4DE0-90E0-811F79BDD8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D7870C2-114B-4518-BAA2-2275CF490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7AF1B7D-C8E3-4670-8A4B-5CD548D30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8D1EA9-DD89-4832-9F81-FA8D9AD6F2A6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6F1D4EE-6A26-4401-8880-DC583C50B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151C088-D9CA-44B7-B188-0CD167520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697AC50-5B45-4E63-93A9-CF66CF741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C99547-2032-4B3F-B12D-BBAD83876A2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56CEC27-FFC7-4016-9BC3-BC15B1382F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605D0EC-089E-43D8-A4F2-CC85D3235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20628EA-4D79-43F8-BF35-AF73AB7D3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5E3EE7-9837-4863-9339-5CEB3F9E4530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20294B5-D2A2-45E1-96D4-F8A5AF5E8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957EB3B-69DA-4105-84AA-240D157C5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SUITER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GOOK</a:t>
            </a:r>
            <a:r>
              <a:rPr lang="en-US" altLang="en-US" dirty="0">
                <a:latin typeface="Arial" panose="020B0604020202020204" pitchFamily="34" charset="0"/>
              </a:rPr>
              <a:t> FOOLS DOM QOPH (CONS BOSS) VROOM!”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Yes, sorry, GOOK is derogatory, but still good in Scrabble because it also means “goo, a sticky or viscous substance.”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(adj. GOOKY, but it does not compare)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Also DUMMKOPF doesn’t work as well for our purposes here, so DOM QOPH it is. </a:t>
            </a:r>
          </a:p>
        </p:txBody>
      </p:sp>
    </p:spTree>
    <p:extLst>
      <p:ext uri="{BB962C8B-B14F-4D97-AF65-F5344CB8AC3E}">
        <p14:creationId xmlns:p14="http://schemas.microsoft.com/office/powerpoint/2010/main" val="4554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13D096D-9DB2-4725-AE65-ADFD68D09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50F9A-9D29-44CB-9C89-ECE872690E5B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7036539-709F-457F-98E6-334041B64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6AFBB2D-9DCF-400C-BA66-7928AA01C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AF9909-7B60-4225-AB38-A2FB2B45A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B02FB3-5EF9-49DD-AB25-F7D648622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CED9FE-E0BF-40EE-9C45-E5046FFC1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C63E-CE71-41B9-B4CE-61CAD59E8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9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0A8AA5-2FBA-4FEF-BE68-4F27A8362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2EDE49-F9C7-441C-8961-33587A8C9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83E44C-31D2-41CC-8557-6704284CF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16840-EE63-4AA8-BF83-2A4B3CBBA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8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1F28C-D9E0-4CF7-87F8-A43B03846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4AED4C-1679-421F-B09D-8C3092949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CA24F4-2902-47EB-9B64-A403A88BB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1A29B-A1E8-461D-B69B-09911DB2A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45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95B27B-EFB1-4604-B04D-808DE7897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F962AD-BBD8-4BAC-8608-F03CAA76F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B5170-037E-4674-933E-CB69AAEF4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9AB1F-EB09-4CC4-9800-22479259F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40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086D72-42AB-43AC-AD72-6574FC4BC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DF66AB-EBA2-455B-95FB-9DAFD0D66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71512F5-A919-49B3-BFF3-6794C5DF6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6A48-170F-4646-AF32-3E2A06FC6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19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F7BA2D-5CAC-4C82-9934-0F2B62E3D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D3795C-7AF4-4C47-8442-D01430255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FC6858-7F81-445E-9939-335D51C06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39D6-2500-4F83-A977-2E8B0ADB3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71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7F610C-AD3D-449C-BB71-D0F07C2EB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EB87C3-BEB1-419A-AF75-13D2C2682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1F109E-FAF6-42FB-A1BF-4E0A7DC10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E2FA-B8CA-4BBA-835C-45B91C13D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02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2C4B8-AAEA-4042-BA65-EB4D878E1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745C8-4613-488F-8A2A-7F9CA74BF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8006E-E9C4-49DC-88F8-8646DC948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A2831-5898-4906-9982-F1BC16A74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98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6A5362-A7C6-461C-A3E6-08A645D06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F63AD5-2A13-4B8A-A5B2-019600894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764E96-DD90-4520-843A-EEE2B0C34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CA0B-EC21-4F88-B80A-F4BE9143D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5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3AA5CF-8EC9-491D-B1D4-1D9406C68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47F9EC-CCF3-4DA7-87BD-50282C348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16B353-BB7A-4376-B1F6-02064D9C2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496D3-96E3-4DFE-B1C9-C4C2FB1221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9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8B717D-22EC-484D-BB79-58D1DC0DDA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4D3DC9-D587-4AE2-9055-E4B962802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5089EC-D4BF-4E51-B010-44D88FC23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BD25-8759-491E-B54E-DBF0569D3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96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B3FA8-F520-4047-BA4F-24A0BCDFE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8C4E57-16A7-4F53-82D7-647E64492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331DA-C93D-440D-B7D4-EDEE26F2C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CEC60-C587-43F2-9036-1A655A9F9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80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540F50-FEF3-494C-A5FB-A5CFCE865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74A95-A189-493B-AB6D-5A685975B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1DE860-98B6-4DF2-B09E-6831A75D0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2453-7C57-46B3-B1F3-F1A7CBDD7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39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B1F79D-3EC6-4CE4-9009-D30655005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5CCC2C-6366-4644-B30E-EF896247D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237A76-CF23-4F0F-89A9-B775640E00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3DD7F4-31CD-4B26-A41A-0722BA74E8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8E8925-8666-475F-A022-4CB7519F35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505D3-ADF0-4F23-B76B-2C7BB2081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hyperlink" Target="http://creativeexecutives.com/Pathfinder_Revolution.html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executives.com/London_Fog_Sterling.html" TargetMode="Externa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microsoft.com/office/2007/relationships/hdphoto" Target="../media/hdphoto5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notesSlide" Target="../notesSlides/notesSlide44.xml"/><Relationship Id="rId9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11" Type="http://schemas.openxmlformats.org/officeDocument/2006/relationships/image" Target="../media/image59.jpeg"/><Relationship Id="rId5" Type="http://schemas.openxmlformats.org/officeDocument/2006/relationships/image" Target="../media/image55.gif"/><Relationship Id="rId10" Type="http://schemas.microsoft.com/office/2007/relationships/hdphoto" Target="../media/hdphoto12.wdp"/><Relationship Id="rId4" Type="http://schemas.openxmlformats.org/officeDocument/2006/relationships/notesSlide" Target="../notesSlides/notesSlide47.xml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executives.com/Pathfinder_Revolu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12" Type="http://schemas.microsoft.com/office/2007/relationships/hdphoto" Target="../media/hdphoto5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A71BAF6-A28D-4063-A7A0-7BAD74C911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862012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EIRSTU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ADAA6-871A-C2E3-7FBB-CAB6AABC006E}"/>
              </a:ext>
            </a:extLst>
          </p:cNvPr>
          <p:cNvSpPr txBox="1"/>
          <p:nvPr/>
        </p:nvSpPr>
        <p:spPr>
          <a:xfrm>
            <a:off x="1371600" y="3167390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No new words from NWL23 or OWL24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2A0B2F99-C70B-4C82-AEE7-B07C68AA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6B659F-CD06-45E8-9A3A-D21AAD790C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88F62F-39B3-4831-82BB-785FC614F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54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EGIRSTU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1E30ED5-4F85-4831-9AA6-EDD41DE64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81534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GUSTIER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GUTSIER</a:t>
            </a:r>
          </a:p>
        </p:txBody>
      </p:sp>
      <p:pic>
        <p:nvPicPr>
          <p:cNvPr id="17413" name="Picture 4" descr="Siberian%20Tiger%20471057">
            <a:extLst>
              <a:ext uri="{FF2B5EF4-FFF2-40B4-BE49-F238E27FC236}">
                <a16:creationId xmlns:a16="http://schemas.microsoft.com/office/drawing/2014/main" id="{A3751CC2-DD90-4D8C-8A72-6545A2BD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962400"/>
            <a:ext cx="13414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5">
            <a:extLst>
              <a:ext uri="{FF2B5EF4-FFF2-40B4-BE49-F238E27FC236}">
                <a16:creationId xmlns:a16="http://schemas.microsoft.com/office/drawing/2014/main" id="{CACA6351-4567-48B6-8BB5-AAB43B932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86200"/>
            <a:ext cx="44958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800"/>
              <a:t>WHEN THE WINDS ARE SHIFTING AND </a:t>
            </a:r>
            <a:r>
              <a:rPr lang="en-US" altLang="en-US" sz="2800" b="1" i="1" u="sng"/>
              <a:t>GUSTIER</a:t>
            </a:r>
            <a:r>
              <a:rPr lang="en-US" altLang="en-US" sz="2800"/>
              <a:t>, IT TAKES A </a:t>
            </a:r>
            <a:r>
              <a:rPr lang="en-US" altLang="en-US" sz="2800" b="1" i="1" u="sng"/>
              <a:t>GUTSIER</a:t>
            </a:r>
            <a:r>
              <a:rPr lang="en-US" altLang="en-US" sz="2800"/>
              <a:t> GUIDE TO GET CLOSE TO A TIGER.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206854" name="2EAF909.WAV">
            <a:hlinkClick r:id="" action="ppaction://media"/>
            <a:extLst>
              <a:ext uri="{FF2B5EF4-FFF2-40B4-BE49-F238E27FC236}">
                <a16:creationId xmlns:a16="http://schemas.microsoft.com/office/drawing/2014/main" id="{36F51345-BECC-447C-83B6-5557F9341B1C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kmchinnappa">
            <a:extLst>
              <a:ext uri="{FF2B5EF4-FFF2-40B4-BE49-F238E27FC236}">
                <a16:creationId xmlns:a16="http://schemas.microsoft.com/office/drawing/2014/main" id="{8C9656A3-47BF-4746-BFB3-4E8779D16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4384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8">
            <a:extLst>
              <a:ext uri="{FF2B5EF4-FFF2-40B4-BE49-F238E27FC236}">
                <a16:creationId xmlns:a16="http://schemas.microsoft.com/office/drawing/2014/main" id="{57B43873-C482-4CB3-893B-1DE58D15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291263"/>
            <a:ext cx="59436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TIGERS + U</a:t>
            </a:r>
            <a:r>
              <a:rPr lang="en-US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SUITER +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0" fill="hold"/>
                                        <p:tgtEl>
                                          <p:spTgt spid="206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5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8C85C353-089C-4CD5-B996-5CB8F865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019139-6490-4122-B951-9BC6A35B376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666D594-9BC0-4289-9EAF-3A2CA278A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O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B0BDB1C-DDB6-4C14-B7C2-5127D032F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EIORSTU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D040B-7F8C-447D-9A6B-5D824DC848D4}"/>
              </a:ext>
            </a:extLst>
          </p:cNvPr>
          <p:cNvSpPr txBox="1"/>
          <p:nvPr/>
        </p:nvSpPr>
        <p:spPr>
          <a:xfrm>
            <a:off x="3276600" y="5715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4920AC77-EBD3-40AC-9BC8-0F16EB9E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8E382A-BA67-46AE-9C3A-B8A513DE469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8A11D89-9C63-47CC-B602-702EC102E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EIORSTU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863C730-32FF-4221-9240-46ACA9CB3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762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STOURIE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6B9250B9-FBFE-42D2-85CE-68A040710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670551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STOUR</a:t>
            </a:r>
            <a:r>
              <a:rPr lang="en-US" altLang="en-US" sz="2400" dirty="0"/>
              <a:t>/S AND </a:t>
            </a:r>
            <a:r>
              <a:rPr lang="en-US" altLang="en-US" sz="2400" u="sng" dirty="0"/>
              <a:t>STOURE</a:t>
            </a:r>
            <a:r>
              <a:rPr lang="en-US" altLang="en-US" sz="2400" dirty="0"/>
              <a:t>/S  BOTH MEAN “DUST”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7FE47ECA-DC2F-469F-8350-6771777D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58824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STOURIE</a:t>
            </a:r>
            <a:r>
              <a:rPr lang="en-US" altLang="en-US" sz="2400" dirty="0"/>
              <a:t>: adj. DUSTY (also adj. STOURY)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8492A-DDC6-41A6-BC21-7355A60E5260}"/>
              </a:ext>
            </a:extLst>
          </p:cNvPr>
          <p:cNvSpPr txBox="1"/>
          <p:nvPr/>
        </p:nvSpPr>
        <p:spPr>
          <a:xfrm>
            <a:off x="6780213" y="3897313"/>
            <a:ext cx="23542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SORTIE + U   SUITER + O {STOURIE + ?}</a:t>
            </a:r>
          </a:p>
          <a:p>
            <a:pPr eaLnBrk="1" hangingPunct="1">
              <a:defRPr/>
            </a:pP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2" name="Picture 11" descr="http://cdn.wn.com/pd/ec/25/c1e3c0cd86d5a2d7f24335e59fda_grande.jpg">
            <a:extLst>
              <a:ext uri="{FF2B5EF4-FFF2-40B4-BE49-F238E27FC236}">
                <a16:creationId xmlns:a16="http://schemas.microsoft.com/office/drawing/2014/main" id="{6F489D5C-4133-41A8-A2A1-AF7F3DD02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793" y="2256483"/>
            <a:ext cx="3978534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2CDA84-AFFB-44DB-928D-17E6B89066C8}"/>
              </a:ext>
            </a:extLst>
          </p:cNvPr>
          <p:cNvSpPr/>
          <p:nvPr/>
        </p:nvSpPr>
        <p:spPr>
          <a:xfrm>
            <a:off x="3158933" y="3990924"/>
            <a:ext cx="139477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n w="1905"/>
                <a:solidFill>
                  <a:srgbClr val="CC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 Extra Bold" pitchFamily="18" charset="0"/>
              </a:rPr>
              <a:t>NAVAL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3606B1-22E0-4870-81D2-85D9A3D61C9B}"/>
              </a:ext>
            </a:extLst>
          </p:cNvPr>
          <p:cNvSpPr/>
          <p:nvPr/>
        </p:nvSpPr>
        <p:spPr>
          <a:xfrm rot="21318265">
            <a:off x="5724189" y="3633454"/>
            <a:ext cx="128047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ln w="1905"/>
                <a:solidFill>
                  <a:srgbClr val="CC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 Extra Bold" pitchFamily="18" charset="0"/>
              </a:rPr>
              <a:t>NAVAL</a:t>
            </a:r>
          </a:p>
        </p:txBody>
      </p:sp>
      <p:pic>
        <p:nvPicPr>
          <p:cNvPr id="21515" name="Picture 12">
            <a:extLst>
              <a:ext uri="{FF2B5EF4-FFF2-40B4-BE49-F238E27FC236}">
                <a16:creationId xmlns:a16="http://schemas.microsoft.com/office/drawing/2014/main" id="{5FCA5E23-4011-490C-98EF-2631EA5F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63" y="2573338"/>
            <a:ext cx="1760537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402269BF-14EF-4597-820A-E7B09E18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EF1762-39BA-47E8-997C-97D6EAE87CF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7C6CDF3-4B98-4D20-9BC4-4770F2FA0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 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K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E813747-AA44-4834-A80E-68DFADA02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EIKRSTU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2A7D1-78A9-48E3-AFDA-EAFF7BE0FB08}"/>
              </a:ext>
            </a:extLst>
          </p:cNvPr>
          <p:cNvSpPr txBox="1"/>
          <p:nvPr/>
        </p:nvSpPr>
        <p:spPr>
          <a:xfrm>
            <a:off x="3276600" y="5715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B2C56E43-0E37-4EA8-AC50-FBA40F2F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5625" y="64135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CB27C0-775A-4109-8F36-5E04481694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DF41B66-5230-41F5-87D7-4B5FF80CD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EIKRSTU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180D026-A57E-4CDC-AC4C-395E03A58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4113" y="1130300"/>
            <a:ext cx="7239000" cy="1384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TUSKIER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42C32F32-17DF-4C88-AAAF-68558094B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2417763"/>
            <a:ext cx="80089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TUSKIER</a:t>
            </a:r>
            <a:r>
              <a:rPr lang="en-US" altLang="en-US" sz="2800" dirty="0"/>
              <a:t>: adj. MORE </a:t>
            </a:r>
            <a:r>
              <a:rPr lang="en-US" altLang="en-US" sz="2800" u="sng" dirty="0"/>
              <a:t>TUSKY</a:t>
            </a:r>
            <a:r>
              <a:rPr lang="en-US" altLang="en-US" sz="2800" dirty="0"/>
              <a:t>, HAVING TUSKS (TUSKIEST)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029BD0-115A-47BB-A8FF-52A760CEE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3505900"/>
            <a:ext cx="20034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>
            <a:extLst>
              <a:ext uri="{FF2B5EF4-FFF2-40B4-BE49-F238E27FC236}">
                <a16:creationId xmlns:a16="http://schemas.microsoft.com/office/drawing/2014/main" id="{50058CD7-1807-464B-9C5E-3E8DE1BF4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506788"/>
            <a:ext cx="36322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786BC-64A6-4C62-9DD7-B9F381E18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3536950"/>
            <a:ext cx="32258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63D034-1DEE-4A71-970A-FA2BF081EB4F}"/>
              </a:ext>
            </a:extLst>
          </p:cNvPr>
          <p:cNvSpPr/>
          <p:nvPr/>
        </p:nvSpPr>
        <p:spPr>
          <a:xfrm>
            <a:off x="98425" y="3501663"/>
            <a:ext cx="8940800" cy="257968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E69D96E-4672-4B3C-817F-2A63FC6F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E2B97D-3E11-4493-B02D-E27872797C4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BC138F0-4EBE-4729-9D27-64FE2358A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F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E25B895-8BC5-49D1-932D-286C3B8EC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EFIRSTU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62FD8-6466-459C-8310-7323FD191180}"/>
              </a:ext>
            </a:extLst>
          </p:cNvPr>
          <p:cNvSpPr txBox="1"/>
          <p:nvPr/>
        </p:nvSpPr>
        <p:spPr>
          <a:xfrm>
            <a:off x="3352800" y="589857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C440603C-C8FC-4392-A90D-185CDD0B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100" y="64770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2518A-0356-4C90-8079-881ED9B9026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015A8CC-290C-41F6-9DE9-892F421B2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144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EFIRSTU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1073501-EAF1-44D4-A3AE-73F3E1454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7239000" cy="21018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FUSTIER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SURFEIT</a:t>
            </a:r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226460BF-860D-4C5F-BCBB-629679FB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09913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FUSTIER</a:t>
            </a:r>
            <a:r>
              <a:rPr lang="en-US" altLang="en-US" sz="2400" dirty="0"/>
              <a:t>: MORE </a:t>
            </a:r>
            <a:r>
              <a:rPr lang="en-US" altLang="en-US" sz="2400" u="sng" dirty="0"/>
              <a:t>FUSTY</a:t>
            </a:r>
            <a:r>
              <a:rPr lang="en-US" altLang="en-US" sz="2400" dirty="0"/>
              <a:t>, MUSTY, HAVING A STALE ODOR (FUSTIEST, also FOUSTY, FOUSTIER, FOUSTIEST)</a:t>
            </a:r>
          </a:p>
        </p:txBody>
      </p:sp>
      <p:sp>
        <p:nvSpPr>
          <p:cNvPr id="31750" name="Text Box 5">
            <a:extLst>
              <a:ext uri="{FF2B5EF4-FFF2-40B4-BE49-F238E27FC236}">
                <a16:creationId xmlns:a16="http://schemas.microsoft.com/office/drawing/2014/main" id="{879587EC-CB7A-47FC-B5CE-2B6C91680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81000"/>
            <a:ext cx="2438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SURFEIT</a:t>
            </a:r>
            <a:r>
              <a:rPr lang="en-US" altLang="en-US" sz="2400"/>
              <a:t>: verb TO SUPPLY TO EXCESS</a:t>
            </a:r>
          </a:p>
        </p:txBody>
      </p:sp>
      <p:pic>
        <p:nvPicPr>
          <p:cNvPr id="31751" name="Picture 7" descr="mattressstack">
            <a:extLst>
              <a:ext uri="{FF2B5EF4-FFF2-40B4-BE49-F238E27FC236}">
                <a16:creationId xmlns:a16="http://schemas.microsoft.com/office/drawing/2014/main" id="{2EC88E4F-2AE2-4476-ACA5-DB893AD1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4959350"/>
            <a:ext cx="2514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343842870_8e61319e1b_m">
            <a:extLst>
              <a:ext uri="{FF2B5EF4-FFF2-40B4-BE49-F238E27FC236}">
                <a16:creationId xmlns:a16="http://schemas.microsoft.com/office/drawing/2014/main" id="{3D301BF4-F3AB-419D-9397-A6497E11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45916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10">
            <a:extLst>
              <a:ext uri="{FF2B5EF4-FFF2-40B4-BE49-F238E27FC236}">
                <a16:creationId xmlns:a16="http://schemas.microsoft.com/office/drawing/2014/main" id="{C4A5A803-3CA9-45D5-8FC5-310820A1B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4052854"/>
            <a:ext cx="52387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ALTHOUGH ONE WAS MUCH </a:t>
            </a:r>
            <a:r>
              <a:rPr lang="en-US" altLang="en-US" sz="1800" b="1" i="1" u="sng" dirty="0"/>
              <a:t>FUSTIER</a:t>
            </a:r>
            <a:r>
              <a:rPr lang="en-US" altLang="en-US" sz="1800" dirty="0"/>
              <a:t> THAN THE OTHERS, DONORS DID </a:t>
            </a:r>
            <a:r>
              <a:rPr lang="en-US" altLang="en-US" sz="1800" b="1" i="1" u="sng" dirty="0"/>
              <a:t>SURFEIT</a:t>
            </a:r>
            <a:r>
              <a:rPr lang="en-US" altLang="en-US" sz="1800" dirty="0"/>
              <a:t> THE NEEDY WITH MATTRESSES.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58D9D-38C5-47ED-8193-5B639A092243}"/>
              </a:ext>
            </a:extLst>
          </p:cNvPr>
          <p:cNvSpPr txBox="1"/>
          <p:nvPr/>
        </p:nvSpPr>
        <p:spPr>
          <a:xfrm>
            <a:off x="6057900" y="2102098"/>
            <a:ext cx="838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FEB4F-A95B-4627-A0CC-92F3D8D5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1701800"/>
            <a:ext cx="304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SURFEIT</a:t>
            </a:r>
            <a:r>
              <a:rPr lang="en-US" altLang="en-US" sz="2400" b="1" u="sng" dirty="0"/>
              <a:t>S</a:t>
            </a:r>
            <a:r>
              <a:rPr lang="en-US" altLang="en-US" sz="2400" dirty="0"/>
              <a:t> SURFEIT</a:t>
            </a:r>
            <a:r>
              <a:rPr lang="en-US" altLang="en-US" sz="2400" u="sng" dirty="0"/>
              <a:t>ED</a:t>
            </a:r>
            <a:r>
              <a:rPr lang="en-US" altLang="en-US" sz="2400" dirty="0"/>
              <a:t> SURFEIT</a:t>
            </a:r>
            <a:r>
              <a:rPr lang="en-US" altLang="en-US" sz="2400" u="sng" dirty="0"/>
              <a:t>ING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Scramble" panose="020B0603050302020204" pitchFamily="34" charset="0"/>
            </a:endParaRPr>
          </a:p>
        </p:txBody>
      </p:sp>
      <p:pic>
        <p:nvPicPr>
          <p:cNvPr id="31756" name="Picture 11">
            <a:extLst>
              <a:ext uri="{FF2B5EF4-FFF2-40B4-BE49-F238E27FC236}">
                <a16:creationId xmlns:a16="http://schemas.microsoft.com/office/drawing/2014/main" id="{0B2FC91F-C175-4F23-8E46-749BD8AE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136525"/>
            <a:ext cx="3365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735FC3B2-8588-421E-A67E-3627CAFA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96E85B-3C69-4679-81C7-638891E839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C4C98E9-0BDA-4FB9-8E99-A69AB95C1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L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F33A2D6-D668-4D58-B91B-6CC4DAE67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EILRSTU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C9C65-F085-458E-955C-28666D738693}"/>
              </a:ext>
            </a:extLst>
          </p:cNvPr>
          <p:cNvSpPr txBox="1"/>
          <p:nvPr/>
        </p:nvSpPr>
        <p:spPr>
          <a:xfrm>
            <a:off x="3048000" y="5851525"/>
            <a:ext cx="411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THERE ARE </a:t>
            </a:r>
            <a:r>
              <a:rPr lang="en-US" sz="2400" b="1" dirty="0">
                <a:latin typeface="+mj-lt"/>
              </a:rPr>
              <a:t>THREE</a:t>
            </a:r>
            <a:r>
              <a:rPr lang="en-US" sz="24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7">
            <a:extLst>
              <a:ext uri="{FF2B5EF4-FFF2-40B4-BE49-F238E27FC236}">
                <a16:creationId xmlns:a16="http://schemas.microsoft.com/office/drawing/2014/main" id="{A305C6FC-7F67-435F-9633-E8E6FDA6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175C31-C0C3-4E83-91CE-C5999348C3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707291B-3754-4E49-9D78-9BF7660C3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77950" y="-152400"/>
            <a:ext cx="854075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EILRSTU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449802F-E05C-4E4B-BE3E-3F72DE861A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8156575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LUSTIER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RULIEST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RUTILES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739FDD7F-A9E9-443F-A4CA-48E77E40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2400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WHAT MIGHT INDUCE A </a:t>
            </a:r>
            <a:r>
              <a:rPr lang="en-US" altLang="en-US" sz="2400" b="1" u="sng" dirty="0">
                <a:latin typeface="Tahoma" panose="020B0604030504040204" pitchFamily="34" charset="0"/>
              </a:rPr>
              <a:t>LUSTIER</a:t>
            </a:r>
            <a:r>
              <a:rPr lang="en-US" altLang="en-US" sz="2400" dirty="0">
                <a:latin typeface="Tahoma" panose="020B0604030504040204" pitchFamily="34" charset="0"/>
              </a:rPr>
              <a:t> RESPONSE THAN, SAY, FLOWERS? THE </a:t>
            </a:r>
            <a:r>
              <a:rPr lang="en-US" altLang="en-US" sz="2400" b="1" u="sng" dirty="0">
                <a:latin typeface="Tahoma" panose="020B0604030504040204" pitchFamily="34" charset="0"/>
              </a:rPr>
              <a:t>RULIEST</a:t>
            </a:r>
            <a:r>
              <a:rPr lang="en-US" altLang="en-US" sz="2400" dirty="0">
                <a:latin typeface="Tahoma" panose="020B0604030504040204" pitchFamily="34" charset="0"/>
              </a:rPr>
              <a:t> JEWELER MIGHT CAREFULLY CONSTRUCT A NECKLACE OF </a:t>
            </a:r>
            <a:r>
              <a:rPr lang="en-US" altLang="en-US" sz="2400" b="1" u="sng" dirty="0">
                <a:latin typeface="Tahoma" panose="020B0604030504040204" pitchFamily="34" charset="0"/>
              </a:rPr>
              <a:t>RUTILES.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pic>
        <p:nvPicPr>
          <p:cNvPr id="35846" name="Picture 6" descr="JEWELER">
            <a:extLst>
              <a:ext uri="{FF2B5EF4-FFF2-40B4-BE49-F238E27FC236}">
                <a16:creationId xmlns:a16="http://schemas.microsoft.com/office/drawing/2014/main" id="{76B49180-5672-4537-9E0B-8104A4829A9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5488" y="768350"/>
            <a:ext cx="2941637" cy="149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9" name="Text Box 8">
            <a:extLst>
              <a:ext uri="{FF2B5EF4-FFF2-40B4-BE49-F238E27FC236}">
                <a16:creationId xmlns:a16="http://schemas.microsoft.com/office/drawing/2014/main" id="{BFF46F93-610D-4D2C-A541-99E37F392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283325"/>
            <a:ext cx="3429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LISTER + U       SUITER + 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B6FE5-20A9-46F0-B1D3-FACA7A4FCF22}"/>
              </a:ext>
            </a:extLst>
          </p:cNvPr>
          <p:cNvSpPr txBox="1"/>
          <p:nvPr/>
        </p:nvSpPr>
        <p:spPr>
          <a:xfrm>
            <a:off x="457200" y="5637213"/>
            <a:ext cx="838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u="sng" dirty="0">
                <a:latin typeface="+mj-lt"/>
              </a:rPr>
              <a:t>RUTILES</a:t>
            </a:r>
            <a:r>
              <a:rPr lang="en-US" sz="2400" dirty="0">
                <a:latin typeface="+mj-lt"/>
              </a:rPr>
              <a:t>: pl. of </a:t>
            </a:r>
            <a:r>
              <a:rPr lang="en-US" sz="2400" u="sng" dirty="0">
                <a:latin typeface="+mj-lt"/>
              </a:rPr>
              <a:t>RUTILE</a:t>
            </a:r>
            <a:r>
              <a:rPr lang="en-US" sz="2400" dirty="0">
                <a:latin typeface="+mj-lt"/>
              </a:rPr>
              <a:t>, A REDDISH-BROWN MINERAL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306B1-F3CF-48D1-B964-3708BE153BFB}"/>
              </a:ext>
            </a:extLst>
          </p:cNvPr>
          <p:cNvSpPr txBox="1"/>
          <p:nvPr/>
        </p:nvSpPr>
        <p:spPr>
          <a:xfrm>
            <a:off x="457200" y="5162550"/>
            <a:ext cx="838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u="sng" dirty="0">
                <a:latin typeface="+mj-lt"/>
              </a:rPr>
              <a:t>RULIEST</a:t>
            </a:r>
            <a:r>
              <a:rPr lang="en-US" sz="2400" dirty="0">
                <a:latin typeface="+mj-lt"/>
              </a:rPr>
              <a:t>: MOST RULY, MOST ORDERLY (RULIER)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B3E7A6-1238-47D6-836E-C709EAD48E30}"/>
              </a:ext>
            </a:extLst>
          </p:cNvPr>
          <p:cNvSpPr txBox="1"/>
          <p:nvPr/>
        </p:nvSpPr>
        <p:spPr>
          <a:xfrm>
            <a:off x="5280025" y="2920425"/>
            <a:ext cx="685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pic>
        <p:nvPicPr>
          <p:cNvPr id="35851" name="Picture 2">
            <a:extLst>
              <a:ext uri="{FF2B5EF4-FFF2-40B4-BE49-F238E27FC236}">
                <a16:creationId xmlns:a16="http://schemas.microsoft.com/office/drawing/2014/main" id="{1B367785-0925-484B-8ACA-65F0CF6C29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8913" y="2424113"/>
            <a:ext cx="139065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45902F-AB38-4016-B487-D4D49DCF5436}"/>
              </a:ext>
            </a:extLst>
          </p:cNvPr>
          <p:cNvSpPr txBox="1"/>
          <p:nvPr/>
        </p:nvSpPr>
        <p:spPr>
          <a:xfrm>
            <a:off x="0" y="2915663"/>
            <a:ext cx="685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879719-AE67-4DCD-8B1A-ED3A31D1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" y="279717"/>
            <a:ext cx="381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EFA2E7E9-61E8-4E19-BBE6-2CEECE82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AF5A60-5451-4740-A4E6-A2B4B2AC0B1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B78FCD4-A873-40F7-A1C9-55B6F9C6B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B4D52B5-3C73-47D2-B4B2-0893D0485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495800"/>
            <a:ext cx="9144000" cy="1401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EIRSSTU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EE302-B80E-4784-AC57-592A288F5526}"/>
              </a:ext>
            </a:extLst>
          </p:cNvPr>
          <p:cNvSpPr txBox="1"/>
          <p:nvPr/>
        </p:nvSpPr>
        <p:spPr>
          <a:xfrm>
            <a:off x="3314700" y="595855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53E6D-DE34-6C64-5673-1F2ABC71F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2E9188F-39D2-DE22-45CE-CAF342A27B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862012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EIRSTU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AF425-8B36-AA1D-3F0E-832B8F2B3D95}"/>
              </a:ext>
            </a:extLst>
          </p:cNvPr>
          <p:cNvSpPr txBox="1"/>
          <p:nvPr/>
        </p:nvSpPr>
        <p:spPr>
          <a:xfrm>
            <a:off x="381000" y="2826038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then make sure you are viewing your downloaded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267987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2739E766-0C0F-41EF-8F9A-C37985B1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E9D48E-4E5A-4C38-A54F-4B1E582E7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0E0D03A-02C2-4EF6-A649-77BB4C50A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EIRSSTU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7A43762-9AA4-403F-9F84-D0967909A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SUITERS</a:t>
            </a:r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639DF075-8271-4844-9AE5-CE83CFF11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438400"/>
            <a:ext cx="4648200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9944" name="Text Box 7">
            <a:extLst>
              <a:ext uri="{FF2B5EF4-FFF2-40B4-BE49-F238E27FC236}">
                <a16:creationId xmlns:a16="http://schemas.microsoft.com/office/drawing/2014/main" id="{55DDE388-6AE9-4DF0-ACC1-D7A4D8F3A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SUITERS</a:t>
            </a:r>
            <a:r>
              <a:rPr lang="en-US" altLang="en-US" sz="2400"/>
              <a:t>: pl. of </a:t>
            </a:r>
            <a:r>
              <a:rPr lang="en-US" altLang="en-US" sz="2400" u="sng"/>
              <a:t>SUITER</a:t>
            </a:r>
            <a:r>
              <a:rPr lang="en-US" altLang="en-US" sz="2400"/>
              <a:t>, A SUITCASE</a:t>
            </a:r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925E75A6-0DFD-4F0D-A741-892275A0F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81400"/>
            <a:ext cx="205740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B35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SUREST + I SISTER + U SUITER +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493C2-A48F-4D59-92D9-1A7C3C3E713F}"/>
              </a:ext>
            </a:extLst>
          </p:cNvPr>
          <p:cNvSpPr txBox="1"/>
          <p:nvPr/>
        </p:nvSpPr>
        <p:spPr>
          <a:xfrm>
            <a:off x="7848600" y="1258669"/>
            <a:ext cx="685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pic>
        <p:nvPicPr>
          <p:cNvPr id="11" name="Picture 8" descr="pl1204red">
            <a:hlinkClick r:id="rId3"/>
            <a:extLst>
              <a:ext uri="{FF2B5EF4-FFF2-40B4-BE49-F238E27FC236}">
                <a16:creationId xmlns:a16="http://schemas.microsoft.com/office/drawing/2014/main" id="{66DB5378-6939-4020-AB66-570462A3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98706" l="8531" r="94787">
                        <a14:foregroundMark x1="9005" y1="16181" x2="15166" y2="77670"/>
                        <a14:foregroundMark x1="15166" y1="77670" x2="25592" y2="92233"/>
                        <a14:foregroundMark x1="25592" y1="92233" x2="37915" y2="93528"/>
                        <a14:foregroundMark x1="37915" y1="93528" x2="72986" y2="86084"/>
                        <a14:foregroundMark x1="72986" y1="86084" x2="82938" y2="81553"/>
                        <a14:foregroundMark x1="82938" y1="81553" x2="90521" y2="76052"/>
                        <a14:foregroundMark x1="90521" y1="76052" x2="90995" y2="18447"/>
                        <a14:foregroundMark x1="90995" y1="18447" x2="86256" y2="11003"/>
                        <a14:foregroundMark x1="86256" y1="11003" x2="74882" y2="9709"/>
                        <a14:foregroundMark x1="74882" y1="9709" x2="41706" y2="16181"/>
                        <a14:foregroundMark x1="41706" y1="16181" x2="10427" y2="14239"/>
                        <a14:foregroundMark x1="38863" y1="1942" x2="38863" y2="1942"/>
                        <a14:foregroundMark x1="39810" y1="1942" x2="50711" y2="2589"/>
                        <a14:foregroundMark x1="50711" y1="2589" x2="56872" y2="4531"/>
                        <a14:foregroundMark x1="30688" y1="6796" x2="30806" y2="5825"/>
                        <a14:foregroundMark x1="30648" y1="7120" x2="30688" y2="6796"/>
                        <a14:foregroundMark x1="30569" y1="7767" x2="30648" y2="7120"/>
                        <a14:foregroundMark x1="30332" y1="9709" x2="30569" y2="7767"/>
                        <a14:foregroundMark x1="9953" y1="75405" x2="8531" y2="12945"/>
                        <a14:foregroundMark x1="38863" y1="96117" x2="52133" y2="93851"/>
                        <a14:foregroundMark x1="52133" y1="93851" x2="66825" y2="88026"/>
                        <a14:foregroundMark x1="43128" y1="99029" x2="45972" y2="90939"/>
                        <a14:foregroundMark x1="93365" y1="83495" x2="94787" y2="42395"/>
                        <a14:backgroundMark x1="30806" y1="7120" x2="30806" y2="7120"/>
                        <a14:backgroundMark x1="29858" y1="7767" x2="29858" y2="7767"/>
                        <a14:backgroundMark x1="30806" y1="6796" x2="30806" y2="6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896" y="2702461"/>
            <a:ext cx="2133600" cy="312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6" descr="LFL3252GRN">
            <a:hlinkClick r:id="rId6"/>
            <a:extLst>
              <a:ext uri="{FF2B5EF4-FFF2-40B4-BE49-F238E27FC236}">
                <a16:creationId xmlns:a16="http://schemas.microsoft.com/office/drawing/2014/main" id="{5D1BC6B0-4544-4C6A-B2BB-8C45B0BA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13" b="91909" l="7107" r="89848">
                        <a14:foregroundMark x1="16244" y1="22006" x2="7107" y2="27184"/>
                        <a14:foregroundMark x1="7107" y1="27184" x2="12183" y2="34628"/>
                        <a14:foregroundMark x1="12183" y1="34628" x2="14213" y2="84466"/>
                        <a14:foregroundMark x1="79695" y1="24595" x2="87817" y2="31068"/>
                        <a14:foregroundMark x1="87817" y1="31068" x2="90355" y2="80906"/>
                        <a14:foregroundMark x1="90355" y1="80906" x2="89848" y2="84790"/>
                        <a14:foregroundMark x1="32995" y1="92233" x2="71066" y2="86408"/>
                        <a14:foregroundMark x1="71066" y1="86408" x2="71066" y2="86408"/>
                        <a14:foregroundMark x1="44670" y1="2913" x2="44670" y2="2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352" y="2532555"/>
            <a:ext cx="2209800" cy="346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31A68EAA-C648-4820-B3AA-9B689650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21FE5C-3227-4280-98DB-2D7E966269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855417C-A61D-4540-8E67-2D41FB913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D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8E201AE-3FFF-4698-9783-1EAB79C88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DEIRSTU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57159-E223-4525-B5E2-D8782EA3963F}"/>
              </a:ext>
            </a:extLst>
          </p:cNvPr>
          <p:cNvSpPr txBox="1"/>
          <p:nvPr/>
        </p:nvSpPr>
        <p:spPr>
          <a:xfrm>
            <a:off x="3352800" y="589857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F5C7C8FE-80F7-4388-9482-4A8C6D02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568651-387A-4192-A6CD-68421336CE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43C7463-2E15-4C50-9E35-216B87AF7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DEIRSTU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89482DB-D662-4FE7-A1D6-F28CEFCBF4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860425"/>
            <a:ext cx="830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DUSTIER</a:t>
            </a:r>
          </a:p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STUDIER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403C02C8-84D3-4D67-97E1-5FBA0293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2672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A5299EB0-DA06-49B3-A592-8558F9C39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8458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b="1" i="1" u="sng"/>
              <a:t>DUSTIER</a:t>
            </a:r>
            <a:r>
              <a:rPr lang="en-US" altLang="en-US" sz="2400"/>
              <a:t> BIBLES WILL NOT LIKELY BE FOUND IN A SUITER FOR THE </a:t>
            </a:r>
            <a:r>
              <a:rPr lang="en-US" altLang="en-US" sz="2400" b="1" i="1" u="sng"/>
              <a:t>STUDIER</a:t>
            </a:r>
            <a:r>
              <a:rPr lang="en-US" altLang="en-US" sz="2400"/>
              <a:t> HEADED TO BIBLE CAMP.</a:t>
            </a:r>
            <a:endParaRPr lang="en-US" altLang="en-US" sz="2400" b="1" i="1" u="sng"/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3D47492A-4BCC-46D5-A5C0-DC97AD786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6245225"/>
            <a:ext cx="53340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AD6E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STRIDE + U       SUITER + 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D61E08-24BC-42AC-B820-9B64BF504FE6}"/>
              </a:ext>
            </a:extLst>
          </p:cNvPr>
          <p:cNvSpPr txBox="1"/>
          <p:nvPr/>
        </p:nvSpPr>
        <p:spPr>
          <a:xfrm>
            <a:off x="7848600" y="2243138"/>
            <a:ext cx="762000" cy="771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sp>
        <p:nvSpPr>
          <p:cNvPr id="44041" name="AutoShape 12" descr="http://alaskabibleteacher.files.wordpress.com/2010/09/dusty-bible-600x345.jpg?w=640">
            <a:extLst>
              <a:ext uri="{FF2B5EF4-FFF2-40B4-BE49-F238E27FC236}">
                <a16:creationId xmlns:a16="http://schemas.microsoft.com/office/drawing/2014/main" id="{506D3492-18F5-4FC8-BE7D-6BDD326ACB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44042" name="Picture 13">
            <a:extLst>
              <a:ext uri="{FF2B5EF4-FFF2-40B4-BE49-F238E27FC236}">
                <a16:creationId xmlns:a16="http://schemas.microsoft.com/office/drawing/2014/main" id="{EC2FCF0A-1469-497E-871F-E7506AAB3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450" y="4449763"/>
            <a:ext cx="24511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4">
            <a:extLst>
              <a:ext uri="{FF2B5EF4-FFF2-40B4-BE49-F238E27FC236}">
                <a16:creationId xmlns:a16="http://schemas.microsoft.com/office/drawing/2014/main" id="{93826838-2847-4545-9717-D64C6E72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763" y="4325938"/>
            <a:ext cx="2160587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4E924D28-B0FE-4B6A-B215-8866DF85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A6FB70-7F10-4709-B15F-1022187B5AA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8B271A7-9433-4B60-B9C2-B41BF5FE9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DEIRSTU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A44C02A-0D26-48BD-AFEA-6F5B678C0B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906463"/>
            <a:ext cx="83058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DUSTIER</a:t>
            </a:r>
          </a:p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STUDIER</a:t>
            </a:r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id="{5119FACD-4E99-4EC8-862A-740E6F6A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2672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28678" name="Text Box 8">
            <a:extLst>
              <a:ext uri="{FF2B5EF4-FFF2-40B4-BE49-F238E27FC236}">
                <a16:creationId xmlns:a16="http://schemas.microsoft.com/office/drawing/2014/main" id="{2375CC99-C288-4E41-BCE9-AF4E8E6C9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084" y="6293126"/>
            <a:ext cx="524711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8E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STRIDE + U                SUITER + D</a:t>
            </a:r>
          </a:p>
        </p:txBody>
      </p:sp>
      <p:pic>
        <p:nvPicPr>
          <p:cNvPr id="46087" name="Picture 10" descr="http://crowncity.com/sdtrackmag/2006XC/WolfPack/SeniorBoy.jpg">
            <a:extLst>
              <a:ext uri="{FF2B5EF4-FFF2-40B4-BE49-F238E27FC236}">
                <a16:creationId xmlns:a16="http://schemas.microsoft.com/office/drawing/2014/main" id="{9056AFB3-5A51-44E6-AC3C-E14210B2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975" y="3275551"/>
            <a:ext cx="1828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B260BF-30DA-424A-8B46-3FA5FBD62B5C}"/>
              </a:ext>
            </a:extLst>
          </p:cNvPr>
          <p:cNvSpPr txBox="1"/>
          <p:nvPr/>
        </p:nvSpPr>
        <p:spPr>
          <a:xfrm>
            <a:off x="7848600" y="2300288"/>
            <a:ext cx="9144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latin typeface="+mj-lt"/>
              </a:rPr>
              <a:t>S</a:t>
            </a:r>
          </a:p>
        </p:txBody>
      </p:sp>
      <p:pic>
        <p:nvPicPr>
          <p:cNvPr id="46089" name="Picture 14" descr="http://rlv.zcache.com/studier_tshirt-d235000417775485875zva8u_210.jpg">
            <a:extLst>
              <a:ext uri="{FF2B5EF4-FFF2-40B4-BE49-F238E27FC236}">
                <a16:creationId xmlns:a16="http://schemas.microsoft.com/office/drawing/2014/main" id="{2B32913D-4CCA-4259-B916-288D0D9B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350" y="3409950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6" descr="http://www.leightonbuzzardonline.co.uk/webimage/1.1817320.1291993109!image/2708814012.jpg_gen/derivatives/landscape_595/2708814012.jpg">
            <a:extLst>
              <a:ext uri="{FF2B5EF4-FFF2-40B4-BE49-F238E27FC236}">
                <a16:creationId xmlns:a16="http://schemas.microsoft.com/office/drawing/2014/main" id="{DA9A5954-98FF-487F-AEF0-D5099751F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2362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D41C0B-2BCE-40FC-A640-13D5FCC3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9657"/>
            <a:ext cx="306531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F32B33AD-7069-4E84-83E1-3E30D34D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BD686D-6F2C-4755-B61C-54DD86B565A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D3C80FB-D9DC-477A-BEDC-2FFAF54B4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 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M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D187D0A-825F-4F1A-9759-D27A78D4A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EIMRSTU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50C9B-5407-4C7A-AFE6-86E64BEA973F}"/>
              </a:ext>
            </a:extLst>
          </p:cNvPr>
          <p:cNvSpPr txBox="1"/>
          <p:nvPr/>
        </p:nvSpPr>
        <p:spPr>
          <a:xfrm>
            <a:off x="3314700" y="595855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C958119A-1007-4515-B874-0D04773F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DB45AC-56C6-41EE-BE04-6A87F8E2BD7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6883D9A-0BC4-4D80-9D6F-AE5B403D7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EIMRSTU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DBD6ED9-4D71-4D3C-8619-A9392D962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54906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MUSTIER</a:t>
            </a:r>
          </a:p>
        </p:txBody>
      </p:sp>
      <p:pic>
        <p:nvPicPr>
          <p:cNvPr id="50181" name="Picture 7" descr="suitcase">
            <a:extLst>
              <a:ext uri="{FF2B5EF4-FFF2-40B4-BE49-F238E27FC236}">
                <a16:creationId xmlns:a16="http://schemas.microsoft.com/office/drawing/2014/main" id="{AD349909-E56D-41F8-81EA-AB8DABDA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26" b="99180" l="10000" r="90000">
                        <a14:foregroundMark x1="22000" y1="97131" x2="27778" y2="97541"/>
                        <a14:foregroundMark x1="27778" y1="97541" x2="42444" y2="96311"/>
                        <a14:foregroundMark x1="42444" y1="96311" x2="49111" y2="96311"/>
                        <a14:foregroundMark x1="49111" y1="96311" x2="68000" y2="93443"/>
                        <a14:foregroundMark x1="68000" y1="93443" x2="73778" y2="93443"/>
                        <a14:foregroundMark x1="73778" y1="93443" x2="77111" y2="74590"/>
                        <a14:foregroundMark x1="77111" y1="74590" x2="78667" y2="45902"/>
                        <a14:foregroundMark x1="23556" y1="98770" x2="39778" y2="99590"/>
                        <a14:foregroundMark x1="39778" y1="99590" x2="60667" y2="97951"/>
                        <a14:foregroundMark x1="60667" y1="97951" x2="72889" y2="99180"/>
                        <a14:foregroundMark x1="25778" y1="36885" x2="35778" y2="48770"/>
                        <a14:foregroundMark x1="66000" y1="29098" x2="66889" y2="40984"/>
                        <a14:foregroundMark x1="23111" y1="36885" x2="24444" y2="46311"/>
                        <a14:foregroundMark x1="24444" y1="46311" x2="24667" y2="47131"/>
                        <a14:foregroundMark x1="18222" y1="36066" x2="17556" y2="47131"/>
                        <a14:foregroundMark x1="17556" y1="47131" x2="21111" y2="67213"/>
                        <a14:foregroundMark x1="21111" y1="67213" x2="22222" y2="69672"/>
                        <a14:foregroundMark x1="56222" y1="28689" x2="56222" y2="28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866932"/>
            <a:ext cx="6394183" cy="34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83CA16-1265-43F9-AD20-81629536589F}"/>
              </a:ext>
            </a:extLst>
          </p:cNvPr>
          <p:cNvSpPr txBox="1"/>
          <p:nvPr/>
        </p:nvSpPr>
        <p:spPr>
          <a:xfrm>
            <a:off x="2819400" y="5715000"/>
            <a:ext cx="449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MISTER + U       SUITER + 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2E1EA6B2-0D8B-4615-9F8F-56E4EC15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304F7-1361-49F3-81B6-251CE92FAF6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51118E9-1910-4D00-B813-A90B61AF1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Q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6BAA463-29CC-465E-BDA2-D962E659A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EIQRSTU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F317B-36EF-4AB7-897A-9C99DA129D96}"/>
              </a:ext>
            </a:extLst>
          </p:cNvPr>
          <p:cNvSpPr txBox="1"/>
          <p:nvPr/>
        </p:nvSpPr>
        <p:spPr>
          <a:xfrm>
            <a:off x="3314700" y="595855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60944432-1B06-42BD-BFF5-41C6E2FC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37249E-EE29-4503-8AB8-92948BE6FA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088ABD4-4544-4765-8890-C74EBD5F3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EIQRSTU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E3E0588-5D4B-4FE7-86C1-7459C0F25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QUERIST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151B8-00F5-4BA6-8C4E-C7D0165F0D41}"/>
              </a:ext>
            </a:extLst>
          </p:cNvPr>
          <p:cNvSpPr txBox="1"/>
          <p:nvPr/>
        </p:nvSpPr>
        <p:spPr>
          <a:xfrm>
            <a:off x="7924800" y="990600"/>
            <a:ext cx="1066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latin typeface="+mj-lt"/>
              </a:rPr>
              <a:t>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2C9AE4E-052E-487A-9914-42C61D28C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12" y="2177107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/>
              <a:t>QUERIST</a:t>
            </a:r>
            <a:r>
              <a:rPr lang="en-US" altLang="en-US" dirty="0"/>
              <a:t>: ONE WHO QUERIES, PUTS A QUESTION TO, INQUIRES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1DED22-DE1B-47BF-B4C4-D15725E95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3972693"/>
            <a:ext cx="1676400" cy="1554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34F4E4-F2DF-4551-B9F0-0C016BAE0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3" b="97949" l="1163" r="98837">
                        <a14:foregroundMark x1="5039" y1="51282" x2="9690" y2="82564"/>
                        <a14:foregroundMark x1="1550" y1="68718" x2="1550" y2="68718"/>
                        <a14:foregroundMark x1="64729" y1="8718" x2="90310" y2="47179"/>
                        <a14:foregroundMark x1="93023" y1="8718" x2="48062" y2="41538"/>
                        <a14:foregroundMark x1="65116" y1="18462" x2="70930" y2="11795"/>
                        <a14:foregroundMark x1="70930" y1="11795" x2="78682" y2="7179"/>
                        <a14:foregroundMark x1="78682" y1="7179" x2="86047" y2="10769"/>
                        <a14:foregroundMark x1="86047" y1="10769" x2="89922" y2="21538"/>
                        <a14:foregroundMark x1="89922" y1="21538" x2="90310" y2="33333"/>
                        <a14:foregroundMark x1="90310" y1="33333" x2="87984" y2="40513"/>
                        <a14:foregroundMark x1="95349" y1="17949" x2="96124" y2="37436"/>
                        <a14:foregroundMark x1="83333" y1="42051" x2="69380" y2="44103"/>
                        <a14:foregroundMark x1="6202" y1="96923" x2="25194" y2="92308"/>
                        <a14:foregroundMark x1="25194" y1="92308" x2="39535" y2="92308"/>
                        <a14:foregroundMark x1="22868" y1="97949" x2="22868" y2="97949"/>
                        <a14:foregroundMark x1="72481" y1="49744" x2="62791" y2="9744"/>
                        <a14:foregroundMark x1="65891" y1="45128" x2="63178" y2="14359"/>
                        <a14:foregroundMark x1="73256" y1="49231" x2="81395" y2="48205"/>
                        <a14:foregroundMark x1="81395" y1="48205" x2="89922" y2="42564"/>
                        <a14:foregroundMark x1="89922" y1="42564" x2="94961" y2="32821"/>
                        <a14:foregroundMark x1="94961" y1="32821" x2="95736" y2="22051"/>
                        <a14:foregroundMark x1="95736" y1="22051" x2="90698" y2="12308"/>
                        <a14:foregroundMark x1="90698" y1="12308" x2="84496" y2="6154"/>
                        <a14:foregroundMark x1="84496" y1="6154" x2="75969" y2="4103"/>
                        <a14:foregroundMark x1="75969" y1="4103" x2="67829" y2="7692"/>
                        <a14:foregroundMark x1="67829" y1="7692" x2="63953" y2="15385"/>
                        <a14:foregroundMark x1="32558" y1="42564" x2="32558" y2="42564"/>
                        <a14:foregroundMark x1="98837" y1="26667" x2="98837" y2="26667"/>
                        <a14:backgroundMark x1="775" y1="98462" x2="775" y2="98462"/>
                        <a14:backgroundMark x1="4651" y1="50769" x2="4651" y2="50769"/>
                        <a14:backgroundMark x1="775" y1="69744" x2="775" y2="69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827" y="3292945"/>
            <a:ext cx="3105912" cy="2347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1C0480-CF6E-4CA0-9C8F-9B5EC2ECFA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47" y="3924306"/>
            <a:ext cx="1699705" cy="169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5044CC04-8344-4A2C-80C3-00BC9A2C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40F43C-44D6-4208-A8D9-0AFCC92E90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EA82A20-ACA6-47E4-9689-344CD5A8F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P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1983334-7931-4DF6-B03E-8FCDCB70F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EIPRSTU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536B3-E72F-4C78-8029-F1C8F78F09EC}"/>
              </a:ext>
            </a:extLst>
          </p:cNvPr>
          <p:cNvSpPr txBox="1"/>
          <p:nvPr/>
        </p:nvSpPr>
        <p:spPr>
          <a:xfrm>
            <a:off x="3314700" y="595855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8AC55234-D82A-4A58-B435-AEAC3D46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A618C6-FC5F-4CA6-BE9D-5073C75C386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6E68C2B-651A-4E33-8966-30156B115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EIPRSTU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F46E77D-F133-4F85-B86A-BF63506E0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PERITUS</a:t>
            </a:r>
          </a:p>
        </p:txBody>
      </p:sp>
      <p:sp>
        <p:nvSpPr>
          <p:cNvPr id="58373" name="Text Box 4">
            <a:extLst>
              <a:ext uri="{FF2B5EF4-FFF2-40B4-BE49-F238E27FC236}">
                <a16:creationId xmlns:a16="http://schemas.microsoft.com/office/drawing/2014/main" id="{8BE18F8D-2430-421F-A161-94D195B0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39963"/>
            <a:ext cx="800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/>
              <a:t>PERITUS</a:t>
            </a:r>
            <a:r>
              <a:rPr lang="en-US" altLang="en-US" dirty="0"/>
              <a:t>: AN EXPERT THEOLOGIAN</a:t>
            </a:r>
          </a:p>
        </p:txBody>
      </p:sp>
      <p:pic>
        <p:nvPicPr>
          <p:cNvPr id="58374" name="Picture 5" descr="john-theologian">
            <a:extLst>
              <a:ext uri="{FF2B5EF4-FFF2-40B4-BE49-F238E27FC236}">
                <a16:creationId xmlns:a16="http://schemas.microsoft.com/office/drawing/2014/main" id="{5D86E52C-2991-406A-83A5-EDC98C3D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28003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6">
            <a:extLst>
              <a:ext uri="{FF2B5EF4-FFF2-40B4-BE49-F238E27FC236}">
                <a16:creationId xmlns:a16="http://schemas.microsoft.com/office/drawing/2014/main" id="{E213A172-C409-450E-A53C-0CDEE977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25908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SPRITE + U SUITER + P  </a:t>
            </a:r>
          </a:p>
        </p:txBody>
      </p:sp>
      <p:sp>
        <p:nvSpPr>
          <p:cNvPr id="58376" name="Text Box 7">
            <a:extLst>
              <a:ext uri="{FF2B5EF4-FFF2-40B4-BE49-F238E27FC236}">
                <a16:creationId xmlns:a16="http://schemas.microsoft.com/office/drawing/2014/main" id="{0BB7D69D-8167-4E35-AA81-D240E442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505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PLURAL?</a:t>
            </a:r>
          </a:p>
        </p:txBody>
      </p:sp>
      <p:sp>
        <p:nvSpPr>
          <p:cNvPr id="217096" name="Text Box 8">
            <a:extLst>
              <a:ext uri="{FF2B5EF4-FFF2-40B4-BE49-F238E27FC236}">
                <a16:creationId xmlns:a16="http://schemas.microsoft.com/office/drawing/2014/main" id="{56D80805-E187-43BC-AAEA-F509B547C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1148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PERITI</a:t>
            </a: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3091FBED-495C-C339-CB6C-4B64DDF8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136525"/>
            <a:ext cx="3365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54469-1227-FD1D-A009-DBA120033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D9B1D3F-92C5-869F-1F29-351A638F0B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862012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EIRSTU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780AE-9E26-7F3F-7B18-8DA9A5D9D6B9}"/>
              </a:ext>
            </a:extLst>
          </p:cNvPr>
          <p:cNvSpPr txBox="1"/>
          <p:nvPr/>
        </p:nvSpPr>
        <p:spPr>
          <a:xfrm>
            <a:off x="1932620" y="49699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92D64"/>
                </a:solidFill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23480-D5B8-BCD8-8333-63B8FAF250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47" y="4646827"/>
            <a:ext cx="591966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EC33D1-E37A-E970-A12E-DF740BB72F04}"/>
              </a:ext>
            </a:extLst>
          </p:cNvPr>
          <p:cNvSpPr txBox="1"/>
          <p:nvPr/>
        </p:nvSpPr>
        <p:spPr>
          <a:xfrm>
            <a:off x="1103237" y="36072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solidFill>
                  <a:srgbClr val="192D64"/>
                </a:solidFill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E8F45-06FD-79AE-1AEE-BF3049D178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46" y="2954725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3F52B-81F6-E7C9-2577-3DA3423D7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935841" y="28693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0FA318-09C0-45E3-3C85-D02F37F034F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36" y="2819400"/>
            <a:ext cx="832884" cy="83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9B9F75-FA72-2CD3-8551-D6DCF5A8AF73}"/>
              </a:ext>
            </a:extLst>
          </p:cNvPr>
          <p:cNvSpPr txBox="1"/>
          <p:nvPr/>
        </p:nvSpPr>
        <p:spPr>
          <a:xfrm>
            <a:off x="1371600" y="6096000"/>
            <a:ext cx="743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                     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03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58D39042-49D4-4E26-9397-D3EA22D6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5108A3-61F8-4431-ABBA-8BC26312EF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2A31167-CCD5-4816-BE5A-0753C1043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H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6E9431BD-4B3D-4147-A64E-E5ADB3EBF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EHIRSTU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78F78-27C3-457A-A1E9-1C5413524B41}"/>
              </a:ext>
            </a:extLst>
          </p:cNvPr>
          <p:cNvSpPr txBox="1"/>
          <p:nvPr/>
        </p:nvSpPr>
        <p:spPr>
          <a:xfrm>
            <a:off x="3314700" y="595855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B11141AE-729F-4474-9D24-D47958A3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6D803-5C57-441A-934C-055EB771535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7A6C688-121D-499D-9883-8FA2CBC3A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EHIRSTU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5BED8524-90EF-40B9-B13C-1CEF69EF9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961144"/>
            <a:ext cx="7467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HIRSUTE</a:t>
            </a:r>
          </a:p>
        </p:txBody>
      </p:sp>
      <p:pic>
        <p:nvPicPr>
          <p:cNvPr id="62469" name="Picture 5" descr="Hirsute">
            <a:extLst>
              <a:ext uri="{FF2B5EF4-FFF2-40B4-BE49-F238E27FC236}">
                <a16:creationId xmlns:a16="http://schemas.microsoft.com/office/drawing/2014/main" id="{595F8014-D6BB-4BA1-A0D4-1C86A7A6F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0797" y="3353090"/>
            <a:ext cx="198120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6">
            <a:extLst>
              <a:ext uri="{FF2B5EF4-FFF2-40B4-BE49-F238E27FC236}">
                <a16:creationId xmlns:a16="http://schemas.microsoft.com/office/drawing/2014/main" id="{37B27CD8-2378-406D-AAAA-1DDC785C4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7" y="2189746"/>
            <a:ext cx="8686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HIRSUTE</a:t>
            </a:r>
            <a:r>
              <a:rPr lang="en-US" altLang="en-US" sz="2800" dirty="0"/>
              <a:t>: adj. HAIRY OR COVERED WITH HAIR (HIRSUTISM/S, HIRSUTENESS, HIRSUTENESSES)</a:t>
            </a:r>
          </a:p>
        </p:txBody>
      </p:sp>
      <p:pic>
        <p:nvPicPr>
          <p:cNvPr id="145416" name="Picture 8" descr="BENETTON3">
            <a:extLst>
              <a:ext uri="{FF2B5EF4-FFF2-40B4-BE49-F238E27FC236}">
                <a16:creationId xmlns:a16="http://schemas.microsoft.com/office/drawing/2014/main" id="{23AF65D8-5F0C-4CD6-A7D2-E389B9C8B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82"/>
          <a:stretch>
            <a:fillRect/>
          </a:stretch>
        </p:blipFill>
        <p:spPr bwMode="auto">
          <a:xfrm>
            <a:off x="3505200" y="3124200"/>
            <a:ext cx="2133600" cy="381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7" name="Text Box 9">
            <a:extLst>
              <a:ext uri="{FF2B5EF4-FFF2-40B4-BE49-F238E27FC236}">
                <a16:creationId xmlns:a16="http://schemas.microsoft.com/office/drawing/2014/main" id="{EBD376B9-AD42-4E84-A871-40CC446F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HER SUIT AND 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2F16CF08-A637-4978-9999-30D68101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91EF44-F951-4387-BC03-B31F86EB36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D3F054E-28DB-4E62-A2F8-A10BB878E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C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0206056-A9E3-4CF3-A5CB-CC17BBDBE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CEIRSTU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29C80-A55F-448D-B7CF-3C8840793339}"/>
              </a:ext>
            </a:extLst>
          </p:cNvPr>
          <p:cNvSpPr txBox="1"/>
          <p:nvPr/>
        </p:nvSpPr>
        <p:spPr>
          <a:xfrm>
            <a:off x="3352800" y="589857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F8143D37-4E66-4D78-B177-CA69AA39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5375" y="65532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0D762-DC4C-457D-861B-481EF1E693F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0118DA82-0FC1-4355-A796-957755DBF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CEIRSTU</a:t>
            </a:r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3043BCF5-2C7F-412E-BA0D-F91923FA4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7391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CURITES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ICTERUS</a:t>
            </a:r>
          </a:p>
        </p:txBody>
      </p:sp>
      <p:sp>
        <p:nvSpPr>
          <p:cNvPr id="66566" name="Text Box 4">
            <a:extLst>
              <a:ext uri="{FF2B5EF4-FFF2-40B4-BE49-F238E27FC236}">
                <a16:creationId xmlns:a16="http://schemas.microsoft.com/office/drawing/2014/main" id="{0990E854-F0D0-443C-A08E-C08C13FB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1089025"/>
            <a:ext cx="2819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CURITES</a:t>
            </a:r>
            <a:r>
              <a:rPr lang="en-US" altLang="en-US" sz="2800"/>
              <a:t>: pl. of </a:t>
            </a:r>
            <a:r>
              <a:rPr lang="en-US" altLang="en-US" sz="2800" u="sng"/>
              <a:t>CURITE</a:t>
            </a:r>
            <a:r>
              <a:rPr lang="en-US" altLang="en-US" sz="2800"/>
              <a:t>, A RADIOACTIVE MATERIAL</a:t>
            </a:r>
          </a:p>
        </p:txBody>
      </p:sp>
      <p:sp>
        <p:nvSpPr>
          <p:cNvPr id="66567" name="Text Box 5">
            <a:extLst>
              <a:ext uri="{FF2B5EF4-FFF2-40B4-BE49-F238E27FC236}">
                <a16:creationId xmlns:a16="http://schemas.microsoft.com/office/drawing/2014/main" id="{3F8BD52F-5AD7-4149-9629-BAFFA09E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257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ICTERUS</a:t>
            </a:r>
            <a:r>
              <a:rPr lang="en-US" altLang="en-US" sz="2800"/>
              <a:t>: A DISEASED CONDITION OF THE LIVER (the only pl. ICTERUSES)</a:t>
            </a:r>
          </a:p>
        </p:txBody>
      </p:sp>
      <p:pic>
        <p:nvPicPr>
          <p:cNvPr id="66568" name="Picture 7" descr="12">
            <a:extLst>
              <a:ext uri="{FF2B5EF4-FFF2-40B4-BE49-F238E27FC236}">
                <a16:creationId xmlns:a16="http://schemas.microsoft.com/office/drawing/2014/main" id="{38180033-A847-44C9-935F-7F6380F7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132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adultjaundice">
            <a:extLst>
              <a:ext uri="{FF2B5EF4-FFF2-40B4-BE49-F238E27FC236}">
                <a16:creationId xmlns:a16="http://schemas.microsoft.com/office/drawing/2014/main" id="{6022E5FB-B6DA-4E69-907D-B54515A5F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503613"/>
            <a:ext cx="212248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 Box 12">
            <a:extLst>
              <a:ext uri="{FF2B5EF4-FFF2-40B4-BE49-F238E27FC236}">
                <a16:creationId xmlns:a16="http://schemas.microsoft.com/office/drawing/2014/main" id="{CCC50857-FB15-4A74-A062-BC25CE9E7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75" y="4037013"/>
            <a:ext cx="24034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EXPOSURE TO </a:t>
            </a:r>
            <a:r>
              <a:rPr lang="en-US" altLang="en-US" sz="2000" b="1" i="1" u="sng"/>
              <a:t>CURITES</a:t>
            </a:r>
            <a:r>
              <a:rPr lang="en-US" altLang="en-US" sz="2000"/>
              <a:t> DOES NOT RESULT IN GREEN BODIES, BUT YELLOW JAUNDICE CAN LATER OCCUR WITH </a:t>
            </a:r>
            <a:r>
              <a:rPr lang="en-US" altLang="en-US" sz="2000" b="1" i="1" u="sng"/>
              <a:t>ICTERUS.</a:t>
            </a:r>
          </a:p>
        </p:txBody>
      </p:sp>
      <p:sp>
        <p:nvSpPr>
          <p:cNvPr id="66571" name="Rectangle 13">
            <a:extLst>
              <a:ext uri="{FF2B5EF4-FFF2-40B4-BE49-F238E27FC236}">
                <a16:creationId xmlns:a16="http://schemas.microsoft.com/office/drawing/2014/main" id="{B6C95963-6456-41D5-8870-D537AB23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3581400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B91B0-06DF-449C-993F-CA262DFB6CC6}"/>
              </a:ext>
            </a:extLst>
          </p:cNvPr>
          <p:cNvSpPr txBox="1"/>
          <p:nvPr/>
        </p:nvSpPr>
        <p:spPr>
          <a:xfrm>
            <a:off x="5791200" y="1076980"/>
            <a:ext cx="685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pic>
        <p:nvPicPr>
          <p:cNvPr id="66563" name="Picture 11" descr="New Radiation Symbol">
            <a:extLst>
              <a:ext uri="{FF2B5EF4-FFF2-40B4-BE49-F238E27FC236}">
                <a16:creationId xmlns:a16="http://schemas.microsoft.com/office/drawing/2014/main" id="{B5941304-AE71-4A0A-BD77-B670DB13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7000" l="12000" r="90667">
                        <a14:foregroundMark x1="47333" y1="10500" x2="43667" y2="20000"/>
                        <a14:foregroundMark x1="48333" y1="9500" x2="43000" y2="32500"/>
                        <a14:foregroundMark x1="43000" y1="32500" x2="23667" y2="69000"/>
                        <a14:foregroundMark x1="23667" y1="69000" x2="18667" y2="91500"/>
                        <a14:foregroundMark x1="18667" y1="91500" x2="27000" y2="96500"/>
                        <a14:foregroundMark x1="27000" y1="96500" x2="74667" y2="91500"/>
                        <a14:foregroundMark x1="74667" y1="91500" x2="82667" y2="93000"/>
                        <a14:foregroundMark x1="82667" y1="93000" x2="48667" y2="8500"/>
                        <a14:foregroundMark x1="12000" y1="97000" x2="34333" y2="72000"/>
                        <a14:foregroundMark x1="34333" y1="72000" x2="34667" y2="72000"/>
                        <a14:foregroundMark x1="49667" y1="3000" x2="50000" y2="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00"/>
          <a:stretch>
            <a:fillRect/>
          </a:stretch>
        </p:blipFill>
        <p:spPr bwMode="auto">
          <a:xfrm>
            <a:off x="446088" y="4077023"/>
            <a:ext cx="2177161" cy="15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850514-0912-439B-BC07-D61000B0BE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3" b="99134" l="0" r="100000">
                        <a14:foregroundMark x1="3625" y1="2273" x2="79909" y2="89069"/>
                        <a14:foregroundMark x1="79909" y1="89069" x2="88671" y2="94048"/>
                        <a14:foregroundMark x1="88671" y1="94048" x2="97583" y2="96429"/>
                        <a14:foregroundMark x1="30514" y1="541" x2="30514" y2="541"/>
                        <a14:foregroundMark x1="3776" y1="9091" x2="3625" y2="41126"/>
                        <a14:foregroundMark x1="42598" y1="758" x2="45166" y2="10606"/>
                        <a14:foregroundMark x1="13746" y1="2056" x2="35498" y2="3247"/>
                        <a14:foregroundMark x1="35498" y1="3247" x2="58006" y2="2165"/>
                        <a14:foregroundMark x1="58006" y1="2165" x2="92145" y2="5411"/>
                        <a14:foregroundMark x1="92145" y1="5411" x2="95770" y2="30303"/>
                        <a14:foregroundMark x1="95770" y1="30303" x2="95770" y2="93723"/>
                        <a14:foregroundMark x1="95770" y1="93723" x2="87009" y2="99026"/>
                        <a14:foregroundMark x1="87009" y1="99026" x2="6344" y2="94913"/>
                        <a14:foregroundMark x1="6344" y1="94913" x2="2417" y2="86364"/>
                        <a14:foregroundMark x1="2417" y1="86364" x2="2266" y2="78680"/>
                        <a14:foregroundMark x1="2266" y1="78680" x2="7855" y2="63420"/>
                        <a14:foregroundMark x1="7855" y1="63420" x2="5589" y2="37554"/>
                        <a14:foregroundMark x1="3776" y1="44372" x2="5589" y2="63095"/>
                        <a14:foregroundMark x1="4683" y1="76623" x2="6949" y2="87987"/>
                        <a14:foregroundMark x1="10272" y1="98268" x2="20997" y2="98268"/>
                        <a14:foregroundMark x1="20997" y1="98268" x2="32931" y2="98701"/>
                        <a14:foregroundMark x1="29909" y1="97944" x2="42900" y2="98052"/>
                        <a14:foregroundMark x1="60423" y1="99134" x2="60423" y2="99134"/>
                        <a14:foregroundMark x1="37915" y1="99134" x2="39728" y2="98918"/>
                        <a14:foregroundMark x1="2115" y1="70996" x2="2115" y2="70996"/>
                        <a14:foregroundMark x1="2115" y1="70996" x2="3776" y2="62446"/>
                        <a14:foregroundMark x1="2568" y1="28247" x2="2568" y2="52922"/>
                        <a14:foregroundMark x1="2266" y1="16342" x2="3172" y2="29870"/>
                        <a14:foregroundMark x1="2115" y1="52922" x2="2266" y2="66883"/>
                        <a14:foregroundMark x1="4079" y1="974" x2="37462" y2="1948"/>
                        <a14:foregroundMark x1="37462" y1="1948" x2="59215" y2="758"/>
                        <a14:foregroundMark x1="59215" y1="758" x2="70544" y2="1732"/>
                        <a14:foregroundMark x1="70544" y1="1732" x2="91994" y2="649"/>
                        <a14:foregroundMark x1="91994" y1="649" x2="95921" y2="1299"/>
                        <a14:foregroundMark x1="72356" y1="433" x2="72356" y2="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25" y="5716497"/>
            <a:ext cx="661776" cy="923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7E15627E-B126-4CE0-B42C-03B38726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419ADC-3EAB-452A-970D-E4693603A15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D5D4141-3138-4AAA-870B-3D226BE05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 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N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93C4347A-E320-48FB-8E05-B30CDFF54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EINRSTU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A31E5-B7EA-4535-AE9A-D7866A4ECC70}"/>
              </a:ext>
            </a:extLst>
          </p:cNvPr>
          <p:cNvSpPr txBox="1"/>
          <p:nvPr/>
        </p:nvSpPr>
        <p:spPr>
          <a:xfrm>
            <a:off x="3048000" y="5851525"/>
            <a:ext cx="411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THERE ARE </a:t>
            </a:r>
            <a:r>
              <a:rPr lang="en-US" sz="2400" b="1" dirty="0">
                <a:latin typeface="+mj-lt"/>
              </a:rPr>
              <a:t>THREE</a:t>
            </a:r>
            <a:r>
              <a:rPr lang="en-US" sz="24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>
            <a:extLst>
              <a:ext uri="{FF2B5EF4-FFF2-40B4-BE49-F238E27FC236}">
                <a16:creationId xmlns:a16="http://schemas.microsoft.com/office/drawing/2014/main" id="{5414E2DA-9920-4B95-9ED7-DCE72430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709EE3-953E-43DF-9A42-B1B98D64007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18A6F2E-2695-48D0-9CB9-EBA1FA223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EINRSTU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D355993-CDF1-401F-B771-2A876B3DF1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8229600" cy="453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NUTSIER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TRIUNES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UNITERS</a:t>
            </a:r>
          </a:p>
        </p:txBody>
      </p:sp>
      <p:sp>
        <p:nvSpPr>
          <p:cNvPr id="70661" name="Text Box 4">
            <a:extLst>
              <a:ext uri="{FF2B5EF4-FFF2-40B4-BE49-F238E27FC236}">
                <a16:creationId xmlns:a16="http://schemas.microsoft.com/office/drawing/2014/main" id="{5EDDF6D9-61EF-462B-B216-D91387888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7924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THE </a:t>
            </a:r>
            <a:r>
              <a:rPr lang="en-US" altLang="en-US" sz="2000" b="1" i="1" u="sng">
                <a:latin typeface="Tahoma" panose="020B0604030504040204" pitchFamily="34" charset="0"/>
              </a:rPr>
              <a:t>NUTSIER</a:t>
            </a:r>
            <a:r>
              <a:rPr lang="en-US" altLang="en-US" sz="2000" i="1" u="sng">
                <a:latin typeface="Tahoma" panose="020B060403050404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</a:rPr>
              <a:t> PATIENTS OFTEN SUFFER FROM EXCESSIVE RELIGIOSITY AND OFTEN </a:t>
            </a:r>
            <a:r>
              <a:rPr lang="en-US" altLang="en-US" sz="2000" u="sng">
                <a:latin typeface="Tahoma" panose="020B0604030504040204" pitchFamily="34" charset="0"/>
              </a:rPr>
              <a:t>INSERT</a:t>
            </a:r>
            <a:r>
              <a:rPr lang="en-US" altLang="en-US" sz="2000">
                <a:latin typeface="Tahoma" panose="020B0604030504040204" pitchFamily="34" charset="0"/>
              </a:rPr>
              <a:t> REFERENCES TO </a:t>
            </a:r>
            <a:r>
              <a:rPr lang="en-US" altLang="en-US" sz="2000" b="1" i="1" u="sng">
                <a:latin typeface="Tahoma" panose="020B0604030504040204" pitchFamily="34" charset="0"/>
              </a:rPr>
              <a:t>TRIUNES</a:t>
            </a:r>
            <a:r>
              <a:rPr lang="en-US" altLang="en-US" sz="1800">
                <a:latin typeface="Tahoma" panose="020B0604030504040204" pitchFamily="34" charset="0"/>
              </a:rPr>
              <a:t>  </a:t>
            </a:r>
            <a:r>
              <a:rPr lang="en-US" altLang="en-US" sz="2000">
                <a:latin typeface="Tahoma" panose="020B0604030504040204" pitchFamily="34" charset="0"/>
              </a:rPr>
              <a:t>LIKE FATHER, SON, AND HOLY GHOST, BUT IN GROUP PSYCHOTHERAPY, THE </a:t>
            </a:r>
            <a:r>
              <a:rPr lang="en-US" altLang="en-US" sz="2000" b="1" i="1" u="sng">
                <a:latin typeface="Tahoma" panose="020B0604030504040204" pitchFamily="34" charset="0"/>
              </a:rPr>
              <a:t>UNITERS</a:t>
            </a:r>
            <a:r>
              <a:rPr lang="en-US" altLang="en-US" sz="2400" b="1" i="1" u="sng">
                <a:latin typeface="Tahoma" panose="020B0604030504040204" pitchFamily="34" charset="0"/>
              </a:rPr>
              <a:t> </a:t>
            </a:r>
            <a:r>
              <a:rPr lang="en-US" altLang="en-US" sz="2000">
                <a:latin typeface="Tahoma" panose="020B0604030504040204" pitchFamily="34" charset="0"/>
              </a:rPr>
              <a:t> UNDERSTAND THE IMPORTANCE OF WORKING TOGETHER AS A GROUP.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6896A2A0-7021-4A7E-BD9C-169AE62A6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Tahoma" panose="020B0604030504040204" pitchFamily="34" charset="0"/>
              </a:rPr>
              <a:t>TRIUNES</a:t>
            </a:r>
            <a:r>
              <a:rPr lang="en-US" altLang="en-US" sz="2400">
                <a:latin typeface="Tahoma" panose="020B0604030504040204" pitchFamily="34" charset="0"/>
              </a:rPr>
              <a:t>:  TRINITIES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8E49E44C-E006-4F5A-A241-A02C31CE9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38888"/>
            <a:ext cx="7391400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TUNERS + I,  UNITER + S, URINES + T,  INSERT + U,  SUITER + N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BF0BF011-665B-4E45-8E73-0E409C9F1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562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70665" name="Picture 9" descr="hooper-group1">
            <a:extLst>
              <a:ext uri="{FF2B5EF4-FFF2-40B4-BE49-F238E27FC236}">
                <a16:creationId xmlns:a16="http://schemas.microsoft.com/office/drawing/2014/main" id="{ABC7088F-529D-4ED8-8E79-22108C44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175" y="1392238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3" descr="cross-478">
            <a:extLst>
              <a:ext uri="{FF2B5EF4-FFF2-40B4-BE49-F238E27FC236}">
                <a16:creationId xmlns:a16="http://schemas.microsoft.com/office/drawing/2014/main" id="{38027E99-79B9-43BD-BA81-2602303D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363" y="1524000"/>
            <a:ext cx="2492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470282-2C36-4599-AAE9-A3340768CCBD}"/>
              </a:ext>
            </a:extLst>
          </p:cNvPr>
          <p:cNvSpPr txBox="1"/>
          <p:nvPr/>
        </p:nvSpPr>
        <p:spPr>
          <a:xfrm>
            <a:off x="5105400" y="2981980"/>
            <a:ext cx="685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6D049-3513-4FA3-BE9D-9EF8A22B8D42}"/>
              </a:ext>
            </a:extLst>
          </p:cNvPr>
          <p:cNvSpPr txBox="1"/>
          <p:nvPr/>
        </p:nvSpPr>
        <p:spPr>
          <a:xfrm>
            <a:off x="5105400" y="1983443"/>
            <a:ext cx="685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7840C7-02FB-46E1-A14F-9102ABAF3399}"/>
              </a:ext>
            </a:extLst>
          </p:cNvPr>
          <p:cNvSpPr txBox="1"/>
          <p:nvPr/>
        </p:nvSpPr>
        <p:spPr>
          <a:xfrm>
            <a:off x="-121392" y="2937827"/>
            <a:ext cx="685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1A5729-4619-4522-935F-4A2892DE5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86" y="330381"/>
            <a:ext cx="369870" cy="33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53F4340B-CC1E-4470-884B-7FC50BC6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F55BDE-896D-4083-82B6-E99C97D1614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43A109B-3F1D-4B03-9594-C5CD474B5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B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831A6DE3-B719-421E-B0BB-8D4771F7F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BEIRSTU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88D89-5D27-46BA-B79B-372DEF146A68}"/>
              </a:ext>
            </a:extLst>
          </p:cNvPr>
          <p:cNvSpPr txBox="1"/>
          <p:nvPr/>
        </p:nvSpPr>
        <p:spPr>
          <a:xfrm>
            <a:off x="3352800" y="589857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6F64735B-2D1D-4906-984E-F5ECA97F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0CBCF-7C90-4BA8-9FB5-5E9AB01801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ABDA6532-B2AE-43E5-AC14-53EBC4962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BEIRSTU</a:t>
            </a: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BD90FD8-2BDE-434F-B763-F7404F035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BUSTIER</a:t>
            </a:r>
          </a:p>
          <a:p>
            <a:pPr eaLnBrk="1" hangingPunct="1"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RUBIEST</a:t>
            </a:r>
          </a:p>
        </p:txBody>
      </p:sp>
      <p:sp>
        <p:nvSpPr>
          <p:cNvPr id="74757" name="Text Box 4">
            <a:extLst>
              <a:ext uri="{FF2B5EF4-FFF2-40B4-BE49-F238E27FC236}">
                <a16:creationId xmlns:a16="http://schemas.microsoft.com/office/drawing/2014/main" id="{C37BE395-C11E-4BBD-A09F-57336775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8839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BUSTIER</a:t>
            </a:r>
            <a:r>
              <a:rPr lang="en-US" altLang="en-US" sz="2800" dirty="0"/>
              <a:t>: adj. A COMPARATIVE OF </a:t>
            </a:r>
            <a:r>
              <a:rPr lang="en-US" altLang="en-US" sz="2800" u="sng" dirty="0"/>
              <a:t>BUSTY</a:t>
            </a:r>
            <a:r>
              <a:rPr lang="en-US" altLang="en-US" sz="2800" dirty="0"/>
              <a:t> (BUSTIEST) and n. A WOMAN’S UNDERGARMENT</a:t>
            </a:r>
          </a:p>
        </p:txBody>
      </p:sp>
      <p:sp>
        <p:nvSpPr>
          <p:cNvPr id="74758" name="Text Box 5">
            <a:extLst>
              <a:ext uri="{FF2B5EF4-FFF2-40B4-BE49-F238E27FC236}">
                <a16:creationId xmlns:a16="http://schemas.microsoft.com/office/drawing/2014/main" id="{7B183E0A-BE92-4C93-8B35-18A03000D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803" y="1604962"/>
            <a:ext cx="2286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RUBIEST</a:t>
            </a:r>
            <a:r>
              <a:rPr lang="en-US" altLang="en-US" sz="2400" dirty="0"/>
              <a:t>: MOST </a:t>
            </a:r>
            <a:r>
              <a:rPr lang="en-US" altLang="en-US" sz="2400" u="sng" dirty="0"/>
              <a:t>RUBY</a:t>
            </a:r>
            <a:r>
              <a:rPr lang="en-US" altLang="en-US" sz="2400" dirty="0"/>
              <a:t> IN COLOR (RUBIER)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4AEFF-BC50-45A9-BBF7-C32866E65F69}"/>
              </a:ext>
            </a:extLst>
          </p:cNvPr>
          <p:cNvSpPr txBox="1"/>
          <p:nvPr/>
        </p:nvSpPr>
        <p:spPr>
          <a:xfrm>
            <a:off x="6096000" y="1349375"/>
            <a:ext cx="76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4BA4A-BA35-46CC-A333-8963BA1EFB9C}"/>
              </a:ext>
            </a:extLst>
          </p:cNvPr>
          <p:cNvSpPr txBox="1"/>
          <p:nvPr/>
        </p:nvSpPr>
        <p:spPr>
          <a:xfrm>
            <a:off x="5943600" y="2310825"/>
            <a:ext cx="685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17CA-55EA-4C1F-8DFD-0D894762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321175"/>
            <a:ext cx="1905000" cy="2400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FB7381-D647-441F-AAAE-DF709F97F3C5}"/>
              </a:ext>
            </a:extLst>
          </p:cNvPr>
          <p:cNvSpPr txBox="1"/>
          <p:nvPr/>
        </p:nvSpPr>
        <p:spPr>
          <a:xfrm>
            <a:off x="1836684" y="4976336"/>
            <a:ext cx="2049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BUSTIER (adj.)</a:t>
            </a:r>
          </a:p>
          <a:p>
            <a:r>
              <a:rPr lang="en-US" dirty="0">
                <a:latin typeface="+mj-lt"/>
              </a:rPr>
              <a:t>and </a:t>
            </a:r>
          </a:p>
          <a:p>
            <a:r>
              <a:rPr lang="en-US" dirty="0">
                <a:latin typeface="+mj-lt"/>
              </a:rPr>
              <a:t>BUSTIER (n.)</a:t>
            </a:r>
          </a:p>
          <a:p>
            <a:r>
              <a:rPr lang="en-US" dirty="0">
                <a:latin typeface="+mj-lt"/>
              </a:rPr>
              <a:t>and</a:t>
            </a:r>
          </a:p>
          <a:p>
            <a:r>
              <a:rPr lang="en-US" dirty="0">
                <a:latin typeface="+mj-lt"/>
              </a:rPr>
              <a:t>RUBIEST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D5E11-6C5A-4E59-96EB-02B804E77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25" y="4828381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4D4B6B75-4F47-49A8-91C5-4718F322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6EDCC4-64E4-404E-9F4C-3E2133D364E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598C0B65-BF88-40D5-908C-EC5463B6E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V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D63688F9-FFD0-44A3-8607-00815846A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EIRSTUV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A9210-5421-41BA-B846-B389728A0BDC}"/>
              </a:ext>
            </a:extLst>
          </p:cNvPr>
          <p:cNvSpPr txBox="1"/>
          <p:nvPr/>
        </p:nvSpPr>
        <p:spPr>
          <a:xfrm>
            <a:off x="3048000" y="5851525"/>
            <a:ext cx="411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THERE ARE </a:t>
            </a:r>
            <a:r>
              <a:rPr lang="en-US" sz="2400" b="1" dirty="0">
                <a:latin typeface="+mj-lt"/>
              </a:rPr>
              <a:t>THREE</a:t>
            </a:r>
            <a:r>
              <a:rPr lang="en-US" sz="24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>
            <a:extLst>
              <a:ext uri="{FF2B5EF4-FFF2-40B4-BE49-F238E27FC236}">
                <a16:creationId xmlns:a16="http://schemas.microsoft.com/office/drawing/2014/main" id="{A6AD52D5-ED54-4A32-88B2-335EC14B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BD3B6-764C-48D2-B04C-4081691EC49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CD0844C2-A0BA-48D0-A7A2-2E876C7C4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EIRSTUV</a:t>
            </a: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78488D3-630C-42C1-8B0C-C12E3F8CD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REVUIST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STUIVER</a:t>
            </a:r>
          </a:p>
          <a:p>
            <a:pPr eaLnBrk="1" hangingPunct="1"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VIRTUES</a:t>
            </a:r>
          </a:p>
        </p:txBody>
      </p:sp>
      <p:sp>
        <p:nvSpPr>
          <p:cNvPr id="78853" name="Text Box 4">
            <a:extLst>
              <a:ext uri="{FF2B5EF4-FFF2-40B4-BE49-F238E27FC236}">
                <a16:creationId xmlns:a16="http://schemas.microsoft.com/office/drawing/2014/main" id="{F69CE87E-D863-4AD4-B50B-2BCEE18C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2081213"/>
            <a:ext cx="3314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STUIVER</a:t>
            </a:r>
            <a:r>
              <a:rPr lang="en-US" altLang="en-US" sz="2400" dirty="0"/>
              <a:t>: A FORMER DUTCH COIN (also STIVER/S)</a:t>
            </a:r>
          </a:p>
        </p:txBody>
      </p:sp>
      <p:sp>
        <p:nvSpPr>
          <p:cNvPr id="78854" name="Text Box 5">
            <a:extLst>
              <a:ext uri="{FF2B5EF4-FFF2-40B4-BE49-F238E27FC236}">
                <a16:creationId xmlns:a16="http://schemas.microsoft.com/office/drawing/2014/main" id="{DCF62BCC-53C2-4FF0-907F-5A00FD486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872" y="1196975"/>
            <a:ext cx="3048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REVUIST</a:t>
            </a:r>
            <a:r>
              <a:rPr lang="en-US" altLang="en-US" sz="2400"/>
              <a:t>: WRITER OF REVUES</a:t>
            </a:r>
          </a:p>
        </p:txBody>
      </p:sp>
      <p:sp>
        <p:nvSpPr>
          <p:cNvPr id="78855" name="Text Box 6">
            <a:extLst>
              <a:ext uri="{FF2B5EF4-FFF2-40B4-BE49-F238E27FC236}">
                <a16:creationId xmlns:a16="http://schemas.microsoft.com/office/drawing/2014/main" id="{54795250-5A93-4338-9D82-769D78785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29163"/>
            <a:ext cx="8991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</a:t>
            </a:r>
            <a:r>
              <a:rPr lang="en-US" altLang="en-US" sz="2800" b="1" i="1" u="sng"/>
              <a:t>REVUIST</a:t>
            </a:r>
            <a:r>
              <a:rPr lang="en-US" altLang="en-US" sz="2800"/>
              <a:t> ACCEPTED A </a:t>
            </a:r>
            <a:r>
              <a:rPr lang="en-US" altLang="en-US" sz="2800" b="1" i="1" u="sng"/>
              <a:t>STUIVER</a:t>
            </a:r>
            <a:r>
              <a:rPr lang="en-US" altLang="en-US" sz="2800"/>
              <a:t> OR TWO TO EXTOL THE </a:t>
            </a:r>
            <a:r>
              <a:rPr lang="en-US" altLang="en-US" sz="2800" b="1" i="1" u="sng"/>
              <a:t>VIRTUES</a:t>
            </a:r>
            <a:r>
              <a:rPr lang="en-US" altLang="en-US" sz="2800"/>
              <a:t> OF A SO-SO DUTCH MOVIE.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306C6-C961-49A9-B449-18388D8D4F3A}"/>
              </a:ext>
            </a:extLst>
          </p:cNvPr>
          <p:cNvSpPr txBox="1"/>
          <p:nvPr/>
        </p:nvSpPr>
        <p:spPr>
          <a:xfrm>
            <a:off x="5334000" y="2209800"/>
            <a:ext cx="76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E75469-E825-47DA-96F8-D77611C951CE}"/>
              </a:ext>
            </a:extLst>
          </p:cNvPr>
          <p:cNvSpPr txBox="1"/>
          <p:nvPr/>
        </p:nvSpPr>
        <p:spPr>
          <a:xfrm>
            <a:off x="5334000" y="1196975"/>
            <a:ext cx="762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B1D33-7A96-4132-B5D6-A32BE380952C}"/>
              </a:ext>
            </a:extLst>
          </p:cNvPr>
          <p:cNvSpPr txBox="1"/>
          <p:nvPr/>
        </p:nvSpPr>
        <p:spPr>
          <a:xfrm>
            <a:off x="5181600" y="3048000"/>
            <a:ext cx="6858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2B076-9B33-1E7E-47C2-00B4C3C6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36" y="194352"/>
            <a:ext cx="369870" cy="33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0CE06F14-BF36-44C7-9CFF-FB5F633E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392BB9-F2D4-490A-AC40-12243DD2D6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23766E2-0831-42B4-A958-E0A0B88B6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376" y="2758124"/>
            <a:ext cx="73152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ONLY ONE GOOD BINGO STEM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       CAN BE CREATED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    FROM THIS ALPHAGRAM: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A0B32C1-A097-4D0C-9159-A27E44BD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6201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EIRSTU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6C23F734-151F-45CD-8110-911F945C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0F5F30-EDD9-4787-872B-05490C1AD5D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FB0E5A8A-121A-4639-8D6D-FE9699912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 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R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728B934-8544-48C0-AC12-3DDFCBF53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EIRRSTU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90A69E-DB28-426A-BAE0-25C5EB83CD7E}"/>
              </a:ext>
            </a:extLst>
          </p:cNvPr>
          <p:cNvSpPr txBox="1"/>
          <p:nvPr/>
        </p:nvSpPr>
        <p:spPr>
          <a:xfrm>
            <a:off x="3314700" y="595855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BDAE804C-A7D5-49DB-B1A1-B8AADFA9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32A0D-6326-49E1-9303-F0759D43D8E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70F2EB0-3B95-4836-AEA9-12529DB12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EIRRSTU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D5608771-1F4E-4FD2-84AC-07C798F70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1303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RUSTIER</a:t>
            </a:r>
          </a:p>
        </p:txBody>
      </p:sp>
      <p:pic>
        <p:nvPicPr>
          <p:cNvPr id="82949" name="Picture 5" descr="old-suitcase-thumb192169">
            <a:extLst>
              <a:ext uri="{FF2B5EF4-FFF2-40B4-BE49-F238E27FC236}">
                <a16:creationId xmlns:a16="http://schemas.microsoft.com/office/drawing/2014/main" id="{5319D830-E169-4CF2-AB62-5C6778CC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33147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D9665121-2BFE-4C56-AE8A-80F9D6C1D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1905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HOOK/S?</a:t>
            </a:r>
          </a:p>
        </p:txBody>
      </p:sp>
      <p:sp>
        <p:nvSpPr>
          <p:cNvPr id="130055" name="Text Box 7">
            <a:extLst>
              <a:ext uri="{FF2B5EF4-FFF2-40B4-BE49-F238E27FC236}">
                <a16:creationId xmlns:a16="http://schemas.microsoft.com/office/drawing/2014/main" id="{280729DA-D752-4DE5-A3FC-8924057FE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38100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u="sng" dirty="0"/>
              <a:t>C</a:t>
            </a:r>
            <a:r>
              <a:rPr lang="en-US" altLang="en-US" sz="2800" dirty="0"/>
              <a:t>RUSTIER   </a:t>
            </a:r>
            <a:r>
              <a:rPr lang="en-US" altLang="en-US" sz="2800" b="1" u="sng" dirty="0"/>
              <a:t>T</a:t>
            </a:r>
            <a:r>
              <a:rPr lang="en-US" altLang="en-US" sz="2800" dirty="0"/>
              <a:t>RUSTIER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D5D34-1447-4A9F-A614-2DC8082A4DA3}"/>
              </a:ext>
            </a:extLst>
          </p:cNvPr>
          <p:cNvSpPr txBox="1"/>
          <p:nvPr/>
        </p:nvSpPr>
        <p:spPr>
          <a:xfrm>
            <a:off x="762000" y="1058863"/>
            <a:ext cx="1524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CB2DE-322D-46C1-95EB-AD5B5A124F1F}"/>
              </a:ext>
            </a:extLst>
          </p:cNvPr>
          <p:cNvSpPr txBox="1"/>
          <p:nvPr/>
        </p:nvSpPr>
        <p:spPr>
          <a:xfrm>
            <a:off x="762000" y="1600200"/>
            <a:ext cx="152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atin typeface="+mj-lt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3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>
            <a:extLst>
              <a:ext uri="{FF2B5EF4-FFF2-40B4-BE49-F238E27FC236}">
                <a16:creationId xmlns:a16="http://schemas.microsoft.com/office/drawing/2014/main" id="{0FB32945-02C2-4C30-83FD-402EF29F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7C5249-5B80-4C79-874E-8CFC8E70B0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r>
              <a:rPr lang="en-US" altLang="en-US" sz="1400"/>
              <a:t> </a:t>
            </a: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70275BBE-EEAB-414C-B999-AF66F1049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SUITER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A25C8A8B-8238-44D2-B7C8-5A0A3EFB2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7793" y="1171900"/>
            <a:ext cx="8839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THAT’S IT! BINGOS WORTH REVIEWING: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FD7F0BAE-4363-4532-AEFF-D6643E416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763000" cy="4760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dirty="0">
                <a:latin typeface="Scramble" panose="020B0603050302020204" pitchFamily="34" charset="0"/>
              </a:rPr>
              <a:t>RUBIEST  CURITES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dirty="0">
                <a:latin typeface="Scramble" panose="020B0603050302020204" pitchFamily="34" charset="0"/>
              </a:rPr>
              <a:t>ICTERUS  FUSTIER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dirty="0">
                <a:latin typeface="Scramble" panose="020B0603050302020204" pitchFamily="34" charset="0"/>
              </a:rPr>
              <a:t>HIRSUTE  RUTILES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dirty="0">
                <a:latin typeface="Scramble" panose="020B0603050302020204" pitchFamily="34" charset="0"/>
              </a:rPr>
              <a:t>NUTSIER  STUIVER</a:t>
            </a:r>
            <a:endParaRPr lang="en-US" altLang="en-US" sz="3600" b="1" dirty="0">
              <a:solidFill>
                <a:schemeClr val="hlink"/>
              </a:solidFill>
              <a:latin typeface="Scramble" panose="020B06030503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dirty="0">
                <a:latin typeface="Scramble" panose="020B0603050302020204" pitchFamily="34" charset="0"/>
              </a:rPr>
              <a:t>QUERIST  REVUIST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dirty="0">
                <a:latin typeface="Scramble" panose="020B0603050302020204" pitchFamily="34" charset="0"/>
              </a:rPr>
              <a:t>PERITUS  TUSKIER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>
            <a:extLst>
              <a:ext uri="{FF2B5EF4-FFF2-40B4-BE49-F238E27FC236}">
                <a16:creationId xmlns:a16="http://schemas.microsoft.com/office/drawing/2014/main" id="{DAC3D5B7-D201-401F-BBBD-0492B1FB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F0DA3A-6138-4B7D-912C-810F8ED0D3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1B98AD34-96AA-4FD1-89EB-249176CAB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SUITER</a:t>
            </a: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EE81BB14-C617-47F0-B32D-37CF9694E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2" name="DA123866.wav">
            <a:hlinkClick r:id="" action="ppaction://media"/>
            <a:extLst>
              <a:ext uri="{FF2B5EF4-FFF2-40B4-BE49-F238E27FC236}">
                <a16:creationId xmlns:a16="http://schemas.microsoft.com/office/drawing/2014/main" id="{48EC94B1-C993-68F5-4EAC-E9360652A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1C847B-879A-49AF-8241-5793C2D39B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41" b="94872" l="4750" r="96750">
                        <a14:foregroundMark x1="19500" y1="42564" x2="11500" y2="49231"/>
                        <a14:foregroundMark x1="11500" y1="49231" x2="6250" y2="61026"/>
                        <a14:foregroundMark x1="6250" y1="61026" x2="9750" y2="74872"/>
                        <a14:foregroundMark x1="9750" y1="74872" x2="19500" y2="80000"/>
                        <a14:foregroundMark x1="38500" y1="91282" x2="46000" y2="94872"/>
                        <a14:foregroundMark x1="46000" y1="94872" x2="74750" y2="87179"/>
                        <a14:foregroundMark x1="40250" y1="29231" x2="9250" y2="48205"/>
                        <a14:foregroundMark x1="9250" y1="48205" x2="4750" y2="61026"/>
                        <a14:foregroundMark x1="4750" y1="61026" x2="9750" y2="73333"/>
                        <a14:foregroundMark x1="9750" y1="73333" x2="12250" y2="73333"/>
                        <a14:foregroundMark x1="80250" y1="77949" x2="88250" y2="74872"/>
                        <a14:foregroundMark x1="88250" y1="74872" x2="92750" y2="61538"/>
                        <a14:foregroundMark x1="92750" y1="61538" x2="87500" y2="49231"/>
                        <a14:foregroundMark x1="87500" y1="49231" x2="87500" y2="49231"/>
                        <a14:foregroundMark x1="96750" y1="62051" x2="96750" y2="62051"/>
                        <a14:foregroundMark x1="52750" y1="5641" x2="52750" y2="5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456167"/>
            <a:ext cx="914400" cy="445770"/>
          </a:xfrm>
          <a:prstGeom prst="rect">
            <a:avLst/>
          </a:prstGeom>
        </p:spPr>
      </p:pic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E4511ECE-6D44-491C-AC49-DBB2F9EC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F87CB-FF68-4585-AD7C-566656A69DD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DD0DBA8-B062-493B-AE25-02C37957E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SUITER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E0E42D3-EE6F-4F93-B4D2-D0AEC2FE2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938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dirty="0"/>
              <a:t>		GOOK FOOLS DOM QOPH 	   	   (CONS BOSS)            	   VROOM! </a:t>
            </a:r>
          </a:p>
        </p:txBody>
      </p:sp>
      <p:pic>
        <p:nvPicPr>
          <p:cNvPr id="13317" name="Picture 4" descr="storm57">
            <a:extLst>
              <a:ext uri="{FF2B5EF4-FFF2-40B4-BE49-F238E27FC236}">
                <a16:creationId xmlns:a16="http://schemas.microsoft.com/office/drawing/2014/main" id="{98222C03-99F1-48FF-B478-7C2637B6B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81"/>
          <a:stretch/>
        </p:blipFill>
        <p:spPr bwMode="auto">
          <a:xfrm>
            <a:off x="4601817" y="3472625"/>
            <a:ext cx="2819400" cy="324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EDA9863.WAV">
            <a:hlinkClick r:id="" action="ppaction://media"/>
            <a:extLst>
              <a:ext uri="{FF2B5EF4-FFF2-40B4-BE49-F238E27FC236}">
                <a16:creationId xmlns:a16="http://schemas.microsoft.com/office/drawing/2014/main" id="{95A47CBE-0226-4A49-8513-711D27A38C42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BA7F52-93E1-40CE-83B1-9D3FA1FE53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750" l="9290" r="88525">
                        <a14:foregroundMark x1="25683" y1="93750" x2="27869" y2="82422"/>
                        <a14:foregroundMark x1="57377" y1="93359" x2="57923" y2="90234"/>
                        <a14:foregroundMark x1="56284" y1="0" x2="56284" y2="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4667" y="3657600"/>
            <a:ext cx="2231133" cy="3124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64909C-B4F5-415E-AD0C-E7BD3EE1090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055" b="92117" l="7288" r="89818">
                        <a14:foregroundMark x1="36549" y1="9683" x2="47696" y2="10283"/>
                        <a14:foregroundMark x1="47696" y1="10283" x2="66238" y2="8055"/>
                        <a14:foregroundMark x1="7610" y1="46444" x2="7610" y2="54584"/>
                        <a14:foregroundMark x1="50375" y1="91517" x2="50375" y2="91517"/>
                        <a14:foregroundMark x1="51554" y1="92117" x2="51554" y2="92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3644762"/>
            <a:ext cx="457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5" fill="hold"/>
                                        <p:tgtEl>
                                          <p:spTgt spid="2007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09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02F85-249C-4AA1-8388-891C30C5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FBD25-8759-491E-B54E-DBF0569D35A4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9E82A-FB13-449B-BB4D-B36012863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00200"/>
            <a:ext cx="8191500" cy="44958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12EF100-AEE6-4C73-AA48-BA194581F45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SUITER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37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>
            <a:extLst>
              <a:ext uri="{FF2B5EF4-FFF2-40B4-BE49-F238E27FC236}">
                <a16:creationId xmlns:a16="http://schemas.microsoft.com/office/drawing/2014/main" id="{BB23BCE5-AFA4-471D-8A85-3424D6EA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19817-3323-4539-AF15-60B2B257C84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E33D65F4-04CA-41C9-BB9B-478344039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</a:t>
            </a:r>
          </a:p>
        </p:txBody>
      </p:sp>
      <p:pic>
        <p:nvPicPr>
          <p:cNvPr id="93188" name="Picture 4" descr="MMj03097780000[1]">
            <a:extLst>
              <a:ext uri="{FF2B5EF4-FFF2-40B4-BE49-F238E27FC236}">
                <a16:creationId xmlns:a16="http://schemas.microsoft.com/office/drawing/2014/main" id="{95EC7F3F-9CD7-43AA-BBFB-C89873CA41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35714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A8F9987.WAV">
            <a:hlinkClick r:id="" action="ppaction://media"/>
            <a:extLst>
              <a:ext uri="{FF2B5EF4-FFF2-40B4-BE49-F238E27FC236}">
                <a16:creationId xmlns:a16="http://schemas.microsoft.com/office/drawing/2014/main" id="{E3538CF8-B557-424F-928F-DC79DE975825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1">
            <a:extLst>
              <a:ext uri="{FF2B5EF4-FFF2-40B4-BE49-F238E27FC236}">
                <a16:creationId xmlns:a16="http://schemas.microsoft.com/office/drawing/2014/main" id="{F942D580-31D3-4022-AC5E-EDDC6021B2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081" y="3569745"/>
            <a:ext cx="6858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88CB34-BB04-4823-B8DE-B891C53104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219" y="3429000"/>
            <a:ext cx="809625" cy="809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F71EDF-B9C5-4EAB-A102-5B17DE6FE6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29" b="96371" l="9730" r="89730">
                        <a14:foregroundMark x1="41622" y1="8468" x2="55676" y2="8065"/>
                        <a14:foregroundMark x1="55676" y1="8065" x2="66486" y2="8468"/>
                        <a14:foregroundMark x1="50811" y1="4032" x2="50811" y2="4032"/>
                        <a14:foregroundMark x1="41622" y1="94355" x2="42703" y2="81855"/>
                        <a14:foregroundMark x1="63784" y1="96371" x2="58378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310" y="3081746"/>
            <a:ext cx="1124593" cy="1507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734F09-1114-42A0-A0B8-A6877F1C085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799" y="3262312"/>
            <a:ext cx="914401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14A826-8986-4BAF-B916-B49037B06BCE}"/>
              </a:ext>
            </a:extLst>
          </p:cNvPr>
          <p:cNvSpPr txBox="1"/>
          <p:nvPr/>
        </p:nvSpPr>
        <p:spPr>
          <a:xfrm>
            <a:off x="2667000" y="453830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GOOK FOOLS DOM QOPH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F69C84-533B-406F-8D93-062AD59261EE}"/>
              </a:ext>
            </a:extLst>
          </p:cNvPr>
          <p:cNvSpPr txBox="1"/>
          <p:nvPr/>
        </p:nvSpPr>
        <p:spPr>
          <a:xfrm>
            <a:off x="4022449" y="48559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(CONS BOSS)     VROOM!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0" fill="hold"/>
                                        <p:tgtEl>
                                          <p:spTgt spid="49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EB448C6A-3787-4849-B61C-F844ACA6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F4F14D-82D9-4A6E-B011-4434E1AC68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6BD0F8E-3A1E-475D-81EC-531743243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EIRSTU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7D041E24-D351-4E3A-A711-81DB88F7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175" name="Text Box 5">
            <a:extLst>
              <a:ext uri="{FF2B5EF4-FFF2-40B4-BE49-F238E27FC236}">
                <a16:creationId xmlns:a16="http://schemas.microsoft.com/office/drawing/2014/main" id="{5FE6A19B-0124-40B6-BD8A-43B03A85A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51550"/>
            <a:ext cx="609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SUITER</a:t>
            </a:r>
            <a:r>
              <a:rPr lang="en-US" altLang="en-US" sz="2400"/>
              <a:t>: A SUITCASE HOLDING SUITS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7C10DBA-1F81-45C6-9A4D-BF139610C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6201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SUITER</a:t>
            </a:r>
          </a:p>
        </p:txBody>
      </p:sp>
      <p:pic>
        <p:nvPicPr>
          <p:cNvPr id="7174" name="Picture 8" descr="pl1204red">
            <a:hlinkClick r:id="rId3"/>
            <a:extLst>
              <a:ext uri="{FF2B5EF4-FFF2-40B4-BE49-F238E27FC236}">
                <a16:creationId xmlns:a16="http://schemas.microsoft.com/office/drawing/2014/main" id="{E7BD254A-03D3-4057-8513-DB78BBF55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98706" l="8531" r="94787">
                        <a14:foregroundMark x1="9005" y1="16181" x2="15166" y2="77670"/>
                        <a14:foregroundMark x1="15166" y1="77670" x2="25592" y2="92233"/>
                        <a14:foregroundMark x1="25592" y1="92233" x2="37915" y2="93528"/>
                        <a14:foregroundMark x1="37915" y1="93528" x2="72986" y2="86084"/>
                        <a14:foregroundMark x1="72986" y1="86084" x2="82938" y2="81553"/>
                        <a14:foregroundMark x1="82938" y1="81553" x2="90521" y2="76052"/>
                        <a14:foregroundMark x1="90521" y1="76052" x2="90995" y2="18447"/>
                        <a14:foregroundMark x1="90995" y1="18447" x2="86256" y2="11003"/>
                        <a14:foregroundMark x1="86256" y1="11003" x2="74882" y2="9709"/>
                        <a14:foregroundMark x1="74882" y1="9709" x2="41706" y2="16181"/>
                        <a14:foregroundMark x1="41706" y1="16181" x2="10427" y2="14239"/>
                        <a14:foregroundMark x1="38863" y1="1942" x2="38863" y2="1942"/>
                        <a14:foregroundMark x1="39810" y1="1942" x2="50711" y2="2589"/>
                        <a14:foregroundMark x1="50711" y1="2589" x2="56872" y2="4531"/>
                        <a14:foregroundMark x1="30688" y1="6796" x2="30806" y2="5825"/>
                        <a14:foregroundMark x1="30648" y1="7120" x2="30688" y2="6796"/>
                        <a14:foregroundMark x1="30569" y1="7767" x2="30648" y2="7120"/>
                        <a14:foregroundMark x1="30332" y1="9709" x2="30569" y2="7767"/>
                        <a14:foregroundMark x1="9953" y1="75405" x2="8531" y2="12945"/>
                        <a14:foregroundMark x1="38863" y1="96117" x2="52133" y2="93851"/>
                        <a14:foregroundMark x1="52133" y1="93851" x2="66825" y2="88026"/>
                        <a14:foregroundMark x1="43128" y1="99029" x2="45972" y2="90939"/>
                        <a14:foregroundMark x1="93365" y1="83495" x2="94787" y2="42395"/>
                        <a14:backgroundMark x1="30806" y1="7120" x2="30806" y2="7120"/>
                        <a14:backgroundMark x1="29858" y1="7767" x2="29858" y2="7767"/>
                        <a14:backgroundMark x1="30806" y1="6796" x2="30806" y2="6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593526"/>
            <a:ext cx="2133600" cy="312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75DB6354-6298-4470-BF17-F5FF78A3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873519-510B-4EED-8627-6FB5D9F825F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53BEB90-27BE-45FC-9031-B4475A802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461116"/>
            <a:ext cx="8229600" cy="2106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/>
              <a:t>WHAT MNEMONIC PHRASE    	CAN WE ASSOCIATE      WITH THIS BINGO STEM?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38D1F67-ABC6-4275-96BC-21DEA550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6201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SUITER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B86432-9896-490E-B6C6-D90AC9B810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41" b="94872" l="4750" r="96750">
                        <a14:foregroundMark x1="19500" y1="42564" x2="11500" y2="49231"/>
                        <a14:foregroundMark x1="11500" y1="49231" x2="6250" y2="61026"/>
                        <a14:foregroundMark x1="6250" y1="61026" x2="9750" y2="74872"/>
                        <a14:foregroundMark x1="9750" y1="74872" x2="19500" y2="80000"/>
                        <a14:foregroundMark x1="38500" y1="91282" x2="46000" y2="94872"/>
                        <a14:foregroundMark x1="46000" y1="94872" x2="74750" y2="87179"/>
                        <a14:foregroundMark x1="40250" y1="29231" x2="9250" y2="48205"/>
                        <a14:foregroundMark x1="9250" y1="48205" x2="4750" y2="61026"/>
                        <a14:foregroundMark x1="4750" y1="61026" x2="9750" y2="73333"/>
                        <a14:foregroundMark x1="9750" y1="73333" x2="12250" y2="73333"/>
                        <a14:foregroundMark x1="80250" y1="77949" x2="88250" y2="74872"/>
                        <a14:foregroundMark x1="88250" y1="74872" x2="92750" y2="61538"/>
                        <a14:foregroundMark x1="92750" y1="61538" x2="87500" y2="49231"/>
                        <a14:foregroundMark x1="87500" y1="49231" x2="87500" y2="49231"/>
                        <a14:foregroundMark x1="96750" y1="62051" x2="96750" y2="62051"/>
                        <a14:foregroundMark x1="52750" y1="5641" x2="52750" y2="5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510914"/>
            <a:ext cx="914400" cy="445770"/>
          </a:xfrm>
          <a:prstGeom prst="rect">
            <a:avLst/>
          </a:prstGeom>
        </p:spPr>
      </p:pic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1EC6D77F-FB41-44C0-A397-0BD46C5F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4A4382-F357-4889-BF7D-F3C0FA50AF4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72" name="Text Box 10">
            <a:extLst>
              <a:ext uri="{FF2B5EF4-FFF2-40B4-BE49-F238E27FC236}">
                <a16:creationId xmlns:a16="http://schemas.microsoft.com/office/drawing/2014/main" id="{55174D0D-1324-418B-A593-6287E1028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486400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SO THE PHRASE:</a:t>
            </a:r>
          </a:p>
        </p:txBody>
      </p:sp>
      <p:sp>
        <p:nvSpPr>
          <p:cNvPr id="11273" name="AutoShape 10" descr="http://s3-ap-southeast-2.amazonaws.com/shopfrontpro/182/images/detailed/1/man_nerd.jpg">
            <a:extLst>
              <a:ext uri="{FF2B5EF4-FFF2-40B4-BE49-F238E27FC236}">
                <a16:creationId xmlns:a16="http://schemas.microsoft.com/office/drawing/2014/main" id="{0F58B4AD-BB85-44E8-B1FA-95222E45DB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E670DB0-F0FB-4C63-9AC8-CB67336A331D}"/>
              </a:ext>
            </a:extLst>
          </p:cNvPr>
          <p:cNvSpPr/>
          <p:nvPr/>
        </p:nvSpPr>
        <p:spPr>
          <a:xfrm>
            <a:off x="2514600" y="2370138"/>
            <a:ext cx="3657600" cy="9064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DD4C1C9F-8E75-436F-A3CA-D3B5EE57C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478024"/>
            <a:ext cx="37719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/>
              <a:t>“I JUST SOLD MY IDIOT BOSS A BIKE THAT WON’T LAST A MONTH!  GOT MY SUITER ‘CAUSE I’M OUT OF HERE!”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B7C1397-92F7-41D9-841B-9C4796408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9084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SUITER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DD1D93-2D71-4480-A1B6-93597A3F12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798" l="9290" r="88525">
                        <a14:foregroundMark x1="25683" y1="93798" x2="27869" y2="82558"/>
                        <a14:foregroundMark x1="57377" y1="93411" x2="57923" y2="90310"/>
                        <a14:foregroundMark x1="56284" y1="0" x2="56284" y2="1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3769" y="3657600"/>
            <a:ext cx="2180427" cy="3068512"/>
          </a:xfrm>
          <a:prstGeom prst="rect">
            <a:avLst/>
          </a:prstGeom>
        </p:spPr>
      </p:pic>
      <p:pic>
        <p:nvPicPr>
          <p:cNvPr id="11" name="Picture 4" descr="storm57">
            <a:extLst>
              <a:ext uri="{FF2B5EF4-FFF2-40B4-BE49-F238E27FC236}">
                <a16:creationId xmlns:a16="http://schemas.microsoft.com/office/drawing/2014/main" id="{06675174-4F59-4B5D-B225-6967284E3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81"/>
          <a:stretch/>
        </p:blipFill>
        <p:spPr bwMode="auto">
          <a:xfrm>
            <a:off x="4601817" y="3472625"/>
            <a:ext cx="2819400" cy="324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06F78C-89FE-4925-B063-5680774165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5" b="92117" l="7288" r="89818">
                        <a14:foregroundMark x1="36549" y1="9683" x2="47696" y2="10283"/>
                        <a14:foregroundMark x1="47696" y1="10283" x2="66238" y2="8055"/>
                        <a14:foregroundMark x1="7610" y1="46444" x2="7610" y2="54584"/>
                        <a14:foregroundMark x1="50375" y1="91517" x2="50375" y2="91517"/>
                        <a14:foregroundMark x1="51554" y1="92117" x2="51554" y2="92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3644762"/>
            <a:ext cx="4572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1C847B-879A-49AF-8241-5793C2D39B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41" b="94872" l="4750" r="96750">
                        <a14:foregroundMark x1="19500" y1="42564" x2="11500" y2="49231"/>
                        <a14:foregroundMark x1="11500" y1="49231" x2="6250" y2="61026"/>
                        <a14:foregroundMark x1="6250" y1="61026" x2="9750" y2="74872"/>
                        <a14:foregroundMark x1="9750" y1="74872" x2="19500" y2="80000"/>
                        <a14:foregroundMark x1="38500" y1="91282" x2="46000" y2="94872"/>
                        <a14:foregroundMark x1="46000" y1="94872" x2="74750" y2="87179"/>
                        <a14:foregroundMark x1="40250" y1="29231" x2="9250" y2="48205"/>
                        <a14:foregroundMark x1="9250" y1="48205" x2="4750" y2="61026"/>
                        <a14:foregroundMark x1="4750" y1="61026" x2="9750" y2="73333"/>
                        <a14:foregroundMark x1="9750" y1="73333" x2="12250" y2="73333"/>
                        <a14:foregroundMark x1="80250" y1="77949" x2="88250" y2="74872"/>
                        <a14:foregroundMark x1="88250" y1="74872" x2="92750" y2="61538"/>
                        <a14:foregroundMark x1="92750" y1="61538" x2="87500" y2="49231"/>
                        <a14:foregroundMark x1="87500" y1="49231" x2="87500" y2="49231"/>
                        <a14:foregroundMark x1="96750" y1="62051" x2="96750" y2="62051"/>
                        <a14:foregroundMark x1="52750" y1="5641" x2="52750" y2="5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456167"/>
            <a:ext cx="914400" cy="445770"/>
          </a:xfrm>
          <a:prstGeom prst="rect">
            <a:avLst/>
          </a:prstGeom>
        </p:spPr>
      </p:pic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E4511ECE-6D44-491C-AC49-DBB2F9EC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F87CB-FF68-4585-AD7C-566656A69DD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DD0DBA8-B062-493B-AE25-02C37957E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SUITER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E0E42D3-EE6F-4F93-B4D2-D0AEC2FE2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938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dirty="0"/>
              <a:t>		GOOK FOOLS DOM QOPH 	   	   (CONS BOSS)            	   VROOM! </a:t>
            </a:r>
          </a:p>
        </p:txBody>
      </p:sp>
      <p:pic>
        <p:nvPicPr>
          <p:cNvPr id="13317" name="Picture 4" descr="storm57">
            <a:extLst>
              <a:ext uri="{FF2B5EF4-FFF2-40B4-BE49-F238E27FC236}">
                <a16:creationId xmlns:a16="http://schemas.microsoft.com/office/drawing/2014/main" id="{98222C03-99F1-48FF-B478-7C2637B6B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81"/>
          <a:stretch/>
        </p:blipFill>
        <p:spPr bwMode="auto">
          <a:xfrm>
            <a:off x="4601817" y="3472625"/>
            <a:ext cx="2819400" cy="324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EDA9863.WAV">
            <a:hlinkClick r:id="" action="ppaction://media"/>
            <a:extLst>
              <a:ext uri="{FF2B5EF4-FFF2-40B4-BE49-F238E27FC236}">
                <a16:creationId xmlns:a16="http://schemas.microsoft.com/office/drawing/2014/main" id="{95A47CBE-0226-4A49-8513-711D27A38C42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BA7F52-93E1-40CE-83B1-9D3FA1FE53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750" l="9290" r="88525">
                        <a14:foregroundMark x1="25683" y1="93750" x2="27869" y2="82422"/>
                        <a14:foregroundMark x1="57377" y1="93359" x2="57923" y2="90234"/>
                        <a14:foregroundMark x1="56284" y1="0" x2="56284" y2="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4667" y="3657600"/>
            <a:ext cx="2231133" cy="3124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64909C-B4F5-415E-AD0C-E7BD3EE1090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055" b="92117" l="7288" r="89818">
                        <a14:foregroundMark x1="36549" y1="9683" x2="47696" y2="10283"/>
                        <a14:foregroundMark x1="47696" y1="10283" x2="66238" y2="8055"/>
                        <a14:foregroundMark x1="7610" y1="46444" x2="7610" y2="54584"/>
                        <a14:foregroundMark x1="50375" y1="91517" x2="50375" y2="91517"/>
                        <a14:foregroundMark x1="51554" y1="92117" x2="51554" y2="92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3644762"/>
            <a:ext cx="457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5" fill="hold"/>
                                        <p:tgtEl>
                                          <p:spTgt spid="2007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0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7514C951-A1DF-444B-8023-75A99E85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8EBEE0-AEB6-4FF6-80FE-EF51F7D3B6F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9585BCC-EEFC-4822-ACB3-7CD81788F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SUITER </a:t>
            </a:r>
            <a:b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</a:br>
            <a:r>
              <a:rPr lang="en-US" altLang="en-US" sz="7200" dirty="0">
                <a:solidFill>
                  <a:schemeClr val="bg1">
                    <a:lumMod val="25000"/>
                  </a:schemeClr>
                </a:solidFill>
                <a:latin typeface="Scramble" panose="020B0603050302020204" pitchFamily="34" charset="0"/>
              </a:rPr>
              <a:t>G </a:t>
            </a:r>
            <a:br>
              <a:rPr lang="en-US" altLang="en-US" sz="7200" dirty="0">
                <a:latin typeface="Scramble" panose="020B0603050302020204" pitchFamily="34" charset="0"/>
              </a:rPr>
            </a:br>
            <a:endParaRPr lang="en-US" altLang="en-US" sz="7200" dirty="0">
              <a:latin typeface="Scramble" panose="020B06030503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1C1ECD0-638F-4CBF-923D-5244D688E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EGIRSTU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19E1D-A2F8-4A07-929D-D685CF3C19FB}"/>
              </a:ext>
            </a:extLst>
          </p:cNvPr>
          <p:cNvSpPr txBox="1"/>
          <p:nvPr/>
        </p:nvSpPr>
        <p:spPr>
          <a:xfrm>
            <a:off x="3352800" y="589857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1672</Words>
  <Application>Microsoft Macintosh PowerPoint</Application>
  <PresentationFormat>On-screen Show (4:3)</PresentationFormat>
  <Paragraphs>377</Paragraphs>
  <Slides>47</Slides>
  <Notes>47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Brush Script MT</vt:lpstr>
      <vt:lpstr>Rockwell Extra Bold</vt:lpstr>
      <vt:lpstr>Tahoma</vt:lpstr>
      <vt:lpstr>Arial</vt:lpstr>
      <vt:lpstr>Scramble</vt:lpstr>
      <vt:lpstr>Default Design</vt:lpstr>
      <vt:lpstr>EIRSTU</vt:lpstr>
      <vt:lpstr>EIRSTU</vt:lpstr>
      <vt:lpstr>EIRSTU</vt:lpstr>
      <vt:lpstr>PowerPoint Presentation</vt:lpstr>
      <vt:lpstr>EIRSTU</vt:lpstr>
      <vt:lpstr>PowerPoint Presentation</vt:lpstr>
      <vt:lpstr>PowerPoint Presentation</vt:lpstr>
      <vt:lpstr>SUITER</vt:lpstr>
      <vt:lpstr>SUITER  G  </vt:lpstr>
      <vt:lpstr>EGIRSTU</vt:lpstr>
      <vt:lpstr>SUITER O  </vt:lpstr>
      <vt:lpstr>EIORSTU</vt:lpstr>
      <vt:lpstr>SUITER  K  </vt:lpstr>
      <vt:lpstr>EIKRSTU</vt:lpstr>
      <vt:lpstr>SUITER F  </vt:lpstr>
      <vt:lpstr>EFIRSTU</vt:lpstr>
      <vt:lpstr>SUITER L  </vt:lpstr>
      <vt:lpstr>EILRSTU</vt:lpstr>
      <vt:lpstr>SUITER S  </vt:lpstr>
      <vt:lpstr>EIRSSTU</vt:lpstr>
      <vt:lpstr>SUITER D  </vt:lpstr>
      <vt:lpstr>DEIRSTU</vt:lpstr>
      <vt:lpstr>DEIRSTU</vt:lpstr>
      <vt:lpstr>SUITER  M  </vt:lpstr>
      <vt:lpstr>EIMRSTU</vt:lpstr>
      <vt:lpstr>SUITER Q  </vt:lpstr>
      <vt:lpstr>EIQRSTU</vt:lpstr>
      <vt:lpstr>SUITER P  </vt:lpstr>
      <vt:lpstr>EIPRSTU</vt:lpstr>
      <vt:lpstr>SUITER H  </vt:lpstr>
      <vt:lpstr>EHIRSTU</vt:lpstr>
      <vt:lpstr>SUITER C  </vt:lpstr>
      <vt:lpstr>CEIRSTU</vt:lpstr>
      <vt:lpstr>SUITER  N  </vt:lpstr>
      <vt:lpstr>EINRSTU</vt:lpstr>
      <vt:lpstr>SUITER B  </vt:lpstr>
      <vt:lpstr>BEIRSTU</vt:lpstr>
      <vt:lpstr>SUITER V  </vt:lpstr>
      <vt:lpstr>EIRSTUV</vt:lpstr>
      <vt:lpstr>SUITER  R  </vt:lpstr>
      <vt:lpstr>EIRRSTU</vt:lpstr>
      <vt:lpstr>SUITER</vt:lpstr>
      <vt:lpstr>SUITER</vt:lpstr>
      <vt:lpstr>SUITER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2024-10-22T21:12:22Z</dcterms:created>
  <dcterms:modified xsi:type="dcterms:W3CDTF">2024-11-03T22:51:00Z</dcterms:modified>
</cp:coreProperties>
</file>