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saveSubsetFonts="1">
  <p:sldMasterIdLst>
    <p:sldMasterId id="2147483648" r:id="rId1"/>
  </p:sldMasterIdLst>
  <p:notesMasterIdLst>
    <p:notesMasterId r:id="rId236"/>
  </p:notesMasterIdLst>
  <p:sldIdLst>
    <p:sldId id="256" r:id="rId2"/>
    <p:sldId id="440" r:id="rId3"/>
    <p:sldId id="257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441" r:id="rId73"/>
    <p:sldId id="442" r:id="rId74"/>
    <p:sldId id="443" r:id="rId75"/>
    <p:sldId id="444" r:id="rId76"/>
    <p:sldId id="445" r:id="rId77"/>
    <p:sldId id="446" r:id="rId78"/>
    <p:sldId id="447" r:id="rId79"/>
    <p:sldId id="448" r:id="rId80"/>
    <p:sldId id="449" r:id="rId81"/>
    <p:sldId id="450" r:id="rId82"/>
    <p:sldId id="451" r:id="rId83"/>
    <p:sldId id="452" r:id="rId84"/>
    <p:sldId id="453" r:id="rId85"/>
    <p:sldId id="454" r:id="rId86"/>
    <p:sldId id="455" r:id="rId87"/>
    <p:sldId id="456" r:id="rId88"/>
    <p:sldId id="457" r:id="rId89"/>
    <p:sldId id="458" r:id="rId90"/>
    <p:sldId id="459" r:id="rId91"/>
    <p:sldId id="460" r:id="rId92"/>
    <p:sldId id="461" r:id="rId93"/>
    <p:sldId id="462" r:id="rId94"/>
    <p:sldId id="463" r:id="rId95"/>
    <p:sldId id="464" r:id="rId96"/>
    <p:sldId id="465" r:id="rId97"/>
    <p:sldId id="466" r:id="rId98"/>
    <p:sldId id="467" r:id="rId99"/>
    <p:sldId id="468" r:id="rId100"/>
    <p:sldId id="469" r:id="rId101"/>
    <p:sldId id="470" r:id="rId102"/>
    <p:sldId id="471" r:id="rId103"/>
    <p:sldId id="472" r:id="rId104"/>
    <p:sldId id="473" r:id="rId105"/>
    <p:sldId id="474" r:id="rId106"/>
    <p:sldId id="475" r:id="rId107"/>
    <p:sldId id="476" r:id="rId108"/>
    <p:sldId id="477" r:id="rId109"/>
    <p:sldId id="478" r:id="rId110"/>
    <p:sldId id="479" r:id="rId111"/>
    <p:sldId id="480" r:id="rId112"/>
    <p:sldId id="481" r:id="rId113"/>
    <p:sldId id="482" r:id="rId114"/>
    <p:sldId id="483" r:id="rId115"/>
    <p:sldId id="484" r:id="rId116"/>
    <p:sldId id="485" r:id="rId117"/>
    <p:sldId id="486" r:id="rId118"/>
    <p:sldId id="487" r:id="rId119"/>
    <p:sldId id="488" r:id="rId120"/>
    <p:sldId id="489" r:id="rId121"/>
    <p:sldId id="490" r:id="rId122"/>
    <p:sldId id="491" r:id="rId123"/>
    <p:sldId id="492" r:id="rId124"/>
    <p:sldId id="493" r:id="rId125"/>
    <p:sldId id="494" r:id="rId126"/>
    <p:sldId id="495" r:id="rId127"/>
    <p:sldId id="496" r:id="rId128"/>
    <p:sldId id="497" r:id="rId129"/>
    <p:sldId id="498" r:id="rId130"/>
    <p:sldId id="499" r:id="rId131"/>
    <p:sldId id="500" r:id="rId132"/>
    <p:sldId id="501" r:id="rId133"/>
    <p:sldId id="502" r:id="rId134"/>
    <p:sldId id="503" r:id="rId135"/>
    <p:sldId id="504" r:id="rId136"/>
    <p:sldId id="505" r:id="rId137"/>
    <p:sldId id="506" r:id="rId138"/>
    <p:sldId id="507" r:id="rId139"/>
    <p:sldId id="508" r:id="rId140"/>
    <p:sldId id="509" r:id="rId141"/>
    <p:sldId id="510" r:id="rId142"/>
    <p:sldId id="511" r:id="rId143"/>
    <p:sldId id="512" r:id="rId144"/>
    <p:sldId id="513" r:id="rId145"/>
    <p:sldId id="514" r:id="rId146"/>
    <p:sldId id="515" r:id="rId147"/>
    <p:sldId id="516" r:id="rId148"/>
    <p:sldId id="517" r:id="rId149"/>
    <p:sldId id="518" r:id="rId150"/>
    <p:sldId id="519" r:id="rId151"/>
    <p:sldId id="520" r:id="rId152"/>
    <p:sldId id="521" r:id="rId153"/>
    <p:sldId id="522" r:id="rId154"/>
    <p:sldId id="523" r:id="rId155"/>
    <p:sldId id="524" r:id="rId156"/>
    <p:sldId id="525" r:id="rId157"/>
    <p:sldId id="526" r:id="rId158"/>
    <p:sldId id="527" r:id="rId159"/>
    <p:sldId id="528" r:id="rId160"/>
    <p:sldId id="529" r:id="rId161"/>
    <p:sldId id="530" r:id="rId162"/>
    <p:sldId id="531" r:id="rId163"/>
    <p:sldId id="532" r:id="rId164"/>
    <p:sldId id="533" r:id="rId165"/>
    <p:sldId id="534" r:id="rId166"/>
    <p:sldId id="535" r:id="rId167"/>
    <p:sldId id="536" r:id="rId168"/>
    <p:sldId id="537" r:id="rId169"/>
    <p:sldId id="538" r:id="rId170"/>
    <p:sldId id="539" r:id="rId171"/>
    <p:sldId id="540" r:id="rId172"/>
    <p:sldId id="541" r:id="rId173"/>
    <p:sldId id="542" r:id="rId174"/>
    <p:sldId id="543" r:id="rId175"/>
    <p:sldId id="544" r:id="rId176"/>
    <p:sldId id="545" r:id="rId177"/>
    <p:sldId id="546" r:id="rId178"/>
    <p:sldId id="547" r:id="rId179"/>
    <p:sldId id="548" r:id="rId180"/>
    <p:sldId id="549" r:id="rId181"/>
    <p:sldId id="550" r:id="rId182"/>
    <p:sldId id="551" r:id="rId183"/>
    <p:sldId id="552" r:id="rId184"/>
    <p:sldId id="553" r:id="rId185"/>
    <p:sldId id="554" r:id="rId186"/>
    <p:sldId id="555" r:id="rId187"/>
    <p:sldId id="556" r:id="rId188"/>
    <p:sldId id="557" r:id="rId189"/>
    <p:sldId id="558" r:id="rId190"/>
    <p:sldId id="559" r:id="rId191"/>
    <p:sldId id="560" r:id="rId192"/>
    <p:sldId id="561" r:id="rId193"/>
    <p:sldId id="562" r:id="rId194"/>
    <p:sldId id="563" r:id="rId195"/>
    <p:sldId id="564" r:id="rId196"/>
    <p:sldId id="565" r:id="rId197"/>
    <p:sldId id="566" r:id="rId198"/>
    <p:sldId id="567" r:id="rId199"/>
    <p:sldId id="568" r:id="rId200"/>
    <p:sldId id="569" r:id="rId201"/>
    <p:sldId id="570" r:id="rId202"/>
    <p:sldId id="571" r:id="rId203"/>
    <p:sldId id="572" r:id="rId204"/>
    <p:sldId id="573" r:id="rId205"/>
    <p:sldId id="574" r:id="rId206"/>
    <p:sldId id="575" r:id="rId207"/>
    <p:sldId id="576" r:id="rId208"/>
    <p:sldId id="577" r:id="rId209"/>
    <p:sldId id="578" r:id="rId210"/>
    <p:sldId id="579" r:id="rId211"/>
    <p:sldId id="580" r:id="rId212"/>
    <p:sldId id="581" r:id="rId213"/>
    <p:sldId id="582" r:id="rId214"/>
    <p:sldId id="583" r:id="rId215"/>
    <p:sldId id="584" r:id="rId216"/>
    <p:sldId id="585" r:id="rId217"/>
    <p:sldId id="586" r:id="rId218"/>
    <p:sldId id="587" r:id="rId219"/>
    <p:sldId id="588" r:id="rId220"/>
    <p:sldId id="589" r:id="rId221"/>
    <p:sldId id="590" r:id="rId222"/>
    <p:sldId id="591" r:id="rId223"/>
    <p:sldId id="592" r:id="rId224"/>
    <p:sldId id="593" r:id="rId225"/>
    <p:sldId id="594" r:id="rId226"/>
    <p:sldId id="595" r:id="rId227"/>
    <p:sldId id="596" r:id="rId228"/>
    <p:sldId id="597" r:id="rId229"/>
    <p:sldId id="598" r:id="rId230"/>
    <p:sldId id="599" r:id="rId231"/>
    <p:sldId id="600" r:id="rId232"/>
    <p:sldId id="601" r:id="rId233"/>
    <p:sldId id="602" r:id="rId234"/>
    <p:sldId id="603" r:id="rId235"/>
  </p:sldIdLst>
  <p:sldSz cx="12192000" cy="6858000"/>
  <p:notesSz cx="6858000" cy="9144000"/>
  <p:embeddedFontLst>
    <p:embeddedFont>
      <p:font typeface="Arial Rounded MT Bold" panose="020F0704030504030204" pitchFamily="34" charset="77"/>
      <p:regular r:id="rId237"/>
    </p:embeddedFont>
    <p:embeddedFont>
      <p:font typeface="Bahnschrift Light SemiCondensed" panose="020F0302020204030204" pitchFamily="34" charset="0"/>
      <p:regular r:id="rId238"/>
    </p:embeddedFont>
    <p:embeddedFont>
      <p:font typeface="Open Sans" panose="020B0606030504020204" pitchFamily="34" charset="0"/>
      <p:regular r:id="rId239"/>
      <p:bold r:id="rId240"/>
      <p:italic r:id="rId241"/>
      <p:boldItalic r:id="rId242"/>
    </p:embeddedFont>
    <p:embeddedFont>
      <p:font typeface="Scramble" panose="020B0603050302020204" pitchFamily="34" charset="0"/>
      <p:regular r:id="rId243"/>
    </p:embeddedFont>
    <p:embeddedFont>
      <p:font typeface="verdana" panose="020B0604030504040204" pitchFamily="34" charset="0"/>
      <p:regular r:id="rId244"/>
      <p:bold r:id="rId245"/>
      <p:italic r:id="rId246"/>
      <p:boldItalic r:id="rId2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A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29" autoAdjust="0"/>
    <p:restoredTop sz="85306" autoAdjust="0"/>
  </p:normalViewPr>
  <p:slideViewPr>
    <p:cSldViewPr snapToGrid="0">
      <p:cViewPr varScale="1">
        <p:scale>
          <a:sx n="108" d="100"/>
          <a:sy n="108" d="100"/>
        </p:scale>
        <p:origin x="12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font" Target="fonts/font11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font" Target="fonts/font1.fntdata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font" Target="fonts/font2.fntdata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viewProps" Target="view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font" Target="fonts/font3.fntdata"/><Relationship Id="rId250" Type="http://schemas.openxmlformats.org/officeDocument/2006/relationships/theme" Target="theme/theme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font" Target="fonts/font4.fntdata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tableStyles" Target="tableStyle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font" Target="fonts/font5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font" Target="fonts/font6.fntdata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font" Target="fonts/font7.fntdata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font" Target="fonts/font8.fntdata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font" Target="fonts/font9.fntdata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font" Target="fonts/font10.fntdata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9D400-1AF3-4764-B092-C4E5DAA4152C}" type="datetimeFigureOut">
              <a:rPr lang="en-US" smtClean="0"/>
              <a:t>4/14/24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09AB5-BCC3-4B7B-9B39-76352885E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23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Omakase#cite_note-:1-3" TargetMode="External"/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25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1909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DA187-55F6-C99F-58EF-694B1C4E7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BE441B-2483-0846-5E55-EBCA72FFD7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7E788C-AD7E-E2F1-9858-79CF54C7CA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87145-5129-A5D2-4E04-3CC2D8A618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9153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3441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16F0C-1E3B-476C-7817-FD2149227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BBCF2F-554B-50EA-5418-7D16B6F83B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256761-8A48-D270-638B-CE3785105F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D1916-76FB-4DA8-38C8-25B0EC6676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5552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7995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6E338-8EDE-D56E-9ECC-D2A3790D6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80F6CA-A3BA-45FC-7B61-6631ED8F7B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06E970-8DEE-F17F-84DD-586D37EFC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68987-4A62-BE86-3489-9C1960A9A0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6006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7427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3013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2765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5252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13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3524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7458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2102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3113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7745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EGGING does not take a rear S hook.  </a:t>
            </a:r>
            <a:r>
              <a:rPr lang="en-US" b="1" dirty="0"/>
              <a:t>Shift + </a:t>
            </a:r>
            <a:r>
              <a:rPr lang="en-US" b="1" u="sng" dirty="0"/>
              <a:t>F5</a:t>
            </a:r>
            <a:r>
              <a:rPr lang="en-US" b="1" dirty="0"/>
              <a:t> </a:t>
            </a:r>
            <a:r>
              <a:rPr lang="en-US" dirty="0"/>
              <a:t>to return to full screen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5588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5458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543C0-72C8-476B-7A32-33F0203C0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387FDF-7153-1DD2-C499-458880E499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37913D-F9DF-44AE-546C-A492718CE4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90D0F-7E04-B332-53CF-7AD2BA3142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08025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264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C713F-04C9-CBE1-3DBF-1516110DE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EC7394-9B1F-CCA4-6ABF-F8970D149C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F8F92F-78D3-5A86-E894-15036D9BF1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55484-9D8F-2717-93F8-17FFE3C17C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41354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11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84157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DEC22-8393-8341-6FB0-00B761D6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D879FA-53A5-CC8C-A72F-1EA112A55E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3DB2F5-130D-DB82-A05D-F6D6854349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1A587-B909-FFE5-724F-7D32D8159E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9195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64014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5BA63-E993-3860-1F8A-EED868D57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A5F550-C240-D1D5-272B-F462C01EF3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804A38-FC0F-3D3F-1AA1-B4F8F0861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2B3F3-02CF-31AD-C651-8B44C91F14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08637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33450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4FE0A-7F5E-E7A5-7665-854340A8B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3BBFC9-69D3-100F-0D35-A5D65F2CDE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00E3D5-3E68-C0F3-4127-5B8E0CB18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81C42-9195-4235-E22D-F0457C94AA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1210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37258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45367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13872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0458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18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36538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10177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77906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3958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26934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08858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01B02-6C40-73C5-E043-7EF84EA1F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102E97-73D1-CCEC-D1D2-6DBB405230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D6852-4EE9-FA36-788E-081B019850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3F659-878B-CC72-590E-C738E35BE1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53350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74714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88389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47034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BD928-4A18-A93B-0067-B84360684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A7498E-2DAF-4BAB-3D14-7BC2137FBD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BFBDD1-E5C1-9439-DFE6-487415A62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D807E-D8E4-7B10-5E04-EAB34E6DB0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47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47158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57244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4CA7A-6760-B980-528D-F799676E9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2004B1-E94E-9CA8-A469-2C05D38932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E821AA-A87B-72DA-CFAE-2C5B990376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C89E9-6BE5-FDD2-C4FB-1D2BA5547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6894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54D02-32B8-6016-2271-32160F868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7F8983-5949-9DA6-A13A-9F0EFA0477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203AF9-1F04-B15C-ACB1-0BCCAC446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229A9-20C2-5F4E-4B35-0224D8D598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06756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81F30-0F0E-8ECD-923B-87C56ED61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1022B7-A7C8-4161-E413-272263F80F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99E986-7E53-FC8A-A7D8-CC9C02A8D3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55C15-55AD-5E76-10DC-474CCFC202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50347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2C896-1C74-473D-3F3F-10D532A1A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8BBC5E-6409-FBEC-E152-B75629BA00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717E40-10DF-9A7E-7069-50790EEC4A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70CF7-54CA-EB23-ED35-ECD37ED656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56722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A6D02-857E-04A9-8383-BF26E216E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C08316-391D-D39C-E984-1D831B6734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F53490-4C3D-04EE-D399-D372B62926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749AD-22F9-58A0-5A78-E1E802804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90990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3B415-D746-1576-E4B5-7F576B016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B83CE9-67C6-8837-77D8-03E777A589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5D4926-3AB6-FEBB-3D5A-F230E67064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51720-08D2-4FD6-93F8-79C2BAB30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1325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2FA9A-1A76-A3E5-D046-CDAB3874C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9E2A63-1046-6D8A-168D-E342E56080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0A219D-3ADD-007C-E8A1-6A6C9FA3FE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7D6A9-1A5A-53BC-F3B1-107E4637C7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47275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10317-4B6C-FBC7-AF69-637B3F8F0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1A0211-83D1-EFD9-AA15-440F86352F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1982D8-27AC-F7E2-71C3-20810EB3F7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30F05-D7ED-0400-7C45-D30179EA3A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78182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2C5A9-A0A7-CBE0-4124-668958914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FE4DD0-5067-726D-4CC0-93B373CFB1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D984A1-BE40-85AC-0D27-FD73EEB85D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4840D-17C2-1668-6303-9D22DC36D2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45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 dirty="0">
                <a:solidFill>
                  <a:srgbClr val="1A1A1A"/>
                </a:solidFill>
                <a:effectLst/>
                <a:latin typeface="LFT Etica"/>
              </a:rPr>
              <a:t>Amirite</a:t>
            </a:r>
            <a:r>
              <a:rPr lang="en-US" b="0" i="0" dirty="0">
                <a:solidFill>
                  <a:srgbClr val="1A1A1A"/>
                </a:solidFill>
                <a:effectLst/>
                <a:latin typeface="LFT Etica"/>
              </a:rPr>
              <a:t> is an internet slang spelling of the rhetorical tag question </a:t>
            </a:r>
            <a:r>
              <a:rPr lang="en-US" b="0" i="1" dirty="0">
                <a:solidFill>
                  <a:srgbClr val="1A1A1A"/>
                </a:solidFill>
                <a:effectLst/>
                <a:latin typeface="LFT Etica"/>
              </a:rPr>
              <a:t>am I right?</a:t>
            </a:r>
            <a:r>
              <a:rPr lang="en-US" b="0" i="0" dirty="0">
                <a:solidFill>
                  <a:srgbClr val="1A1A1A"/>
                </a:solidFill>
                <a:effectLst/>
                <a:latin typeface="LFT Etica"/>
              </a:rPr>
              <a:t> </a:t>
            </a:r>
          </a:p>
          <a:p>
            <a:r>
              <a:rPr lang="en-US" b="1" i="0" dirty="0">
                <a:solidFill>
                  <a:srgbClr val="1A1A1A"/>
                </a:solidFill>
                <a:effectLst/>
                <a:latin typeface="LFT Etica"/>
              </a:rPr>
              <a:t>Shift + </a:t>
            </a:r>
            <a:r>
              <a:rPr lang="en-US" b="1" i="0" u="sng" dirty="0">
                <a:solidFill>
                  <a:srgbClr val="1A1A1A"/>
                </a:solidFill>
                <a:effectLst/>
                <a:latin typeface="LFT Etica"/>
              </a:rPr>
              <a:t>F5</a:t>
            </a:r>
            <a:r>
              <a:rPr lang="en-US" b="1" i="0" dirty="0">
                <a:solidFill>
                  <a:srgbClr val="1A1A1A"/>
                </a:solidFill>
                <a:effectLst/>
                <a:latin typeface="LFT Etica"/>
              </a:rPr>
              <a:t> </a:t>
            </a:r>
            <a:r>
              <a:rPr lang="en-US" b="0" i="0" dirty="0">
                <a:solidFill>
                  <a:srgbClr val="1A1A1A"/>
                </a:solidFill>
                <a:effectLst/>
                <a:latin typeface="LFT Etica"/>
              </a:rPr>
              <a:t>to return to full screen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98059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E9616-43AE-E8C5-D0FB-C3EE39BD4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5C9235-6041-C664-20B4-0D29253A86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FD4572-8C3D-6FE4-2BBA-3E5FD076ED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568986-DFAF-B527-EDDC-3105A9E7CA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77079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FAE2F-AFE8-9CD6-3610-A597F01C0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B40174-8DC1-3B53-DB88-F6B0895F8B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BD8DD1-1BDA-18F3-6DF6-14D682A32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3EE5D-0D8D-9B3A-E68F-B974C0FB54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7593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80FF5-69CB-0EF4-B24A-B049BE4BE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DB300C-279F-327F-2488-A18F2DAB35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870453-85BF-9BFC-B685-9C020693D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F5C00-0C9C-1446-D21A-5994B0D058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70514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C7ED2-D01D-E495-D6D8-E588A6856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120AA2-AAAF-AE75-99B4-E33D100FE9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70DED8-6AC7-2B48-197A-BD5289344F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290DF-02A3-E68A-DB92-0AADEE0F16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37831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CCB3C-F598-3E30-99BD-5C0D7D56B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4BA88E-5431-5172-A9D7-EE7C5E2079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4ED15C-358B-25AC-A29D-187A1D322C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7CDE4-DABB-C657-A21B-322FF7EAA2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52356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CB651-FDBE-F8DD-1F92-CD3DF0B3B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031AA4-C771-BFCC-4A38-CCB92407F8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2025A8-D3BE-C3FA-2374-CE37F8B8ED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D6E7E-4BAA-311C-6709-B4B2B2BB03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99349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48392-EAA7-D848-FED6-5F725EE33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D08800-68BA-4A79-DB47-F12A1FC915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418795-E1F4-C006-A9B9-3BCB310AA5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6C5EE-9160-F1FC-40C1-53448C24FB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48294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E2548-DD1A-D809-32C9-A90A4378C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EF8DD2-6EED-E535-C563-39D2E381FD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FC175D-4AB5-F8AC-09D0-7E2832C2A3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9DFAA-EDB5-252B-E89B-DD1F82BA52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16039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8A2E9-DDC3-E6A0-627C-72A8440EA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2EAFFA-4784-8B05-8D0B-19DEC4C0C2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2ED236-7759-770C-E74B-9935FAA2DE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79AAF-857D-791F-96D0-1E4F18CC6A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18670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2AC0B-BFEB-4612-7D77-8C8EA1C1D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6B8C9F-75B4-B2A5-0EE8-42CA1FF4CC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C718D2-C4F7-6B81-F7F6-7AA50AA95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BC7994-9CE3-12D5-E98D-45CC7CF7C7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49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2353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696F2-383B-56C1-D4BA-B920F08BD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9FA92C-07C0-F915-4FA4-8E8043D1BB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FCD027-2FA2-DE1F-BCA4-426258C642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F01CA-DD8E-F2E8-CB40-6BDF374B2F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8308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5422E-11A8-8E9E-9F6D-EA00BC4A0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664A85-8BB6-A1AF-45E3-79747501B5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137BAD-44A5-A52B-BDB4-9BC8C8477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E88E5-1A2B-C1F6-D739-B7889901B1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01979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EA6E0-352D-21BC-AB47-D18C5DE13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A81BE0-4362-9EE1-8A3B-9B70500C37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1C5029-9281-F415-C504-D0AF6C65B3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E6B44-17EB-399A-1C59-3D7F25EAF9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86987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84E48-02ED-37B1-334D-DB8D14BB1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597A59-225C-4B83-1E06-4DBB02523C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0B2A24-E499-4844-6130-1882D05653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BE1E8-1B8A-6B5E-9BC2-145C62D7A5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5620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44EEB-D86E-6501-97B8-F157933CD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6B1755-7262-5848-6769-653920F1D3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0C9ADC-890C-62B5-0026-106C4DE3F8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F1AB1-25DC-038A-9EB2-66E5C006AE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26619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05A93-1DA7-7D6A-358F-240742917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870A44-9908-3CE9-4445-E728562DC4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7F92A3-E829-F0E1-711E-5E7A4A7B4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7C622-40A1-F67D-875A-D4F477BA57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81487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700E7-BE21-9AE4-76E3-F1F829F22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979136-E87A-F0CD-4588-1B8F1A2A0F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C93FA1-3CD3-9FD9-3944-828D6C4E2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word OMAKASE, meaning 'I leave it up to you',</a:t>
            </a:r>
            <a:r>
              <a:rPr lang="en-US" b="0" i="0" u="none" strike="noStrike" baseline="30000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/>
              </a:rPr>
              <a:t>[3]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is most commonly used when dining at Japanese restaurants </a:t>
            </a:r>
          </a:p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where the customer leaves it up to the chef to select and serve seasonal specialties. 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Shift + </a:t>
            </a:r>
            <a:r>
              <a:rPr lang="en-US" b="1" i="0" u="sng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F5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 return to full screen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A316C-E02C-0D97-B616-4BE6DB3130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33032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54740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19791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81484-168A-5880-D41B-66EFBC4C0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CF37A1-CFF3-B4C6-9279-D9EDD741A5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E2B98D-BFCD-EAD3-1C9A-4A039B7AAF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C5EF6-60D2-64C0-8692-B378B4C5E7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52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TANGED</a:t>
            </a:r>
            <a:r>
              <a:rPr lang="en-US" dirty="0"/>
              <a:t>: v. PROVIDED WITH A PUNGENT FLAVOR (TANG, TANGS, TANGING)</a:t>
            </a:r>
          </a:p>
          <a:p>
            <a:r>
              <a:rPr lang="en-US" b="1" dirty="0"/>
              <a:t>Shift + </a:t>
            </a:r>
            <a:r>
              <a:rPr lang="en-US" b="1" u="sng" dirty="0"/>
              <a:t>F5</a:t>
            </a:r>
            <a:r>
              <a:rPr lang="en-US" b="1" dirty="0"/>
              <a:t> </a:t>
            </a:r>
            <a:r>
              <a:rPr lang="en-US" dirty="0"/>
              <a:t>to return to full screen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43937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CF6C9-F26F-4E38-3BC1-97112D28B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F8DBDF-93AD-AF4D-A33D-EF26EA7AB0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8AA3DE-70DF-8374-2AE0-89A4C5220A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CC57A-8D1D-8940-5526-3EBF421854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62734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79270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47EF2-2608-ACE7-079D-CDCFFA3C3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496F74-8A22-4660-08AC-BB3085135D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886299-35FE-550F-F97D-DF0031479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2B974-004B-C5B7-C12A-3ECAEE9666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37901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33243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9A449-D28E-1DA7-4999-F449B3A1F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EE0010-55C2-740C-4FFF-DC7EA5DF5F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32BC04-7DF6-4CF1-BFD4-F61114B9F6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159B1-D9F9-85D1-1C17-94001A2BFD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91059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E6413-3D78-C2B4-01D1-28986131A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3594BD-A81C-691F-44D5-59774672AE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C0C785-B59A-B5AC-0699-05FF6E1BDC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5CEA5-B45E-6D34-C28E-F2D52550CB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79987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434D7-B644-BF37-6010-6AD4FAB01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161584-46A0-3ED0-6F8E-A761E5989D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94B71F-2F79-4C9F-1D28-B28CBEAF4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960C1-0ACA-D39E-68F8-9173E45A5D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75505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96466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8F47E-F1DD-53D6-1B1B-F69766564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DC53EE-A4C0-1B23-AD19-256EE219E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9AD5F6-4039-E9E4-F7EE-6B5DC3E739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BAD87-B612-7FAE-A5A9-788C7D28C3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70484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48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52968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89701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2FCF5-906D-BA3D-FCA6-446899F99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2ACEBC-5CF6-3822-B5F0-7E799445B7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549743-8A22-BDFB-D09D-0444B1BBE7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D3B84-DCC5-CBB7-1255-F89E3A33F9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94553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7F61D-5ED5-7100-2954-7306316ED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6E8020-48F3-2110-261B-F6570096AC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C83F28-F665-41DB-3B22-4EE4FB829E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E2C62-C35F-CE24-4C65-8F1F386B63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48339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49704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43225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21142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0D9B7-48AE-A2F7-DA94-1D6077514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280943-4B97-9842-20C3-57A4ABE293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F01D93-2D07-A356-1D04-BC348D6650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D6445-FAD0-64EE-F854-9387D0492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59096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59112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AC1DF-8152-36AE-DDCA-99301D8F2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BE8248-6041-871A-EF19-AFEF63E35B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70C178-A74F-5442-AB1B-DB25A65437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2E899-61BF-1917-31C7-33FB80EFEE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89633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21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3802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4EA5B-942A-9E9E-BEB1-25714AF71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5669FC-82FA-6053-76CC-5139772216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4201EA-E292-AC3F-4338-0D4E3A7E41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6C74E-0490-224F-DA1E-607E107963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76708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52753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CB353-21FF-99A9-8A1A-983E7AF38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7C3F83-1557-0146-5E70-E087ACA4B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8A7286-BFDC-A91D-3834-675F13A3A6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2F0F2-56B9-ADEC-E64C-3B3B12E7EF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27344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46649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A6F3B-8898-E25E-C7DC-A001C63A7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36EF9E-21A5-37B8-145F-00A4506A0D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43C746-2386-4FC7-EE14-C900513D08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1ACB0-E90C-C5C2-CE9D-42F1865FC5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05261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77283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280E5-453B-71BE-606B-2D1A9FB52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85D3BD-DE52-E557-231C-BBB3DC4314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6920F6-00FD-131E-A297-9526D3851D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026A5-D08F-D3FC-527F-BB2EC5572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48832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78592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2AD67-17A5-9465-CB3C-DDFC2A9A3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20D587-0DFA-B9F5-DC61-0E246D8DB3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4D8826-9F4F-A5F5-D529-DD9DE27BB6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E20F7-CB5B-E712-4A7A-91A1D0F6F7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60324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50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978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6253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37759-E2E8-F6D2-BE05-D5FDC478E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84150B-0F6C-8EF2-B5BB-381B742D84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E34486-0D95-A8C5-D453-7E4E7D1EC7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C0ACA-4910-B6F6-BE10-F6BD163B32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15089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28520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28065-B8E0-BB1B-AD14-C81FE7471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20937C-9BDE-4543-E6C3-2CE6D0FF35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F7E6BC-1401-39F0-0AE3-3437EF4CDF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8FA1FB-2015-F48D-FFEA-34571DD7B0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38325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49883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1F20A-430E-C759-B86A-CD41360E9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C1446B-0FE2-D830-78B9-D0FE9F739F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C2EA56-556C-268D-3DC3-A7C492AC98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1B916-4CDE-2B36-13DF-AA52B9A8DD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14077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27625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57D55-E22E-6FBB-9D1C-E728577DF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5511D6-596C-3EFF-1AF2-8BA63E0AB6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9064B3-88ED-AF03-D11C-3EA5CA2585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80AAE-EE3D-6BB3-DA8E-C9AC114330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0670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0A840-1819-AED8-92B8-FDEB9C183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245C8C-D607-A238-76C1-6C3FD5B605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008CD2-2C7D-0F61-315C-12FCB742E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6E46E-6DE5-4C88-DBB7-6085826003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19635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B3A39-C440-D54E-218B-77B6D9640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BEF7DC-40F1-3684-26CE-147662185E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199A3D-783F-567A-98B8-8B1E0A0C14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785C0-7A4A-75A4-1747-296ED98E62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51833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9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09324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C56FB-265C-560B-3537-836DB71D3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F8E4BB-9C7D-C5D1-6EEF-3A46658C56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CF9B12-B8BD-B990-0D32-824D2AE6A5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1F41D-F993-6612-5076-EFB16CAEBD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12470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17152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A980D-D8D3-4600-8CD5-60F9EFA6D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A80F6A-135D-C7A0-FB60-524409CE22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C70BED-D883-6D76-2D40-B0FCD2D91F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BF80A-493B-5C19-860E-A677EC0713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24944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34657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2820C-FB34-AD0D-9C0E-9D361D8C2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85F9F0-0737-98FE-8B19-78943699C9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8D511C-0606-619E-65E0-087CA1CCA1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FACED-17C8-FE3E-75AE-3C25B9C691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13705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01832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E1E53-9623-EF7B-248F-6A2D201D7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F0946E-4A91-75C0-3685-F7EF3E4E35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E5CEFB-6937-CB06-4866-B7FE8EF02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993AE-87DF-97A0-D899-18DE5F70E7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32240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D85DA-84F8-1639-8927-811CE2F94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5CEB60-B2B8-5BC6-1100-C78C426EB4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780BF5-8AC2-360A-B6DC-40BA825FA8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0CA89-6AFB-F7ED-34D1-6FDCEEAB11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99357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5206F-0F77-38F8-6D62-DD0374C5D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131912-6E7B-361D-8F0D-CD4B631412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331A45-3974-898B-3721-50FA022513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Content</a:t>
            </a:r>
            <a:r>
              <a:rPr lang="en-US" b="1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posted usually by an ”influencer” on social media that looks like a typical post but for which the poster has been paid to advertise a product or service.    </a:t>
            </a:r>
            <a:r>
              <a:rPr lang="en-US" b="1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Shift + </a:t>
            </a:r>
            <a:r>
              <a:rPr lang="en-US" b="1" i="0" u="sng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F5</a:t>
            </a:r>
            <a:r>
              <a:rPr lang="en-US" b="1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to return to full screen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F2A82-4383-A4AE-C48D-FEB4154882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23628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715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92147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AF1C1-B835-968B-880B-909D506D0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F2D535-E7C8-7681-1078-50F481D79E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C88A75-A0EA-327C-AB84-56C3636370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041050-1E3F-484D-B1AD-D43CDA9D5C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47618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18645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0D6AF-73D6-FDE5-EC73-84DADA2A6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0AFA52-5049-37B1-227F-E16CB4D3F3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49CB03-7985-0F97-16CA-E7627D4D1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6EB37-E671-E68D-551A-E5CB6AB658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99449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5FAFD-C4FA-F1FC-58A1-1E3FA8094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CB1ED6-6812-8BDF-D105-CC4F4DEF19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8EB623-31F0-CC27-32D4-303C072018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73341-3EB9-B19D-14D8-B04BA953D0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54111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AB249-29B2-DB1A-A657-E4328F281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0F90D9-EC36-9134-956B-95EAD0428F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800289-348A-8159-1E7A-6AF4B7FBF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63B19F-553D-F5F5-5BE3-6D86E4B255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71680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78418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60905-A903-4F56-595C-0F7C3A04D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68A7DB-5C92-1358-B36A-9BA7BB553A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31CA64-521A-E41F-6031-A6694FD471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3B5E8-C786-C987-356D-91EF37A25D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79277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40724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FCB3D-1B56-891A-D2DF-D25F79A81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C4DD8A-B6B5-29B9-AAB7-DE824742AD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433D75-D4D4-1727-F63F-8C28DA3E50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77336-3765-8E63-13AA-926B480A80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00985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49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53614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2E042-C375-D756-9FA7-0313B9D3E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B2F0D6-856B-39A1-15E3-9270DC8BA9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5E44C2-6E57-273D-7632-EA4C544D44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57BA0-CC74-A71D-326F-A931F509D7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4083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30856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C2C8A-D2D3-17E6-C3B0-085B17406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58922A-3E09-ADEE-8E07-76EC10449B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B5A2C5-3A86-7F89-0051-F47862E691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8F706-6410-51F4-3334-B81D3671DD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63077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133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67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006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214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404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016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01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948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203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395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505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734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40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161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033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014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83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5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633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939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33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928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776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796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158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165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474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355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01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409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388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44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497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027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087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299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485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873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33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0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3642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crypsis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noun, plural </a:t>
            </a: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crypsis 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and</a:t>
            </a: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crypsises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adjective </a:t>
            </a: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cryptic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- particularly coloration and pattern that causes an insect to resemble an inedible object, such as a rock, plant, or bird dropping. </a:t>
            </a: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Shift + </a:t>
            </a:r>
            <a:r>
              <a:rPr lang="en-US" b="1" i="0" u="sng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F5</a:t>
            </a: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to return to full screen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8084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2357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crypsis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noun, plural 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crypses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adjective </a:t>
            </a: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cryptic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- particularly coloration and pattern that causes an insect to resemble an inedible object, such as a rock, plant, or bird dropping.  </a:t>
            </a: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Shift + </a:t>
            </a:r>
            <a:r>
              <a:rPr lang="en-US" b="1" i="0" u="sng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F5</a:t>
            </a:r>
            <a:r>
              <a:rPr lang="en-US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to return to full screen</a:t>
            </a:r>
            <a:b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0297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1515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9406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2931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1385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201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0609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09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3749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"I deadass forgot to set my alarm, and now I'm late for work."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"Are you deadass telling me you aced that exam without studying at all?"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"I'm deadass tired after working a double shift yesterday."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"He deadass said he'd be here by 8 PM, but it's almost 9, and he's still not here."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"She deadass told me she's quitting her job and moving to a different city."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"I deadass can't believe you ate the last slice of pizza without asking!"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"Did you see that movie? It was deadass hilarious!"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"I'm deadass serious about starting a fitness routine this year."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"I deadass thought I had my keys, but now I can't find them anywhere."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"This pizza joint is deadass the best in town; you have to try it!"</a:t>
            </a:r>
          </a:p>
          <a:p>
            <a:pPr algn="l"/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Keep in mind that the use of "deadass" may vary in different dialects and regions, and it's considered informal and colloquial.</a:t>
            </a:r>
          </a:p>
          <a:p>
            <a:pPr algn="l"/>
            <a:r>
              <a:rPr lang="en-US" b="1" i="0" dirty="0">
                <a:solidFill>
                  <a:srgbClr val="0D0D0D"/>
                </a:solidFill>
                <a:effectLst/>
                <a:latin typeface="Söhne"/>
              </a:rPr>
              <a:t>Shift + </a:t>
            </a:r>
            <a:r>
              <a:rPr lang="en-US" b="1" i="0" u="sng" dirty="0">
                <a:solidFill>
                  <a:srgbClr val="0D0D0D"/>
                </a:solidFill>
                <a:effectLst/>
                <a:latin typeface="Söhne"/>
              </a:rPr>
              <a:t>F5</a:t>
            </a:r>
            <a:r>
              <a:rPr lang="en-US" b="1" i="0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to return to full screen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2973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7897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5383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1532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8929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7570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"She was born and raised in Tokyo, making her a Tokyoite, which is the </a:t>
            </a:r>
            <a:r>
              <a:rPr lang="en-US" b="0" i="0" u="sng" dirty="0">
                <a:solidFill>
                  <a:srgbClr val="0D0D0D"/>
                </a:solidFill>
                <a:effectLst/>
                <a:latin typeface="Söhne"/>
              </a:rPr>
              <a:t>demonym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for residents of Tokyo.“</a:t>
            </a:r>
          </a:p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"The </a:t>
            </a:r>
            <a:r>
              <a:rPr lang="en-US" b="0" i="0" u="sng" dirty="0">
                <a:solidFill>
                  <a:srgbClr val="0D0D0D"/>
                </a:solidFill>
                <a:effectLst/>
                <a:latin typeface="Söhne"/>
              </a:rPr>
              <a:t>demonyms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'Londoner' and '</a:t>
            </a:r>
            <a:r>
              <a:rPr lang="en-US" b="0" i="0" dirty="0" err="1">
                <a:solidFill>
                  <a:srgbClr val="0D0D0D"/>
                </a:solidFill>
                <a:effectLst/>
                <a:latin typeface="Söhne"/>
              </a:rPr>
              <a:t>Liverpudlian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' refer to people from London and Liverpool, respectively."</a:t>
            </a:r>
          </a:p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"As a resident of Seattle, she proudly identifies with the </a:t>
            </a:r>
            <a:r>
              <a:rPr lang="en-US" b="0" i="0" u="sng" dirty="0">
                <a:solidFill>
                  <a:srgbClr val="0D0D0D"/>
                </a:solidFill>
                <a:effectLst/>
                <a:latin typeface="Söhne"/>
              </a:rPr>
              <a:t>demonym</a:t>
            </a:r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 'Seattleite.'"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9371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1219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772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67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0031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8585D-AEDF-17CC-B7D1-4ACD98139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C5134C-08F1-C5F3-2DC2-93B381DF84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7B9C8B-911D-5627-24A0-8CEBBB6B41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2263C-36A5-25CF-7E4C-81EBA716BA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7916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0924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6782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0900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C9505-3689-9230-8EAA-4BF2D8850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E5B73E-E4B3-556A-3996-B80F0674B2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A0822A-A7A1-ECCF-5DB1-0FE8ACCEB7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EGGCORNS are typically more closely related to misspoken or mispronounced homophones rather than misheard ones. </a:t>
            </a:r>
          </a:p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"She always thought the phrase was 'for all intensive purposes,' but it's actually 'for all intents and purposes'—a classic eggcorn.“</a:t>
            </a:r>
          </a:p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"Instead of saying 'nip it in the bud,' he consistently said 'nip it in the butt,' unknowingly using an eggcorn.“</a:t>
            </a:r>
          </a:p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"Some people mistakenly say 'old-timer's disease' instead of 'Alzheimer's disease,' and this mispronunciation qualifies as an eggcorn.“</a:t>
            </a:r>
          </a:p>
          <a:p>
            <a:r>
              <a:rPr lang="en-US" b="0" i="0" dirty="0">
                <a:solidFill>
                  <a:srgbClr val="0D0D0D"/>
                </a:solidFill>
                <a:effectLst/>
                <a:latin typeface="Söhne"/>
              </a:rPr>
              <a:t>"Many people use 'escape goat' instead of ‘a scapegoat,' creating an unintentional eggcorn that mixes up the meaning."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68B03-2BCB-8EA8-D5A6-38CBE41790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8354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1731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4123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9228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8173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95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3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2415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4273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0071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0274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5F9F9-0512-BECE-9E3F-5568B22FB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F9617F-ACA5-5B92-7E2F-AE666556B9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34866F-06EA-1883-1A4B-621389A00C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8D442-0DB3-D49F-1CD5-E913AD72F1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6249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7017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E2F51-82FC-E5C1-B95E-D65010D97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6B01D4-C7D4-ABB7-201D-4F656F8947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B2B446-F05F-41A0-A73C-1B987D238D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FFA90-8B82-BBD9-12D6-36A72BB04C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4820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3635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4CB1E-93ED-1508-BA31-5DEF6B8DC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9251EB-E3A9-EC71-83BA-BE57098CD2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8A9A3F-0F06-75C9-82CA-6674A63233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E30F7-4F9D-786C-0393-77EEAD009E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5947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09AB5-BCC3-4B7B-9B39-76352885EDDE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07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16BE0-A894-D318-6663-BF72D81A1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79CFF9-E145-27C1-A5FE-AEFF68D01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8D873-D684-6F8A-BE1F-D6B802AA7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FEF8-0B64-40ED-BCFA-C1786B676392}" type="datetime1">
              <a:rPr lang="en-US" smtClean="0"/>
              <a:t>4/14/24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34B65-91C1-6CDC-B80D-FD3A76F9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52B05-C28A-769D-39A0-30D0819F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18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4DD9E-0E07-1B7C-9268-673EF3234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80EA4D-B30B-BA66-DD90-8F3BE153D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0D092-2394-46E3-6A5D-1F0685C2A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5AB62-6D18-4E9C-AAB8-AB0D909CF690}" type="datetime1">
              <a:rPr lang="en-US" smtClean="0"/>
              <a:t>4/14/24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0C4DD-12F1-6682-C7A6-3DD2B6C7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E2FFB-4821-527D-54EC-90C9062D3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30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166B2C-201B-CD9B-0EB2-F37CA2836D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AEC52C-2F8E-DFAF-3E87-328B7692DC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414B9-5E10-D634-20AC-F4646EF5E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9CD9-46B7-452F-A6CB-A5C35499C8EC}" type="datetime1">
              <a:rPr lang="en-US" smtClean="0"/>
              <a:t>4/14/24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8655A-3C54-25D6-4BDB-31DC83AEF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63050-9FF4-953C-7B59-1A42269C5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86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F598-F794-9D62-CC95-DFD70C8AC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E2975-2CE3-8DF0-AF7B-FA6F98637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62128-1958-E8F2-07F3-EE6E3284D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6E79C-FD9A-4F51-A930-EF211088D34D}" type="datetime1">
              <a:rPr lang="en-US" smtClean="0"/>
              <a:t>4/14/24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1540F-895E-E57B-ACF4-776F885B6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F1A1B-9442-B905-3C93-4E1272A23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86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872A1-FFC5-9745-E657-A9EC28439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AAFD2-0592-31DE-35BE-D86CFE1FE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59F98-5D2B-D562-FA7E-F6FF5E1B7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2C1B-7111-4333-BF32-9B8E59FEF93C}" type="datetime1">
              <a:rPr lang="en-US" smtClean="0"/>
              <a:t>4/14/24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58A7B-5C16-1B76-AA8B-9EA303A58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3432B-D40A-47D3-DEB9-1F20D43AC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03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B2BD3-179D-ADB9-BA14-ABDDA5910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FE590-AC08-815F-4471-7CACFEFFC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8502CD-584C-BBCD-0F93-1B70EB85A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73C5B-461B-B0C5-0FFD-24F5219BE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83A08-A8C5-457D-A9BC-8D8F7140B450}" type="datetime1">
              <a:rPr lang="en-US" smtClean="0"/>
              <a:t>4/14/24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75E00-AC73-079C-ED00-41817BB6C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783DF-4764-C65D-4C66-B4CD76EE2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64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A2073-69AE-7F3E-F5FE-B289EC241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CC722-0002-3421-836B-066BE73A6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F6F4C-F049-EC81-D006-5C0EF55FD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69D7A2-80D2-3FD6-EAB1-0AA3E5B8D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2DA2EB-9A1C-C3E5-5FC5-F40BB87DFF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C05FE2-810F-2D92-08D3-EE07298BA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21C-3E97-4CFB-8CEF-5073BBFEADFC}" type="datetime1">
              <a:rPr lang="en-US" smtClean="0"/>
              <a:t>4/14/24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E4C52B-AD80-975B-C5C8-57F5F4EC1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0D5003-9575-0051-BE6A-6C7FA4465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85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A3BB7-16A0-A522-046E-FD13D63CA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DF5DE-B33D-7A6A-FBCB-926B16309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F542-3BF3-436D-B7DE-4CF8B689D190}" type="datetime1">
              <a:rPr lang="en-US" smtClean="0"/>
              <a:t>4/14/24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CDDC0-D06C-B9E4-AD9E-1B757F567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BFFD6B-65AB-B3FF-ED15-94D47A338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0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4A74B3-037E-3EBA-AA2F-324BFDDA9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F6BAB-DC8A-4DB5-AD4E-7A571A193BDB}" type="datetime1">
              <a:rPr lang="en-US" smtClean="0"/>
              <a:t>4/14/24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3FDCC5-E957-3201-C8E9-C9DE66ECE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97482-8284-F98A-3D22-92C49A94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31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59346-F3B7-E97C-AEA2-B9AE7C812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440F8-8267-75FD-9B97-C93AB8499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3EF04-758E-0FE8-7D24-0F7A2D4D8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9FD6DC-A7B2-017D-0F22-1F1A3729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4AE0E-15E8-4815-9F8D-2FD9C6D88400}" type="datetime1">
              <a:rPr lang="en-US" smtClean="0"/>
              <a:t>4/14/24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6ECAE7-BB44-580E-806F-AFFDF6AEB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D84EB-66DE-74F1-D13D-D1EA3512B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75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FA7F2-2520-4B9C-0A81-5691153B0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C193B6-DDEA-95BB-904E-489F9DED4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E9258D-66AC-70D3-09C6-C07DD743A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02A7E-58BF-9AC5-863A-25B9A6F7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42F6C-0C09-41BB-9471-6C186335D267}" type="datetime1">
              <a:rPr lang="en-US" smtClean="0"/>
              <a:t>4/14/24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D3F1D8-4989-709C-45BD-52E942B31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B4C4C-F981-184D-0E82-278D84A81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5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D816CE-64EF-988C-41FC-60A969378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14BB96-4FF9-A428-ECA6-B56EAD0BD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0E796-C35D-334B-9C29-DD89A98C9E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A52E8-77BD-4056-A066-5BB6147D50E6}" type="datetime1">
              <a:rPr lang="en-US" smtClean="0"/>
              <a:t>4/14/24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F3D55-90AE-F03C-E1F1-289BCFD6AC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36C70-9721-DE0C-8552-9DF0511B6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05FC7-C52C-4D38-B1AB-B265A3237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5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8.wdp"/><Relationship Id="rId4" Type="http://schemas.openxmlformats.org/officeDocument/2006/relationships/image" Target="../media/image95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96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0.wdp"/><Relationship Id="rId5" Type="http://schemas.openxmlformats.org/officeDocument/2006/relationships/image" Target="../media/image97.png"/><Relationship Id="rId4" Type="http://schemas.microsoft.com/office/2007/relationships/hdphoto" Target="../media/hdphoto29.wdp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2.wdp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3.wdp"/><Relationship Id="rId4" Type="http://schemas.openxmlformats.org/officeDocument/2006/relationships/image" Target="../media/image101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4.wdp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5.wdp"/><Relationship Id="rId5" Type="http://schemas.openxmlformats.org/officeDocument/2006/relationships/image" Target="../media/image112.png"/><Relationship Id="rId4" Type="http://schemas.microsoft.com/office/2007/relationships/hdphoto" Target="../media/hdphoto1.wdp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6.wdp"/><Relationship Id="rId4" Type="http://schemas.openxmlformats.org/officeDocument/2006/relationships/image" Target="../media/image114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7.wdp"/><Relationship Id="rId4" Type="http://schemas.openxmlformats.org/officeDocument/2006/relationships/image" Target="../media/image1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8.wdp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9.wdp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0.wdp"/><Relationship Id="rId4" Type="http://schemas.openxmlformats.org/officeDocument/2006/relationships/image" Target="../media/image134.pn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png"/><Relationship Id="rId4" Type="http://schemas.openxmlformats.org/officeDocument/2006/relationships/image" Target="../media/image137.jpe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microsoft.com/office/2007/relationships/hdphoto" Target="../media/hdphoto5.wdp"/><Relationship Id="rId9" Type="http://schemas.openxmlformats.org/officeDocument/2006/relationships/image" Target="../media/image18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3" Type="http://schemas.openxmlformats.org/officeDocument/2006/relationships/image" Target="../media/image144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2.wdp"/><Relationship Id="rId5" Type="http://schemas.openxmlformats.org/officeDocument/2006/relationships/image" Target="../media/image145.png"/><Relationship Id="rId4" Type="http://schemas.microsoft.com/office/2007/relationships/hdphoto" Target="../media/hdphoto41.wdp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microsoft.com/office/2007/relationships/hdphoto" Target="../media/hdphoto45.wdp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54.jpeg"/><Relationship Id="rId4" Type="http://schemas.microsoft.com/office/2007/relationships/hdphoto" Target="../media/hdphoto44.wdp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jpeg"/><Relationship Id="rId4" Type="http://schemas.microsoft.com/office/2007/relationships/hdphoto" Target="../media/hdphoto4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7.wdp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jpeg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8" Type="http://schemas.microsoft.com/office/2007/relationships/hdphoto" Target="../media/hdphoto49.wdp"/><Relationship Id="rId3" Type="http://schemas.openxmlformats.org/officeDocument/2006/relationships/image" Target="../media/image174.jpeg"/><Relationship Id="rId7" Type="http://schemas.openxmlformats.org/officeDocument/2006/relationships/image" Target="../media/image177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8.wdp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2.jpeg"/><Relationship Id="rId4" Type="http://schemas.microsoft.com/office/2007/relationships/hdphoto" Target="../media/hdphoto50.wdp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7" Type="http://schemas.microsoft.com/office/2007/relationships/hdphoto" Target="../media/hdphoto51.wdp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jpeg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3.png"/><Relationship Id="rId4" Type="http://schemas.microsoft.com/office/2007/relationships/hdphoto" Target="../media/hdphoto52.wdp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8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microsoft.com/office/2007/relationships/hdphoto" Target="../media/hdphoto7.wdp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7" Type="http://schemas.microsoft.com/office/2007/relationships/hdphoto" Target="../media/hdphoto54.wdp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png"/><Relationship Id="rId5" Type="http://schemas.microsoft.com/office/2007/relationships/hdphoto" Target="../media/hdphoto53.wdp"/><Relationship Id="rId4" Type="http://schemas.openxmlformats.org/officeDocument/2006/relationships/image" Target="../media/image198.png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1.jpeg"/><Relationship Id="rId4" Type="http://schemas.microsoft.com/office/2007/relationships/hdphoto" Target="../media/hdphoto55.wdp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7" Type="http://schemas.microsoft.com/office/2007/relationships/hdphoto" Target="../media/hdphoto56.wdp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jpeg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microsoft.com/office/2007/relationships/hdphoto" Target="../media/hdphoto57.wdp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7.png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1.jpeg"/><Relationship Id="rId4" Type="http://schemas.microsoft.com/office/2007/relationships/hdphoto" Target="../media/hdphoto58.wdp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3.jpeg"/><Relationship Id="rId4" Type="http://schemas.microsoft.com/office/2007/relationships/hdphoto" Target="../media/hdphoto59.wdp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hevillescrabble.com/" TargetMode="External"/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microsoft.com/office/2007/relationships/hdphoto" Target="../media/hdphoto1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13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9.jpeg"/><Relationship Id="rId4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microsoft.com/office/2007/relationships/hdphoto" Target="../media/hdphoto15.wd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microsoft.com/office/2007/relationships/hdphoto" Target="../media/hdphoto16.wd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microsoft.com/office/2007/relationships/hdphoto" Target="../media/hdphoto17.wdp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microsoft.com/office/2007/relationships/hdphoto" Target="../media/hdphoto1.wdp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microsoft.com/office/2007/relationships/hdphoto" Target="../media/hdphoto1.wdp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4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71.png"/><Relationship Id="rId10" Type="http://schemas.openxmlformats.org/officeDocument/2006/relationships/image" Target="../media/image74.jpeg"/><Relationship Id="rId4" Type="http://schemas.microsoft.com/office/2007/relationships/hdphoto" Target="../media/hdphoto1.wdp"/><Relationship Id="rId9" Type="http://schemas.openxmlformats.org/officeDocument/2006/relationships/image" Target="../media/image73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jpeg"/><Relationship Id="rId7" Type="http://schemas.microsoft.com/office/2007/relationships/hdphoto" Target="../media/hdphoto22.wdp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microsoft.com/office/2007/relationships/hdphoto" Target="../media/hdphoto21.wdp"/><Relationship Id="rId4" Type="http://schemas.openxmlformats.org/officeDocument/2006/relationships/image" Target="../media/image78.png"/><Relationship Id="rId9" Type="http://schemas.microsoft.com/office/2007/relationships/hdphoto" Target="../media/hdphoto23.wdp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microsoft.com/office/2007/relationships/hdphoto" Target="../media/hdphoto1.wdp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5" Type="http://schemas.openxmlformats.org/officeDocument/2006/relationships/image" Target="../media/image84.png"/><Relationship Id="rId4" Type="http://schemas.microsoft.com/office/2007/relationships/hdphoto" Target="../media/hdphoto24.wdp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microsoft.com/office/2007/relationships/hdphoto" Target="../media/hdphoto27.wdp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microsoft.com/office/2007/relationships/hdphoto" Target="../media/hdphoto2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0FF85-F6EC-371B-04A5-100B40BC8D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05069"/>
            <a:ext cx="9144000" cy="985424"/>
          </a:xfrm>
        </p:spPr>
        <p:txBody>
          <a:bodyPr/>
          <a:lstStyle/>
          <a:p>
            <a:r>
              <a:rPr lang="en-US" dirty="0"/>
              <a:t>New </a:t>
            </a:r>
            <a:r>
              <a:rPr lang="en-US" b="1" dirty="0"/>
              <a:t>Sevens</a:t>
            </a:r>
            <a:r>
              <a:rPr lang="en-US" dirty="0"/>
              <a:t> from </a:t>
            </a:r>
            <a:r>
              <a:rPr lang="en-US" b="1" dirty="0"/>
              <a:t>NWL23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460FE-A278-2D55-367F-0E066D0460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4521" y="2037523"/>
            <a:ext cx="3169340" cy="43540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AF41E7-A36B-A22F-3629-1DD1F7CEA75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878" y="2898498"/>
            <a:ext cx="6357730" cy="35762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2D7FC1-3F54-7E10-70A7-BE4A7B1D3907}"/>
              </a:ext>
            </a:extLst>
          </p:cNvPr>
          <p:cNvSpPr txBox="1"/>
          <p:nvPr/>
        </p:nvSpPr>
        <p:spPr>
          <a:xfrm>
            <a:off x="9044609" y="1918252"/>
            <a:ext cx="2494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Updated! So delete previous versions!</a:t>
            </a:r>
          </a:p>
        </p:txBody>
      </p:sp>
    </p:spTree>
    <p:extLst>
      <p:ext uri="{BB962C8B-B14F-4D97-AF65-F5344CB8AC3E}">
        <p14:creationId xmlns:p14="http://schemas.microsoft.com/office/powerpoint/2010/main" val="239844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8CF3C-3813-A01C-D59B-CA00764B6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F9F49A-9C5E-8AB5-2A88-4E60603F2328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</a:t>
            </a:r>
            <a:r>
              <a:rPr lang="en-US" sz="6000" dirty="0" err="1">
                <a:latin typeface="Scramble" panose="020B0603050302020204" pitchFamily="34" charset="0"/>
              </a:rPr>
              <a:t>A</a:t>
            </a:r>
            <a:r>
              <a:rPr lang="en-US" sz="6000" dirty="0">
                <a:latin typeface="Scramble" panose="020B0603050302020204" pitchFamily="34" charset="0"/>
              </a:rPr>
              <a:t> D H </a:t>
            </a:r>
            <a:r>
              <a:rPr lang="en-US" sz="6000" dirty="0" err="1">
                <a:latin typeface="Scramble" panose="020B0603050302020204" pitchFamily="34" charset="0"/>
              </a:rPr>
              <a:t>H</a:t>
            </a:r>
            <a:r>
              <a:rPr lang="en-US" sz="6000" dirty="0">
                <a:latin typeface="Scramble" panose="020B0603050302020204" pitchFamily="34" charset="0"/>
              </a:rPr>
              <a:t> I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A18B5-8A4A-5517-7C12-79EB190B3EDB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D16DF-5944-5823-9CB0-1F2054B0A83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EEB529-33FB-7BAA-896E-3D377AF0A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7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92690-DD1C-B3DF-B2FF-947D36140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93410C-3E57-F800-9C2A-FDE76F644EE9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G O R T U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1FB15D-93BE-A85C-8958-D514B8F50D8F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75E2DE-C03A-4444-DA58-69B053B7B6DE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410CBF-A5AA-A40D-9E49-CAC0A94DF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7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8DC07-F50B-5AC0-EA66-DCB81D078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BD87DC-C39D-68EC-A346-39143DA0E856}"/>
              </a:ext>
            </a:extLst>
          </p:cNvPr>
          <p:cNvSpPr txBox="1"/>
          <p:nvPr/>
        </p:nvSpPr>
        <p:spPr>
          <a:xfrm>
            <a:off x="2504894" y="161871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GREYOUT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7685B-1178-E82E-E7F2-B6DD56144972}"/>
              </a:ext>
            </a:extLst>
          </p:cNvPr>
          <p:cNvSpPr txBox="1"/>
          <p:nvPr/>
        </p:nvSpPr>
        <p:spPr>
          <a:xfrm>
            <a:off x="2666567" y="1530843"/>
            <a:ext cx="6779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GREYOUT</a:t>
            </a:r>
            <a:r>
              <a:rPr lang="en-US" sz="2800" dirty="0"/>
              <a:t>: n. A PARTIAL MENTAL BLACKOUT 		(also GRAYOUT/S)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7212F3-CC0C-0066-401C-CBDBF325D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101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C663B7-974A-6636-1F8F-25D614AEC937}"/>
              </a:ext>
            </a:extLst>
          </p:cNvPr>
          <p:cNvSpPr txBox="1"/>
          <p:nvPr/>
        </p:nvSpPr>
        <p:spPr>
          <a:xfrm>
            <a:off x="9703377" y="343914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E6000B-0184-88C8-6826-25FF81AEB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038" y="2653593"/>
            <a:ext cx="5958302" cy="35749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3F3C82-DFEC-0C22-76CD-78DE2B1BB5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duotone>
              <a:srgbClr val="A5A5A5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67" b="100000" l="0" r="100000">
                        <a14:foregroundMark x1="51479" y1="7143" x2="53254" y2="32707"/>
                        <a14:foregroundMark x1="15687" y1="28040" x2="27219" y2="30075"/>
                        <a14:foregroundMark x1="5917" y1="26316" x2="14440" y2="27820"/>
                        <a14:foregroundMark x1="15210" y1="27820" x2="27219" y2="10150"/>
                        <a14:foregroundMark x1="27219" y1="10150" x2="52663" y2="7143"/>
                        <a14:foregroundMark x1="52663" y1="7143" x2="79882" y2="18797"/>
                        <a14:foregroundMark x1="79882" y1="18797" x2="90533" y2="39098"/>
                        <a14:foregroundMark x1="14201" y1="27444" x2="11831" y2="27820"/>
                        <a14:foregroundMark x1="3550" y1="27068" x2="24852" y2="14662"/>
                        <a14:foregroundMark x1="24852" y1="14662" x2="37278" y2="12406"/>
                        <a14:foregroundMark x1="21893" y1="13158" x2="53846" y2="8647"/>
                        <a14:foregroundMark x1="53846" y1="8647" x2="79290" y2="24436"/>
                        <a14:foregroundMark x1="82249" y1="21053" x2="53254" y2="8271"/>
                        <a14:foregroundMark x1="68639" y1="9774" x2="81065" y2="20301"/>
                        <a14:foregroundMark x1="10651" y1="27444" x2="10560" y2="27820"/>
                        <a14:foregroundMark x1="51479" y1="8271" x2="69822" y2="14662"/>
                        <a14:foregroundMark x1="46746" y1="91729" x2="49112" y2="84586"/>
                        <a14:foregroundMark x1="8284" y1="30451" x2="8876" y2="36842"/>
                        <a14:foregroundMark x1="7692" y1="33459" x2="7692" y2="47368"/>
                        <a14:backgroundMark x1="87574" y1="73308" x2="99408" y2="73684"/>
                        <a14:backgroundMark x1="6509" y1="93233" x2="39053" y2="99624"/>
                        <a14:backgroundMark x1="99408" y1="98120" x2="89941" y2="99624"/>
                        <a14:backgroundMark x1="91124" y1="75564" x2="93491" y2="92105"/>
                        <a14:backgroundMark x1="23077" y1="81955" x2="29586" y2="89850"/>
                        <a14:backgroundMark x1="10651" y1="78195" x2="13018" y2="98872"/>
                        <a14:backgroundMark x1="98225" y1="62030" x2="97041" y2="76316"/>
                        <a14:backgroundMark x1="2959" y1="62030" x2="10651" y2="72556"/>
                        <a14:backgroundMark x1="592" y1="47368" x2="592" y2="54135"/>
                        <a14:backgroundMark x1="592" y1="27820" x2="592" y2="30739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5035"/>
          <a:stretch/>
        </p:blipFill>
        <p:spPr>
          <a:xfrm>
            <a:off x="5012635" y="2484950"/>
            <a:ext cx="2166730" cy="357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B346F-2F75-199C-FC5B-D47599DE6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3FC52A-CA79-CE70-E480-903C5D0D0B81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G L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U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44AB1F-4C27-0310-6885-E40519AEDF9B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34D608-308C-720A-65F5-DCFC5315D8F6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770C56-E0AD-C9E5-E408-AD97B0556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9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5A3F2-605C-FD47-BE57-41E994103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77B50C-31FC-F5BE-A0A8-17E461F3CA1A}"/>
              </a:ext>
            </a:extLst>
          </p:cNvPr>
          <p:cNvSpPr txBox="1"/>
          <p:nvPr/>
        </p:nvSpPr>
        <p:spPr>
          <a:xfrm>
            <a:off x="2544650" y="55943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GULESES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4BE402-F44D-BEDB-37F4-7714E354D647}"/>
              </a:ext>
            </a:extLst>
          </p:cNvPr>
          <p:cNvSpPr txBox="1"/>
          <p:nvPr/>
        </p:nvSpPr>
        <p:spPr>
          <a:xfrm>
            <a:off x="2706323" y="1928405"/>
            <a:ext cx="6779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GULESES</a:t>
            </a:r>
            <a:r>
              <a:rPr lang="en-US" sz="2800" dirty="0"/>
              <a:t>: new pl. of </a:t>
            </a:r>
            <a:r>
              <a:rPr lang="en-US" sz="2800" u="sng" dirty="0"/>
              <a:t>GULES</a:t>
            </a:r>
            <a:r>
              <a:rPr lang="en-US" sz="2800" dirty="0"/>
              <a:t>, THE COLOR RED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4E4CF2-2BCC-1B68-B19A-7087B7ABE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103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0922B8-B8FD-70CF-345A-520932DEE2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500" r="90750">
                        <a14:foregroundMark x1="8500" y1="34583" x2="10167" y2="34306"/>
                        <a14:foregroundMark x1="90750" y1="40833" x2="90750" y2="4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629" y="2192693"/>
            <a:ext cx="4936435" cy="2961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D5510E-497B-7269-8A99-4BF182EE69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8500" y1="39167" x2="18500" y2="39167"/>
                        <a14:backgroundMark x1="19667" y1="38083" x2="17917" y2="39583"/>
                        <a14:backgroundMark x1="21250" y1="36500" x2="18333" y2="3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46673">
            <a:off x="134146" y="2038795"/>
            <a:ext cx="3846240" cy="3846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066BB9-A2D8-C951-4171-59C3C21FBDC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94" b="92794" l="10000" r="90000">
                        <a14:foregroundMark x1="35000" y1="22353" x2="36786" y2="52206"/>
                        <a14:foregroundMark x1="36786" y1="52206" x2="41667" y2="63088"/>
                        <a14:foregroundMark x1="41667" y1="63088" x2="58214" y2="65588"/>
                        <a14:foregroundMark x1="58214" y1="65588" x2="69881" y2="30147"/>
                        <a14:foregroundMark x1="69881" y1="30147" x2="68690" y2="20588"/>
                        <a14:foregroundMark x1="68690" y1="20588" x2="59167" y2="29118"/>
                        <a14:foregroundMark x1="59167" y1="29118" x2="52262" y2="23235"/>
                        <a14:foregroundMark x1="52262" y1="23235" x2="47857" y2="28824"/>
                        <a14:foregroundMark x1="47857" y1="28824" x2="46667" y2="50882"/>
                        <a14:foregroundMark x1="46667" y1="50882" x2="44881" y2="56029"/>
                        <a14:foregroundMark x1="67143" y1="69118" x2="50357" y2="57206"/>
                        <a14:foregroundMark x1="50357" y1="57206" x2="50357" y2="57206"/>
                        <a14:foregroundMark x1="29643" y1="8676" x2="40357" y2="7941"/>
                        <a14:foregroundMark x1="40357" y1="7941" x2="53690" y2="8529"/>
                        <a14:foregroundMark x1="53690" y1="8529" x2="65595" y2="7794"/>
                        <a14:foregroundMark x1="65595" y1="7794" x2="74405" y2="7941"/>
                        <a14:foregroundMark x1="74405" y1="7941" x2="75595" y2="8382"/>
                        <a14:foregroundMark x1="50714" y1="92794" x2="50833" y2="71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3104" y="2496806"/>
            <a:ext cx="4807226" cy="436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2098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71469-DC77-6F9A-076B-BEF9517E8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3BDB92-5F26-9A86-FC66-ED1429539E45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G I M </a:t>
            </a:r>
            <a:r>
              <a:rPr lang="en-US" sz="6000" dirty="0" err="1">
                <a:latin typeface="Scramble" panose="020B0603050302020204" pitchFamily="34" charset="0"/>
              </a:rPr>
              <a:t>M</a:t>
            </a:r>
            <a:r>
              <a:rPr lang="en-US" sz="6000" dirty="0">
                <a:latin typeface="Scramble" panose="020B0603050302020204" pitchFamily="34" charset="0"/>
              </a:rPr>
              <a:t> S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314602-7427-C9AD-3CF0-A53A38BD4DF5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EB1E0-97E1-0562-2A18-32F68248359D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DCE35-AB0B-343B-5C7B-345F6E9CA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557DF-8303-56DC-6A16-D83FC7C67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CF1F49-B9D0-DA75-45E7-18DC4D962ADC}"/>
              </a:ext>
            </a:extLst>
          </p:cNvPr>
          <p:cNvSpPr txBox="1"/>
          <p:nvPr/>
        </p:nvSpPr>
        <p:spPr>
          <a:xfrm>
            <a:off x="2544650" y="53955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GUMMIES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72A9EA-42B2-B93F-7206-B0599C36D9C9}"/>
              </a:ext>
            </a:extLst>
          </p:cNvPr>
          <p:cNvSpPr txBox="1"/>
          <p:nvPr/>
        </p:nvSpPr>
        <p:spPr>
          <a:xfrm>
            <a:off x="2821846" y="1805250"/>
            <a:ext cx="6779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GUMMIES</a:t>
            </a:r>
            <a:r>
              <a:rPr lang="en-US" sz="2800" dirty="0"/>
              <a:t>: pl. of </a:t>
            </a:r>
            <a:r>
              <a:rPr lang="en-US" sz="2800" u="sng" dirty="0"/>
              <a:t>GUMMY</a:t>
            </a:r>
            <a:r>
              <a:rPr lang="en-US" sz="2800" dirty="0"/>
              <a:t>, A TYPE OF CANDY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053381-382F-E740-42F4-9020DF5BC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105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7A20B5-BB9A-9A12-4C51-B3AA887F36F9}"/>
              </a:ext>
            </a:extLst>
          </p:cNvPr>
          <p:cNvSpPr txBox="1"/>
          <p:nvPr/>
        </p:nvSpPr>
        <p:spPr>
          <a:xfrm>
            <a:off x="9743133" y="721597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924A1-2122-522B-CCED-15B0CDB64646}"/>
              </a:ext>
            </a:extLst>
          </p:cNvPr>
          <p:cNvSpPr txBox="1"/>
          <p:nvPr/>
        </p:nvSpPr>
        <p:spPr>
          <a:xfrm>
            <a:off x="8567056" y="1302865"/>
            <a:ext cx="1034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STICKY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C547D5-A710-EB60-4E6B-679C725434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24" b="98879" l="447" r="98546">
                        <a14:foregroundMark x1="8949" y1="10987" x2="22148" y2="10426"/>
                        <a14:foregroundMark x1="22148" y1="10426" x2="48322" y2="10650"/>
                        <a14:foregroundMark x1="48322" y1="10650" x2="93624" y2="9529"/>
                        <a14:foregroundMark x1="54586" y1="3924" x2="57606" y2="99215"/>
                        <a14:foregroundMark x1="6040" y1="88677" x2="29978" y2="85650"/>
                        <a14:foregroundMark x1="95749" y1="89798" x2="72148" y2="78587"/>
                        <a14:foregroundMark x1="98546" y1="88453" x2="81320" y2="86996"/>
                        <a14:foregroundMark x1="447" y1="89798" x2="12864" y2="83520"/>
                        <a14:foregroundMark x1="41723" y1="35650" x2="80313" y2="41256"/>
                        <a14:foregroundMark x1="55257" y1="17265" x2="76063" y2="20852"/>
                        <a14:foregroundMark x1="56488" y1="27915" x2="72931" y2="25673"/>
                        <a14:foregroundMark x1="72931" y1="25673" x2="35235" y2="19170"/>
                        <a14:foregroundMark x1="35235" y1="19170" x2="17562" y2="36996"/>
                        <a14:foregroundMark x1="17562" y1="36996" x2="15213" y2="36996"/>
                        <a14:foregroundMark x1="68121" y1="73655" x2="69575" y2="66368"/>
                        <a14:foregroundMark x1="73043" y1="71973" x2="72371" y2="56502"/>
                        <a14:foregroundMark x1="16667" y1="39798" x2="53244" y2="31951"/>
                        <a14:foregroundMark x1="53244" y1="31951" x2="79530" y2="38565"/>
                        <a14:foregroundMark x1="79530" y1="38565" x2="67002" y2="22982"/>
                        <a14:foregroundMark x1="67002" y1="22982" x2="32550" y2="20516"/>
                        <a14:foregroundMark x1="32550" y1="20516" x2="23602" y2="22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1" y="2486962"/>
            <a:ext cx="4244008" cy="423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4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DBB22-127F-449A-7D5B-B6B4D0C8E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3BABEA-E43F-76DC-93A0-33B384D6ADF8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G H L N S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4DA5E5-3A31-A87C-E0B2-4B09699640BE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5157AB-C311-5DBE-A19C-BC7C89FE3503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1AB82-D987-671C-6129-9337651A9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3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D6F72-B000-651F-542B-1D590AEC7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5030FC-90D8-6310-B07D-D852E5B182F9}"/>
              </a:ext>
            </a:extLst>
          </p:cNvPr>
          <p:cNvSpPr txBox="1"/>
          <p:nvPr/>
        </p:nvSpPr>
        <p:spPr>
          <a:xfrm>
            <a:off x="2544650" y="23144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HANGULS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5DCAFD-389A-F177-D5EF-48D809002665}"/>
              </a:ext>
            </a:extLst>
          </p:cNvPr>
          <p:cNvSpPr txBox="1"/>
          <p:nvPr/>
        </p:nvSpPr>
        <p:spPr>
          <a:xfrm>
            <a:off x="3622335" y="1647893"/>
            <a:ext cx="5282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HANGULS</a:t>
            </a:r>
            <a:r>
              <a:rPr lang="en-US" sz="2800" dirty="0"/>
              <a:t>: new pl. of </a:t>
            </a:r>
            <a:r>
              <a:rPr lang="en-US" sz="2800" u="sng" dirty="0"/>
              <a:t>HANGUL</a:t>
            </a:r>
            <a:r>
              <a:rPr lang="en-US" sz="2800" dirty="0"/>
              <a:t>, THE KOREAN ALPHABETIC SCRIPT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B9F91B-26E2-7148-863B-CC67AAFE5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107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F7125E-E956-1C31-6995-2EB335BA7B1D}"/>
              </a:ext>
            </a:extLst>
          </p:cNvPr>
          <p:cNvSpPr txBox="1"/>
          <p:nvPr/>
        </p:nvSpPr>
        <p:spPr>
          <a:xfrm>
            <a:off x="9399153" y="337727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719867-89DE-96BC-B32C-30E9603C37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080" y="2818121"/>
            <a:ext cx="3567320" cy="3567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2987E6-32FF-82EA-57AF-AABDDD51B8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17" b="94167" l="8917" r="90750">
                        <a14:foregroundMark x1="46000" y1="6917" x2="43833" y2="10000"/>
                        <a14:foregroundMark x1="90833" y1="34333" x2="82583" y2="37417"/>
                        <a14:foregroundMark x1="8917" y1="94167" x2="8917" y2="9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148" y="3450498"/>
            <a:ext cx="2302565" cy="230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8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C01E1-4050-28C9-5E25-680F2CE15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AC5F86-FC48-EBDB-E72B-B161F3360F61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c h I p s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64A78C-F3F8-D87C-FA43-E505EA26E3B2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37CC3A-77B3-59D8-2F28-02FE2BC78BBD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7F332-E675-F43A-3BB7-7E2034829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9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CB481-0B36-CCBB-320B-64E2946A4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963F6D-95E6-8D62-3147-A8529A19D37E}"/>
              </a:ext>
            </a:extLst>
          </p:cNvPr>
          <p:cNvSpPr txBox="1"/>
          <p:nvPr/>
        </p:nvSpPr>
        <p:spPr>
          <a:xfrm>
            <a:off x="2544650" y="73833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SPATHIC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3E0CAF-D45C-B947-628A-51A803546C16}"/>
              </a:ext>
            </a:extLst>
          </p:cNvPr>
          <p:cNvSpPr txBox="1"/>
          <p:nvPr/>
        </p:nvSpPr>
        <p:spPr>
          <a:xfrm>
            <a:off x="4676503" y="-13683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A12CBF-992E-3551-216A-88EBEA4871C8}"/>
              </a:ext>
            </a:extLst>
          </p:cNvPr>
          <p:cNvSpPr txBox="1"/>
          <p:nvPr/>
        </p:nvSpPr>
        <p:spPr>
          <a:xfrm>
            <a:off x="4659706" y="2875137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0D8A51-0E37-B149-622E-E3831A7D2D1E}"/>
              </a:ext>
            </a:extLst>
          </p:cNvPr>
          <p:cNvSpPr txBox="1"/>
          <p:nvPr/>
        </p:nvSpPr>
        <p:spPr>
          <a:xfrm>
            <a:off x="2544650" y="3257870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HAPTICS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9DA650-2A0D-C999-5D75-E95E5736BB2B}"/>
              </a:ext>
            </a:extLst>
          </p:cNvPr>
          <p:cNvSpPr txBox="1"/>
          <p:nvPr/>
        </p:nvSpPr>
        <p:spPr>
          <a:xfrm>
            <a:off x="2251356" y="4585475"/>
            <a:ext cx="8670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HAPTICS</a:t>
            </a:r>
            <a:r>
              <a:rPr lang="en-US" sz="2800" dirty="0"/>
              <a:t>: n. THE SCIENCE OF THE SENSE OF TOUCH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BFD940-6EEC-8BD1-AA64-484A475FA29E}"/>
              </a:ext>
            </a:extLst>
          </p:cNvPr>
          <p:cNvSpPr txBox="1"/>
          <p:nvPr/>
        </p:nvSpPr>
        <p:spPr>
          <a:xfrm>
            <a:off x="2748483" y="1914813"/>
            <a:ext cx="7371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SPATHIC</a:t>
            </a:r>
            <a:r>
              <a:rPr lang="en-US" sz="2800" dirty="0"/>
              <a:t>: adj. RESEMBLING THE LUSTROUS MINERAL SPAR (SPARRY, SPARRIER, SPARRIEST)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7C7B8C0-7600-3FAC-038F-2D0098BCC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87532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109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658236-AA86-3725-583F-FB5945E96D83}"/>
              </a:ext>
            </a:extLst>
          </p:cNvPr>
          <p:cNvSpPr txBox="1"/>
          <p:nvPr/>
        </p:nvSpPr>
        <p:spPr>
          <a:xfrm>
            <a:off x="9376954" y="3362365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F52327-4D12-321E-F23F-04F740E6B5C0}"/>
              </a:ext>
            </a:extLst>
          </p:cNvPr>
          <p:cNvSpPr txBox="1"/>
          <p:nvPr/>
        </p:nvSpPr>
        <p:spPr>
          <a:xfrm>
            <a:off x="2252533" y="4967172"/>
            <a:ext cx="8670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HAPTIC and HAPTICAL</a:t>
            </a:r>
            <a:r>
              <a:rPr lang="en-US" sz="2800" dirty="0"/>
              <a:t>: adj.’s PERTAINING TO TOUCH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B9421-8D35-9B50-412C-0BDB817E38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7627" y="163110"/>
            <a:ext cx="1918963" cy="2398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36DD41-13BB-DF0D-CA88-55A8B3F130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4720" y="984434"/>
            <a:ext cx="1316892" cy="13033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2F5883-2F1E-6DFC-A10A-9495395F041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69" y="3257870"/>
            <a:ext cx="2034887" cy="13541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843830-1E5A-CF64-CC38-336C94EA126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468716" y="3617818"/>
            <a:ext cx="3052332" cy="20348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68A63B-4C78-DE55-A794-F60075D7E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162" y="4925678"/>
            <a:ext cx="1903194" cy="166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23B25-D3C1-7892-BFE3-FF6360799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F5A92A-509B-4E14-A1AC-972A1AEF6CCC}"/>
              </a:ext>
            </a:extLst>
          </p:cNvPr>
          <p:cNvSpPr txBox="1"/>
          <p:nvPr/>
        </p:nvSpPr>
        <p:spPr>
          <a:xfrm>
            <a:off x="2544650" y="24947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AHADITH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D60B77-90E6-3B63-C439-32FCF2ED9326}"/>
              </a:ext>
            </a:extLst>
          </p:cNvPr>
          <p:cNvSpPr txBox="1"/>
          <p:nvPr/>
        </p:nvSpPr>
        <p:spPr>
          <a:xfrm>
            <a:off x="2097243" y="1555405"/>
            <a:ext cx="9006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AHADITH</a:t>
            </a:r>
            <a:r>
              <a:rPr lang="en-US" sz="2800" dirty="0"/>
              <a:t>: n. A RECORD OF THE SAYINGS OF MUHAMMED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CE7CEB-107C-B690-B728-A475CD78D287}"/>
              </a:ext>
            </a:extLst>
          </p:cNvPr>
          <p:cNvSpPr txBox="1"/>
          <p:nvPr/>
        </p:nvSpPr>
        <p:spPr>
          <a:xfrm>
            <a:off x="2342453" y="143870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B15B5-E69D-565A-4160-BBCC7256D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79A875-88A1-6BDC-1C8A-96DB45B122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2783" y="2615115"/>
            <a:ext cx="2853388" cy="39522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8E4C34-535B-6605-FBA8-5B2AC7CA9414}"/>
              </a:ext>
            </a:extLst>
          </p:cNvPr>
          <p:cNvSpPr txBox="1"/>
          <p:nvPr/>
        </p:nvSpPr>
        <p:spPr>
          <a:xfrm>
            <a:off x="2013358" y="1985214"/>
            <a:ext cx="9487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(also HADITH/S but apparently AHADITH does not take an S)</a:t>
            </a:r>
          </a:p>
        </p:txBody>
      </p:sp>
    </p:spTree>
    <p:extLst>
      <p:ext uri="{BB962C8B-B14F-4D97-AF65-F5344CB8AC3E}">
        <p14:creationId xmlns:p14="http://schemas.microsoft.com/office/powerpoint/2010/main" val="212167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EB8A0-718F-4437-713F-B54B84393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9BCA53-2BC4-0A1F-AB31-73CC92A1ABE1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H </a:t>
            </a:r>
            <a:r>
              <a:rPr lang="en-US" sz="6000" dirty="0" err="1">
                <a:latin typeface="Scramble" panose="020B0603050302020204" pitchFamily="34" charset="0"/>
              </a:rPr>
              <a:t>H</a:t>
            </a:r>
            <a:r>
              <a:rPr lang="en-US" sz="6000" dirty="0">
                <a:latin typeface="Scramble" panose="020B0603050302020204" pitchFamily="34" charset="0"/>
              </a:rPr>
              <a:t> I </a:t>
            </a:r>
            <a:r>
              <a:rPr lang="en-US" sz="6000" dirty="0" err="1">
                <a:latin typeface="Scramble" panose="020B0603050302020204" pitchFamily="34" charset="0"/>
              </a:rPr>
              <a:t>I</a:t>
            </a:r>
            <a:r>
              <a:rPr lang="en-US" sz="6000" dirty="0">
                <a:latin typeface="Scramble" panose="020B0603050302020204" pitchFamily="34" charset="0"/>
              </a:rPr>
              <a:t>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endParaRPr lang="en-US" sz="60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397925-F718-4E4E-45FA-FAF587F3610A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E9519A-B61D-2D3D-3F6B-7BAADBED09FF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B596DF-0CEC-91A8-DDA8-D0E1ADDB4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7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B1E3C-5D45-3C56-8301-5A9373C28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5506D6-3940-5E0E-4F48-E83FFA1537CE}"/>
              </a:ext>
            </a:extLst>
          </p:cNvPr>
          <p:cNvSpPr txBox="1"/>
          <p:nvPr/>
        </p:nvSpPr>
        <p:spPr>
          <a:xfrm>
            <a:off x="2544650" y="350711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HEISHIS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F4132B-01E8-59EC-561B-DD69C82EEBC6}"/>
              </a:ext>
            </a:extLst>
          </p:cNvPr>
          <p:cNvSpPr txBox="1"/>
          <p:nvPr/>
        </p:nvSpPr>
        <p:spPr>
          <a:xfrm>
            <a:off x="3454910" y="1647418"/>
            <a:ext cx="5282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	HEISHIS</a:t>
            </a:r>
            <a:r>
              <a:rPr lang="en-US" sz="2800" dirty="0"/>
              <a:t>: pl. of </a:t>
            </a:r>
            <a:r>
              <a:rPr lang="en-US" sz="2800" u="sng" dirty="0"/>
              <a:t>HEISHI</a:t>
            </a:r>
            <a:r>
              <a:rPr lang="en-US" sz="2800" dirty="0"/>
              <a:t>,          A TINY BEAD MADE FROM A SHELL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3AC177-BBDF-0244-8115-CDE78E4BE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84728A-4C29-7F8F-C260-A19B35556922}"/>
              </a:ext>
            </a:extLst>
          </p:cNvPr>
          <p:cNvSpPr txBox="1"/>
          <p:nvPr/>
        </p:nvSpPr>
        <p:spPr>
          <a:xfrm>
            <a:off x="9399153" y="456995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753066-B286-13DB-1EBB-48E22FF617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124" y="2899547"/>
            <a:ext cx="4491659" cy="359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BAD0B-CDCA-7EE6-A581-C21815DBA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6DA77-8A25-88E5-6503-24DDAD0A2969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G I </a:t>
            </a:r>
            <a:r>
              <a:rPr lang="en-US" sz="6000" dirty="0" err="1">
                <a:latin typeface="Scramble" panose="020B0603050302020204" pitchFamily="34" charset="0"/>
              </a:rPr>
              <a:t>I</a:t>
            </a:r>
            <a:r>
              <a:rPr lang="en-US" sz="6000" dirty="0">
                <a:latin typeface="Scramble" panose="020B0603050302020204" pitchFamily="34" charset="0"/>
              </a:rPr>
              <a:t> K N </a:t>
            </a:r>
            <a:r>
              <a:rPr lang="en-US" sz="6000" dirty="0" err="1">
                <a:latin typeface="Scramble" panose="020B0603050302020204" pitchFamily="34" charset="0"/>
              </a:rPr>
              <a:t>N</a:t>
            </a:r>
            <a:r>
              <a:rPr lang="en-US" sz="6000" dirty="0">
                <a:latin typeface="Scramble" panose="020B0603050302020204" pitchFamily="34" charset="0"/>
              </a:rPr>
              <a:t> 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5CDBC7-1466-D5C5-291C-2FDDF81975DD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59A658-BAF1-832A-DA17-EAA011B73189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E7CB98-AB4B-DF88-46C3-17DD10227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4B0D7-6EB6-111C-3824-7C16F8FAD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249097-7362-6E3B-31D2-588BC7A8AFD1}"/>
              </a:ext>
            </a:extLst>
          </p:cNvPr>
          <p:cNvSpPr txBox="1"/>
          <p:nvPr/>
        </p:nvSpPr>
        <p:spPr>
          <a:xfrm>
            <a:off x="2544650" y="91439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SINKING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164260-E9C0-3C0C-4D03-49A5386771CA}"/>
              </a:ext>
            </a:extLst>
          </p:cNvPr>
          <p:cNvSpPr txBox="1"/>
          <p:nvPr/>
        </p:nvSpPr>
        <p:spPr>
          <a:xfrm>
            <a:off x="4676503" y="16237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CF7C28-E1FA-2C66-85F3-F15C6FE0E859}"/>
              </a:ext>
            </a:extLst>
          </p:cNvPr>
          <p:cNvSpPr txBox="1"/>
          <p:nvPr/>
        </p:nvSpPr>
        <p:spPr>
          <a:xfrm>
            <a:off x="4581990" y="3040997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7F26F6-DBF4-425E-CC9B-8777F5498748}"/>
              </a:ext>
            </a:extLst>
          </p:cNvPr>
          <p:cNvSpPr txBox="1"/>
          <p:nvPr/>
        </p:nvSpPr>
        <p:spPr>
          <a:xfrm>
            <a:off x="2544650" y="343392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INKINGS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E943E1-1726-06C8-413C-5F093C1A34C4}"/>
              </a:ext>
            </a:extLst>
          </p:cNvPr>
          <p:cNvSpPr txBox="1"/>
          <p:nvPr/>
        </p:nvSpPr>
        <p:spPr>
          <a:xfrm>
            <a:off x="3521605" y="4569074"/>
            <a:ext cx="8670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INKINGS</a:t>
            </a:r>
            <a:r>
              <a:rPr lang="en-US" sz="2800" dirty="0"/>
              <a:t>: pl. of n. </a:t>
            </a:r>
            <a:r>
              <a:rPr lang="en-US" sz="2800" u="sng" dirty="0"/>
              <a:t>INKING</a:t>
            </a:r>
            <a:r>
              <a:rPr lang="en-US" sz="2800" dirty="0"/>
              <a:t>, A TATTOO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09859-8C22-A415-30FF-59947E0C8387}"/>
              </a:ext>
            </a:extLst>
          </p:cNvPr>
          <p:cNvSpPr txBox="1"/>
          <p:nvPr/>
        </p:nvSpPr>
        <p:spPr>
          <a:xfrm>
            <a:off x="3202850" y="2170113"/>
            <a:ext cx="7371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SINKING: </a:t>
            </a:r>
            <a:r>
              <a:rPr lang="en-US" sz="2800" dirty="0"/>
              <a:t>v. MOVING TO A LOWER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1E421CC-27A2-9AC4-28FB-38632BE9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113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68324F-0E5A-7EB6-B09C-84E0A8C75C49}"/>
              </a:ext>
            </a:extLst>
          </p:cNvPr>
          <p:cNvSpPr txBox="1"/>
          <p:nvPr/>
        </p:nvSpPr>
        <p:spPr>
          <a:xfrm>
            <a:off x="9315071" y="3516653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CD2AD7-36D6-802B-A721-1C75FF40E8B7}"/>
              </a:ext>
            </a:extLst>
          </p:cNvPr>
          <p:cNvSpPr txBox="1"/>
          <p:nvPr/>
        </p:nvSpPr>
        <p:spPr>
          <a:xfrm>
            <a:off x="1034143" y="6287940"/>
            <a:ext cx="10563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PINKING</a:t>
            </a:r>
            <a:r>
              <a:rPr lang="en-US" sz="2800" dirty="0"/>
              <a:t>: n. A METHOD OF CUTTING OR DECORATING (pl. PINKINGS)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654871-271B-2308-C482-D9F73A4737DC}"/>
              </a:ext>
            </a:extLst>
          </p:cNvPr>
          <p:cNvSpPr txBox="1"/>
          <p:nvPr/>
        </p:nvSpPr>
        <p:spPr>
          <a:xfrm>
            <a:off x="2415720" y="997684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1F2722-714E-05CE-B90C-ABC2402D88DC}"/>
              </a:ext>
            </a:extLst>
          </p:cNvPr>
          <p:cNvSpPr txBox="1"/>
          <p:nvPr/>
        </p:nvSpPr>
        <p:spPr>
          <a:xfrm>
            <a:off x="1926396" y="3638027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0B2F5C-516C-7447-E82A-D295D2707DAF}"/>
              </a:ext>
            </a:extLst>
          </p:cNvPr>
          <p:cNvSpPr txBox="1"/>
          <p:nvPr/>
        </p:nvSpPr>
        <p:spPr>
          <a:xfrm>
            <a:off x="1763486" y="5773229"/>
            <a:ext cx="10563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INKING</a:t>
            </a:r>
            <a:r>
              <a:rPr lang="en-US" sz="2800" dirty="0"/>
              <a:t>: also v. MARKING WITH INK (INK, INKS, INKED)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609AE2-A28E-BFCE-CD49-8B8D474D02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277" y="5204838"/>
            <a:ext cx="1595209" cy="11367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6B22E7-0481-90D1-57DC-95633D2F67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673" y="4869995"/>
            <a:ext cx="1291880" cy="12977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00797C-E97F-ADD8-03A2-EEC3812B3D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7778" l="8000" r="93500">
                        <a14:foregroundMark x1="8083" y1="29028" x2="13250" y2="48472"/>
                        <a14:foregroundMark x1="49500" y1="2917" x2="48250" y2="43611"/>
                        <a14:foregroundMark x1="93583" y1="28611" x2="83083" y2="30833"/>
                        <a14:foregroundMark x1="88667" y1="24583" x2="88417" y2="34444"/>
                        <a14:foregroundMark x1="90750" y1="24583" x2="89083" y2="28889"/>
                        <a14:foregroundMark x1="93500" y1="26528" x2="86500" y2="27778"/>
                        <a14:foregroundMark x1="91500" y1="25139" x2="92833" y2="26667"/>
                        <a14:foregroundMark x1="67750" y1="94722" x2="37500" y2="93333"/>
                        <a14:foregroundMark x1="37500" y1="93333" x2="31583" y2="96389"/>
                        <a14:foregroundMark x1="31583" y1="96389" x2="30250" y2="81111"/>
                        <a14:foregroundMark x1="65833" y1="97778" x2="70083" y2="92500"/>
                        <a14:foregroundMark x1="70083" y1="92500" x2="71750" y2="86389"/>
                        <a14:foregroundMark x1="10667" y1="26806" x2="10250" y2="37361"/>
                        <a14:foregroundMark x1="10250" y1="37361" x2="10250" y2="37361"/>
                        <a14:foregroundMark x1="10500" y1="25278" x2="24167" y2="26389"/>
                        <a14:foregroundMark x1="24167" y1="26389" x2="27167" y2="28472"/>
                        <a14:foregroundMark x1="13417" y1="24306" x2="22750" y2="24722"/>
                        <a14:foregroundMark x1="11333" y1="23889" x2="10667" y2="2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5590" y="2667349"/>
            <a:ext cx="2979127" cy="17874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C12FB6-6E42-DC7E-FB17-51A8DC4333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277" y="46840"/>
            <a:ext cx="2224083" cy="175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0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  <p:bldP spid="4" grpId="0"/>
      <p:bldP spid="3" grpId="0"/>
      <p:bldP spid="9" grpId="0"/>
      <p:bldP spid="1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79E92-9598-F374-6075-3281C816F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66362A-3CAF-9F77-DD9F-F8D946C2D2A5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G </a:t>
            </a:r>
            <a:r>
              <a:rPr lang="en-US" sz="6000" dirty="0" err="1">
                <a:latin typeface="Scramble" panose="020B0603050302020204" pitchFamily="34" charset="0"/>
              </a:rPr>
              <a:t>G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  <a:r>
              <a:rPr lang="en-US" sz="6000" dirty="0" err="1">
                <a:latin typeface="Scramble" panose="020B0603050302020204" pitchFamily="34" charset="0"/>
              </a:rPr>
              <a:t>G</a:t>
            </a:r>
            <a:r>
              <a:rPr lang="en-US" sz="6000" dirty="0">
                <a:latin typeface="Scramble" panose="020B0603050302020204" pitchFamily="34" charset="0"/>
              </a:rPr>
              <a:t> I J 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763A39-6437-7387-5302-579FBED79ACF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E80C8C-9F1F-B91F-27E9-822DF6C45C9D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D2F0BA-2DB6-1957-B4FD-35CFA401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6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E82F0-4989-EE46-817A-D7E4C8DA2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0F9297-BEC7-BAC1-0211-67ED5FCFEF3D}"/>
              </a:ext>
            </a:extLst>
          </p:cNvPr>
          <p:cNvSpPr txBox="1"/>
          <p:nvPr/>
        </p:nvSpPr>
        <p:spPr>
          <a:xfrm>
            <a:off x="2504893" y="44016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JEGGING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F372E2-D38D-0721-A2EB-FEB03D2F7AF9}"/>
              </a:ext>
            </a:extLst>
          </p:cNvPr>
          <p:cNvSpPr txBox="1"/>
          <p:nvPr/>
        </p:nvSpPr>
        <p:spPr>
          <a:xfrm>
            <a:off x="1716255" y="1746096"/>
            <a:ext cx="9634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JEGGING</a:t>
            </a:r>
            <a:r>
              <a:rPr lang="en-US" sz="3200" dirty="0"/>
              <a:t>: n. A LEGGING MADE TO RESEMBLE DENIM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215751-EEAA-B1FC-AEE3-CFFD99213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0843" y="4935056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115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8EC0C2-2391-7463-94EE-2713ACE50562}"/>
              </a:ext>
            </a:extLst>
          </p:cNvPr>
          <p:cNvSpPr txBox="1"/>
          <p:nvPr/>
        </p:nvSpPr>
        <p:spPr>
          <a:xfrm>
            <a:off x="9683795" y="655303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0898B-8DD4-2868-7D42-260FFB277E94}"/>
              </a:ext>
            </a:extLst>
          </p:cNvPr>
          <p:cNvSpPr txBox="1"/>
          <p:nvPr/>
        </p:nvSpPr>
        <p:spPr>
          <a:xfrm>
            <a:off x="2327224" y="511212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598347-FC20-DC2E-BD81-BE57CD6792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91" b="89773" l="864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490" y="-1322413"/>
            <a:ext cx="591966" cy="646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C1B5B5-4122-A562-B2EC-989732CB8D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91" b="89773" l="864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998"/>
            <a:ext cx="591966" cy="6463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A03C06-448D-95A8-F77D-72E8A66307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41" b="99668" l="9875" r="98053">
                        <a14:foregroundMark x1="46453" y1="5141" x2="67733" y2="16915"/>
                        <a14:foregroundMark x1="98053" y1="80100" x2="68150" y2="66335"/>
                        <a14:foregroundMark x1="68150" y1="66335" x2="68150" y2="66335"/>
                        <a14:foregroundMark x1="96245" y1="97181" x2="94576" y2="75456"/>
                        <a14:foregroundMark x1="46175" y1="93201" x2="46175" y2="99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2619" y="2421716"/>
            <a:ext cx="4295568" cy="3602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78EECF-0272-53B0-F715-A4063A87B742}"/>
              </a:ext>
            </a:extLst>
          </p:cNvPr>
          <p:cNvSpPr txBox="1"/>
          <p:nvPr/>
        </p:nvSpPr>
        <p:spPr>
          <a:xfrm>
            <a:off x="2163517" y="6202697"/>
            <a:ext cx="8986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EGGING</a:t>
            </a:r>
            <a:r>
              <a:rPr lang="en-US" sz="2800" dirty="0"/>
              <a:t>: v. INCITING OR URGING (EGG, EGGS, EGGED)</a:t>
            </a:r>
          </a:p>
        </p:txBody>
      </p:sp>
    </p:spTree>
    <p:extLst>
      <p:ext uri="{BB962C8B-B14F-4D97-AF65-F5344CB8AC3E}">
        <p14:creationId xmlns:p14="http://schemas.microsoft.com/office/powerpoint/2010/main" val="301864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4" grpId="0"/>
      <p:bldP spid="4" grpId="1"/>
      <p:bldP spid="11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DCB35-C34B-D674-6F4B-3C88B91A2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2339B2-2576-C3C6-1726-50A6B4EEA1FF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J K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5F9A0-DC5A-A6AF-F7FC-7E9C1AA477ED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21FF19-E192-6F41-037C-D4359835C8F7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88CFA-BD15-27CD-72AC-812B2A935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0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B2D8B-EDEC-A897-FB55-F438F2B39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53CE02-A567-8962-34E3-ED0D951CBA08}"/>
              </a:ext>
            </a:extLst>
          </p:cNvPr>
          <p:cNvSpPr txBox="1"/>
          <p:nvPr/>
        </p:nvSpPr>
        <p:spPr>
          <a:xfrm>
            <a:off x="2544650" y="46004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JAKESES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6EA519-E248-0F54-FFB9-993015ABB7FA}"/>
              </a:ext>
            </a:extLst>
          </p:cNvPr>
          <p:cNvSpPr txBox="1"/>
          <p:nvPr/>
        </p:nvSpPr>
        <p:spPr>
          <a:xfrm>
            <a:off x="2317747" y="1660372"/>
            <a:ext cx="7778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JAKESES</a:t>
            </a:r>
            <a:r>
              <a:rPr lang="en-US" sz="3200" dirty="0"/>
              <a:t>: NWL23 pl. of </a:t>
            </a:r>
            <a:r>
              <a:rPr lang="en-US" sz="3200" u="sng" dirty="0"/>
              <a:t>JAKES</a:t>
            </a:r>
            <a:r>
              <a:rPr lang="en-US" sz="3200" dirty="0"/>
              <a:t>, AN OUTHOUSE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2FEFA9-2065-62A8-DD01-9D46CC33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F5E290-5A38-69DB-876F-7B1B0033B0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784" y="2394799"/>
            <a:ext cx="6490015" cy="4326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73DED2-E82E-6904-1AE7-B6C8380C96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73" b="97945" l="0" r="100000">
                        <a14:foregroundMark x1="20594" y1="17945" x2="23366" y2="9315"/>
                        <a14:foregroundMark x1="23366" y1="9315" x2="33861" y2="5068"/>
                        <a14:foregroundMark x1="33861" y1="5068" x2="43564" y2="11507"/>
                        <a14:foregroundMark x1="43564" y1="11507" x2="43564" y2="22877"/>
                        <a14:foregroundMark x1="43564" y1="22877" x2="55050" y2="39863"/>
                        <a14:foregroundMark x1="55050" y1="39863" x2="75644" y2="57671"/>
                        <a14:foregroundMark x1="75644" y1="57671" x2="80166" y2="65875"/>
                        <a14:foregroundMark x1="86239" y1="79023" x2="86733" y2="90411"/>
                        <a14:foregroundMark x1="86733" y1="90411" x2="84833" y2="79240"/>
                        <a14:foregroundMark x1="77341" y1="66312" x2="71287" y2="59178"/>
                        <a14:foregroundMark x1="71287" y1="59178" x2="66535" y2="74384"/>
                        <a14:foregroundMark x1="66535" y1="74384" x2="70891" y2="84521"/>
                        <a14:foregroundMark x1="70891" y1="84521" x2="62574" y2="93699"/>
                        <a14:foregroundMark x1="62574" y1="93699" x2="31881" y2="94110"/>
                        <a14:foregroundMark x1="31881" y1="94110" x2="21584" y2="80548"/>
                        <a14:foregroundMark x1="21584" y1="80548" x2="18812" y2="72055"/>
                        <a14:foregroundMark x1="18812" y1="72055" x2="13663" y2="78493"/>
                        <a14:foregroundMark x1="13663" y1="78493" x2="12871" y2="92740"/>
                        <a14:foregroundMark x1="12871" y1="92740" x2="16491" y2="57892"/>
                        <a14:foregroundMark x1="21915" y1="42706" x2="26139" y2="38493"/>
                        <a14:foregroundMark x1="26139" y1="38493" x2="27327" y2="34658"/>
                        <a14:foregroundMark x1="87253" y1="78866" x2="88911" y2="87397"/>
                        <a14:foregroundMark x1="83960" y1="61918" x2="84596" y2="65191"/>
                        <a14:foregroundMark x1="88911" y1="87397" x2="82772" y2="96575"/>
                        <a14:foregroundMark x1="82772" y1="96575" x2="9505" y2="98219"/>
                        <a14:foregroundMark x1="9505" y1="98219" x2="9505" y2="98219"/>
                        <a14:foregroundMark x1="24356" y1="3973" x2="31683" y2="16164"/>
                        <a14:foregroundMark x1="38218" y1="4795" x2="45941" y2="9452"/>
                        <a14:foregroundMark x1="45941" y1="9452" x2="48713" y2="16027"/>
                        <a14:foregroundMark x1="48713" y1="16027" x2="48713" y2="17534"/>
                        <a14:foregroundMark x1="90131" y1="78422" x2="89505" y2="87945"/>
                        <a14:backgroundMark x1="8515" y1="24110" x2="12475" y2="34247"/>
                        <a14:backgroundMark x1="12277" y1="34247" x2="0" y2="43562"/>
                        <a14:backgroundMark x1="2178" y1="60137" x2="0" y2="76849"/>
                        <a14:backgroundMark x1="3564" y1="78630" x2="0" y2="84247"/>
                        <a14:backgroundMark x1="70423" y1="10448" x2="97183" y2="39303"/>
                        <a14:backgroundMark x1="63380" y1="11940" x2="89437" y2="39801"/>
                        <a14:backgroundMark x1="89437" y1="39801" x2="94366" y2="52239"/>
                        <a14:backgroundMark x1="6338" y1="41294" x2="3521" y2="56716"/>
                        <a14:backgroundMark x1="97887" y1="95522" x2="96479" y2="90050"/>
                        <a14:backgroundMark x1="94366" y1="63682" x2="98592" y2="77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965679" y="4792482"/>
            <a:ext cx="1349475" cy="1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4783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FD713-2878-A40A-E2B0-C90B34570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AE2DDF-3EBD-C558-5046-53ED0AEBF7CE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B E F G R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8BDA36-B9F9-F8A3-0510-39FD9BBDEF92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8C5334-65FE-A4EA-2B99-1636246E715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33762-9874-BB76-65C5-7ED5AE5E6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7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F055-E47A-8A31-3190-2DDD0AE9A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2C57FA-EBC9-A521-E5B6-599E0A54D768}"/>
              </a:ext>
            </a:extLst>
          </p:cNvPr>
          <p:cNvSpPr txBox="1"/>
          <p:nvPr/>
        </p:nvSpPr>
        <p:spPr>
          <a:xfrm>
            <a:off x="2435321" y="23144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FATBERG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9F8020-7ABA-EE27-52D0-56084E7E4F08}"/>
              </a:ext>
            </a:extLst>
          </p:cNvPr>
          <p:cNvSpPr txBox="1"/>
          <p:nvPr/>
        </p:nvSpPr>
        <p:spPr>
          <a:xfrm>
            <a:off x="2093945" y="1537375"/>
            <a:ext cx="832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FATBERG</a:t>
            </a:r>
            <a:r>
              <a:rPr lang="en-US" sz="3200" dirty="0"/>
              <a:t>: n. A LARGE MASS OF FAT IN A SEWER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0AA676-343C-1C2E-12F2-4AE020588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7B2380-D8B3-E301-8E07-4B4A1A8D1199}"/>
              </a:ext>
            </a:extLst>
          </p:cNvPr>
          <p:cNvSpPr txBox="1"/>
          <p:nvPr/>
        </p:nvSpPr>
        <p:spPr>
          <a:xfrm>
            <a:off x="9614223" y="446582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E4558A-CFB8-B6A3-E140-B5E8620A0C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0526" y="2599118"/>
            <a:ext cx="3110948" cy="3280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191CEB-6570-DF70-4C89-A882B6DD10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02" b="98117" l="10000" r="95500">
                        <a14:foregroundMark x1="26500" y1="18456" x2="95500" y2="68362"/>
                        <a14:foregroundMark x1="95500" y1="68362" x2="95500" y2="68362"/>
                        <a14:foregroundMark x1="30375" y1="76648" x2="75125" y2="11111"/>
                        <a14:foregroundMark x1="61750" y1="4143" x2="63000" y2="44068"/>
                        <a14:foregroundMark x1="39000" y1="77401" x2="55000" y2="89454"/>
                        <a14:foregroundMark x1="55000" y1="89454" x2="66750" y2="90019"/>
                        <a14:foregroundMark x1="66750" y1="90019" x2="73875" y2="86441"/>
                        <a14:foregroundMark x1="73875" y1="86441" x2="77375" y2="76836"/>
                        <a14:foregroundMark x1="53875" y1="97175" x2="55375" y2="64595"/>
                        <a14:foregroundMark x1="39250" y1="90019" x2="52750" y2="62712"/>
                        <a14:foregroundMark x1="24500" y1="29567" x2="25750" y2="73635"/>
                        <a14:foregroundMark x1="25750" y1="73635" x2="41750" y2="97175"/>
                        <a14:foregroundMark x1="41750" y1="97175" x2="71375" y2="98870"/>
                        <a14:foregroundMark x1="71375" y1="98870" x2="78375" y2="94727"/>
                        <a14:foregroundMark x1="78375" y1="94727" x2="88500" y2="78719"/>
                        <a14:foregroundMark x1="88500" y1="78719" x2="93250" y2="54991"/>
                        <a14:foregroundMark x1="93250" y1="54991" x2="90875" y2="26365"/>
                        <a14:foregroundMark x1="90875" y1="26365" x2="79250" y2="7156"/>
                        <a14:foregroundMark x1="79250" y1="7156" x2="72000" y2="2825"/>
                        <a14:foregroundMark x1="72000" y1="2825" x2="44375" y2="2260"/>
                        <a14:foregroundMark x1="44375" y1="2260" x2="38250" y2="7345"/>
                        <a14:foregroundMark x1="38250" y1="7345" x2="28375" y2="25047"/>
                        <a14:foregroundMark x1="28375" y1="25047" x2="23000" y2="62712"/>
                        <a14:foregroundMark x1="23000" y1="62712" x2="28250" y2="80791"/>
                        <a14:foregroundMark x1="28250" y1="80791" x2="49250" y2="96234"/>
                        <a14:foregroundMark x1="49250" y1="96234" x2="65500" y2="99058"/>
                        <a14:foregroundMark x1="65500" y1="99058" x2="84125" y2="91149"/>
                        <a14:foregroundMark x1="84125" y1="91149" x2="89375" y2="81544"/>
                        <a14:foregroundMark x1="89375" y1="81544" x2="96375" y2="49529"/>
                        <a14:foregroundMark x1="96375" y1="49529" x2="95375" y2="38983"/>
                        <a14:foregroundMark x1="95375" y1="38983" x2="87000" y2="15631"/>
                        <a14:foregroundMark x1="87000" y1="15631" x2="77625" y2="4896"/>
                        <a14:foregroundMark x1="77625" y1="4896" x2="48125" y2="3202"/>
                        <a14:foregroundMark x1="48125" y1="3202" x2="40125" y2="6780"/>
                        <a14:foregroundMark x1="40125" y1="6780" x2="35875" y2="16008"/>
                        <a14:foregroundMark x1="22375" y1="62900" x2="39875" y2="96610"/>
                        <a14:foregroundMark x1="22750" y1="67043" x2="31125" y2="87571"/>
                        <a14:foregroundMark x1="31125" y1="87571" x2="37000" y2="94915"/>
                        <a14:foregroundMark x1="37000" y1="94915" x2="39125" y2="96045"/>
                        <a14:foregroundMark x1="24625" y1="78908" x2="42125" y2="97363"/>
                        <a14:foregroundMark x1="42125" y1="97363" x2="45375" y2="98117"/>
                        <a14:backgroundMark x1="26750" y1="6403" x2="16125" y2="29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51" y="2673626"/>
            <a:ext cx="4295383" cy="311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6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8A7A7-B3FF-485B-C307-65E7E0FA7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746D18-7384-6B48-6741-A2B24CF4AFC9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C I L N O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FC072E-06B1-65F6-B081-21C87D68CDB8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1B4AE7-04A6-DB5E-EE90-A4164678158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90088A-E9A2-2819-A25B-8F208C739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3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E52B7-2997-197A-FDC5-5685BD1AC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6548E2-81E6-F2F0-FF7E-D5F7D5C68273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 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F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D62F70-F2A2-7558-DF36-1D85CC27F7D3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DEE5ED-F2E2-5382-CB3E-3E07292B0A91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F2A8E-5E1B-E88A-77D9-0D239E60B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4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E3D76-C88C-D5BF-80BE-B0DE1A28C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33E9DB-BE97-2B0A-E2C4-1E16E08403D5}"/>
              </a:ext>
            </a:extLst>
          </p:cNvPr>
          <p:cNvSpPr txBox="1"/>
          <p:nvPr/>
        </p:nvSpPr>
        <p:spPr>
          <a:xfrm>
            <a:off x="2544650" y="28113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FECESES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D995F2-DE24-AAC5-1A1A-9ADBBFD7BCBF}"/>
              </a:ext>
            </a:extLst>
          </p:cNvPr>
          <p:cNvSpPr txBox="1"/>
          <p:nvPr/>
        </p:nvSpPr>
        <p:spPr>
          <a:xfrm>
            <a:off x="1527359" y="1590830"/>
            <a:ext cx="9137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FECESES</a:t>
            </a:r>
            <a:r>
              <a:rPr lang="en-US" sz="3200" dirty="0"/>
              <a:t>: NWL23 pl. of </a:t>
            </a:r>
            <a:r>
              <a:rPr lang="en-US" sz="3200" u="sng" dirty="0"/>
              <a:t>FECES</a:t>
            </a:r>
            <a:r>
              <a:rPr lang="en-US" sz="3200" dirty="0"/>
              <a:t>, ANAL BODILY WASTE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CF7BC3-B518-B53E-1129-FD8D17D23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121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D0067-F84E-12A0-E26B-941078FF4B31}"/>
              </a:ext>
            </a:extLst>
          </p:cNvPr>
          <p:cNvSpPr txBox="1"/>
          <p:nvPr/>
        </p:nvSpPr>
        <p:spPr>
          <a:xfrm>
            <a:off x="3077947" y="6222918"/>
            <a:ext cx="7116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	      ARE YOU $#!++!%@ ME? </a:t>
            </a:r>
          </a:p>
          <a:p>
            <a:r>
              <a:rPr lang="en-US" sz="2000" dirty="0"/>
              <a:t>THIS WORD DID NOT NEED ANOTHER PLURAL!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CC4F23-C3F9-9EB3-D601-250DB4009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794" y="2264907"/>
            <a:ext cx="2837541" cy="386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1731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BF2BD-1710-8849-311F-8418B6B6F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E87FB7-9FB7-965A-AE13-FA016C976D21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 E F H I N 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28ED08-B133-C6D8-4176-3752A312D3F3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87A930-5981-FD82-0398-17917E954681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57F01E-246F-FC5D-3833-E325B29C5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6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A166A-F505-3EB8-60FD-8A7BC8B65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73C358-3848-D509-B9EA-CEE0966B3C76}"/>
              </a:ext>
            </a:extLst>
          </p:cNvPr>
          <p:cNvSpPr txBox="1"/>
          <p:nvPr/>
        </p:nvSpPr>
        <p:spPr>
          <a:xfrm>
            <a:off x="2544650" y="47571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FINTECH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255515-A24F-4C3D-E19C-C3132C8B5F64}"/>
              </a:ext>
            </a:extLst>
          </p:cNvPr>
          <p:cNvSpPr txBox="1"/>
          <p:nvPr/>
        </p:nvSpPr>
        <p:spPr>
          <a:xfrm>
            <a:off x="1809947" y="2071157"/>
            <a:ext cx="93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FINTECH</a:t>
            </a:r>
            <a:r>
              <a:rPr lang="en-US" sz="3600" dirty="0"/>
              <a:t>: n. EMERGENT </a:t>
            </a:r>
            <a:r>
              <a:rPr lang="en-US" sz="3600" u="sng" dirty="0"/>
              <a:t>FIN</a:t>
            </a:r>
            <a:r>
              <a:rPr lang="en-US" sz="3600" dirty="0"/>
              <a:t>ANCIAL </a:t>
            </a:r>
            <a:r>
              <a:rPr lang="en-US" sz="3600" u="sng" dirty="0"/>
              <a:t>TECH</a:t>
            </a:r>
            <a:r>
              <a:rPr lang="en-US" sz="3600" dirty="0"/>
              <a:t>NOLOGY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5DEF71-2CF0-F3B9-EF6E-06C96D0A8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FB1A35-8C3D-ED8C-648E-67D3F59021AB}"/>
              </a:ext>
            </a:extLst>
          </p:cNvPr>
          <p:cNvSpPr txBox="1"/>
          <p:nvPr/>
        </p:nvSpPr>
        <p:spPr>
          <a:xfrm>
            <a:off x="9723552" y="648817"/>
            <a:ext cx="804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692B9-73D8-0335-46C4-D90A2894F4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994" y="2881115"/>
            <a:ext cx="5143500" cy="331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2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C8E0C-A566-E296-DB9A-F91A9AB39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D15A9B-F7D7-524F-DDA3-52B81CE42C94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D E F L O 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86CEF4-F6C8-8C72-3087-6FC4965C3B0B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3E2257-5AF8-6F74-C47C-A7ABF113C9D3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CF7428-9435-67C0-3635-22C53F39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B2193-FCA9-8A67-1562-21F902070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1754F0-7D05-9205-B347-807AB8E90C30}"/>
              </a:ext>
            </a:extLst>
          </p:cNvPr>
          <p:cNvSpPr txBox="1"/>
          <p:nvPr/>
        </p:nvSpPr>
        <p:spPr>
          <a:xfrm>
            <a:off x="2544650" y="36259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FLAVEDO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20A72E-672D-4EFB-51E7-B6E73C1A4BBD}"/>
              </a:ext>
            </a:extLst>
          </p:cNvPr>
          <p:cNvSpPr txBox="1"/>
          <p:nvPr/>
        </p:nvSpPr>
        <p:spPr>
          <a:xfrm>
            <a:off x="2544649" y="1656379"/>
            <a:ext cx="8207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FLAVEDO</a:t>
            </a:r>
            <a:r>
              <a:rPr lang="en-US" sz="3600" dirty="0"/>
              <a:t>: n. THE PART OF A CITRUS FRUIT 	     CONTAINING THE ZEST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159201-3E96-AC0B-B16E-5E30ED2D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378D6-16E0-618F-67D2-90B5C496099C}"/>
              </a:ext>
            </a:extLst>
          </p:cNvPr>
          <p:cNvSpPr txBox="1"/>
          <p:nvPr/>
        </p:nvSpPr>
        <p:spPr>
          <a:xfrm>
            <a:off x="9723552" y="535697"/>
            <a:ext cx="804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E9BCC2-4C0A-B1ED-9359-FFC3FC396A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7752" y="2854793"/>
            <a:ext cx="5630749" cy="357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2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C6FA1-4187-0182-D7C4-ECA88C0E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A3E4B7-57C4-6700-CC6D-FA74FA345F9B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F I R </a:t>
            </a:r>
            <a:r>
              <a:rPr lang="en-US" sz="6000" dirty="0" err="1">
                <a:latin typeface="Scramble" panose="020B0603050302020204" pitchFamily="34" charset="0"/>
              </a:rPr>
              <a:t>R</a:t>
            </a:r>
            <a:r>
              <a:rPr lang="en-US" sz="6000" dirty="0">
                <a:latin typeface="Scramble" panose="020B0603050302020204" pitchFamily="34" charset="0"/>
              </a:rPr>
              <a:t> S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719187-A2FD-86BA-806F-8E332A146E53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FBC260-8F2F-3D5C-0474-A52E1B39A534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THREE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9BB60F-CD0D-977F-F24B-65694C799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3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427DA-4FCA-0B93-2921-7605ACF5A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705BAF5-D9EA-DB72-4B0A-04C891538C9E}"/>
              </a:ext>
            </a:extLst>
          </p:cNvPr>
          <p:cNvSpPr/>
          <p:nvPr/>
        </p:nvSpPr>
        <p:spPr>
          <a:xfrm>
            <a:off x="8351520" y="5630904"/>
            <a:ext cx="1648747" cy="365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4049B1-F77B-7874-E8A8-0B783BC4630C}"/>
              </a:ext>
            </a:extLst>
          </p:cNvPr>
          <p:cNvSpPr txBox="1"/>
          <p:nvPr/>
        </p:nvSpPr>
        <p:spPr>
          <a:xfrm>
            <a:off x="2798720" y="685787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FRISEUR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8206E7-5454-9D28-A71C-CC066D0D43C8}"/>
              </a:ext>
            </a:extLst>
          </p:cNvPr>
          <p:cNvSpPr txBox="1"/>
          <p:nvPr/>
        </p:nvSpPr>
        <p:spPr>
          <a:xfrm>
            <a:off x="4969326" y="138511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306511-91ED-9ADF-7135-8BF37960CC1F}"/>
              </a:ext>
            </a:extLst>
          </p:cNvPr>
          <p:cNvSpPr txBox="1"/>
          <p:nvPr/>
        </p:nvSpPr>
        <p:spPr>
          <a:xfrm>
            <a:off x="223516" y="4349149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Instead play: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6C8FEB-814B-7BD8-9FA1-EB780919406C}"/>
              </a:ext>
            </a:extLst>
          </p:cNvPr>
          <p:cNvSpPr txBox="1"/>
          <p:nvPr/>
        </p:nvSpPr>
        <p:spPr>
          <a:xfrm>
            <a:off x="2798720" y="435184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FURRIES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F10EA6-B884-E212-AAD8-B12351560CC6}"/>
              </a:ext>
            </a:extLst>
          </p:cNvPr>
          <p:cNvSpPr txBox="1"/>
          <p:nvPr/>
        </p:nvSpPr>
        <p:spPr>
          <a:xfrm>
            <a:off x="3581401" y="5610346"/>
            <a:ext cx="7400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FURRIES</a:t>
            </a:r>
            <a:r>
              <a:rPr lang="en-US" sz="3200" dirty="0"/>
              <a:t>: pl. of </a:t>
            </a:r>
            <a:r>
              <a:rPr lang="en-US" sz="3200" u="sng" dirty="0"/>
              <a:t>FURRY</a:t>
            </a:r>
            <a:r>
              <a:rPr lang="en-US" sz="3200" dirty="0"/>
              <a:t>, A </a:t>
            </a:r>
            <a:r>
              <a:rPr lang="en-US" sz="3200"/>
              <a:t>CREATURE 	  	   COVERED </a:t>
            </a:r>
            <a:r>
              <a:rPr lang="en-US" sz="3200" dirty="0"/>
              <a:t>IN FUR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A4DD81-9B2A-63A9-6B5A-385B07547687}"/>
              </a:ext>
            </a:extLst>
          </p:cNvPr>
          <p:cNvSpPr txBox="1"/>
          <p:nvPr/>
        </p:nvSpPr>
        <p:spPr>
          <a:xfrm>
            <a:off x="2033157" y="2617596"/>
            <a:ext cx="804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7E1D4F-57EB-EFF0-BD50-81A11E6C9920}"/>
              </a:ext>
            </a:extLst>
          </p:cNvPr>
          <p:cNvSpPr txBox="1"/>
          <p:nvPr/>
        </p:nvSpPr>
        <p:spPr>
          <a:xfrm>
            <a:off x="2798720" y="233937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SURFIER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46744009-83BD-4F2B-7971-B5799BD05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859024"/>
            <a:ext cx="88392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u="sng" dirty="0"/>
              <a:t>FRISEUR</a:t>
            </a:r>
            <a:r>
              <a:rPr lang="en-US" altLang="en-US" sz="2800" dirty="0"/>
              <a:t>: A HAIRDRESSER</a:t>
            </a:r>
            <a:endParaRPr lang="en-US" altLang="en-US" sz="1800" i="1" dirty="0">
              <a:latin typeface="Scramble" panose="020B0603050302020204" pitchFamily="34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73138802-C7AB-2D27-34C8-1D5D55782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969" y="3429000"/>
            <a:ext cx="108986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/>
              <a:t>SURFIER</a:t>
            </a:r>
            <a:r>
              <a:rPr lang="en-US" altLang="en-US" sz="2800" dirty="0"/>
              <a:t>: adj. MORE ABOUNDING IN BREAKING WAVES 			         (SURFY, SURFIEST)</a:t>
            </a:r>
            <a:endParaRPr lang="en-US" altLang="en-US" sz="1800" dirty="0">
              <a:latin typeface="Scramble" panose="020B06030503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7843A3F-DCAB-51F0-3E57-C78747406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127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8651C8-8966-C790-90D4-4200D57CBA7C}"/>
              </a:ext>
            </a:extLst>
          </p:cNvPr>
          <p:cNvSpPr txBox="1"/>
          <p:nvPr/>
        </p:nvSpPr>
        <p:spPr>
          <a:xfrm>
            <a:off x="9908285" y="4541033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193BAA-3DF6-C563-3726-17E08D2966B9}"/>
              </a:ext>
            </a:extLst>
          </p:cNvPr>
          <p:cNvSpPr txBox="1"/>
          <p:nvPr/>
        </p:nvSpPr>
        <p:spPr>
          <a:xfrm>
            <a:off x="9908285" y="873981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D228F-EB8B-67C3-F0DF-16CB4A59C9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810" y="5044597"/>
            <a:ext cx="2282465" cy="160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E80F75-31BC-4D0A-CAE8-EC15F5A2B5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342" y="192830"/>
            <a:ext cx="2641428" cy="1582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44E717-71C6-72A3-695B-2A90347A99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0267" y="2074310"/>
            <a:ext cx="1989526" cy="132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2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8" grpId="0"/>
      <p:bldP spid="3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B935C-D5F6-C5C9-5DF6-6B868252D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DE3463-5114-ADE0-1AB5-6DA00FB64462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F M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U </a:t>
            </a:r>
            <a:r>
              <a:rPr lang="en-US" sz="6000" dirty="0" err="1">
                <a:latin typeface="Scramble" panose="020B0603050302020204" pitchFamily="34" charset="0"/>
              </a:rPr>
              <a:t>U</a:t>
            </a:r>
            <a:r>
              <a:rPr lang="en-US" sz="6000" dirty="0">
                <a:latin typeface="Scramble" panose="020B0603050302020204" pitchFamily="34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67AD0F-F0FD-4A32-A865-56AB356FECF2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46808A-1896-0327-CEDE-FD6A0A93009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F7544B-7312-DE0C-AF7A-AE67304B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BC23C-BEC3-F2B5-453F-F3FE8D7A5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FF1367-68D7-8B62-6AAC-05310FCDBABB}"/>
              </a:ext>
            </a:extLst>
          </p:cNvPr>
          <p:cNvSpPr txBox="1"/>
          <p:nvPr/>
        </p:nvSpPr>
        <p:spPr>
          <a:xfrm>
            <a:off x="2554077" y="14577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FUSUMAS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347D3D-A67A-09FC-613A-EAAC2A79C417}"/>
              </a:ext>
            </a:extLst>
          </p:cNvPr>
          <p:cNvSpPr txBox="1"/>
          <p:nvPr/>
        </p:nvSpPr>
        <p:spPr>
          <a:xfrm>
            <a:off x="2758188" y="1392848"/>
            <a:ext cx="65563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  FUSUMAS</a:t>
            </a:r>
            <a:r>
              <a:rPr lang="en-US" sz="2800" dirty="0"/>
              <a:t>: newly added pl. of </a:t>
            </a:r>
            <a:r>
              <a:rPr lang="en-US" sz="2800" u="sng" dirty="0"/>
              <a:t>FUSAMA</a:t>
            </a:r>
            <a:r>
              <a:rPr lang="en-US" sz="2800" dirty="0"/>
              <a:t>, A SLIDING PARTITION IN A JAPANESE HOUSE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5749E1-56F6-F3EA-7A50-37F22186D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8580" y="6492875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129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F92D50-384D-AB58-CE40-A0A2DCD6F6D3}"/>
              </a:ext>
            </a:extLst>
          </p:cNvPr>
          <p:cNvSpPr txBox="1"/>
          <p:nvPr/>
        </p:nvSpPr>
        <p:spPr>
          <a:xfrm>
            <a:off x="9408580" y="252063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2050" name="Picture 2" descr="Everyday Features in a Japanese Design That Just Make Sense |">
            <a:extLst>
              <a:ext uri="{FF2B5EF4-FFF2-40B4-BE49-F238E27FC236}">
                <a16:creationId xmlns:a16="http://schemas.microsoft.com/office/drawing/2014/main" id="{1B0DE7AE-818C-0A4D-D526-3BD50164D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19319" y="2546437"/>
            <a:ext cx="7778926" cy="38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88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1F21C-909B-7E82-AB23-E8B3A1262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3A49EC-FBF4-2401-0958-43ED288047A4}"/>
              </a:ext>
            </a:extLst>
          </p:cNvPr>
          <p:cNvSpPr txBox="1"/>
          <p:nvPr/>
        </p:nvSpPr>
        <p:spPr>
          <a:xfrm>
            <a:off x="2544650" y="588840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ALTCOIN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7FBE2C-5ED2-4EC7-DCD1-410B5053EBB7}"/>
              </a:ext>
            </a:extLst>
          </p:cNvPr>
          <p:cNvSpPr txBox="1"/>
          <p:nvPr/>
        </p:nvSpPr>
        <p:spPr>
          <a:xfrm>
            <a:off x="9774936" y="758117"/>
            <a:ext cx="804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0E66C0-102D-7E42-809F-C72BEDAA33ED}"/>
              </a:ext>
            </a:extLst>
          </p:cNvPr>
          <p:cNvSpPr txBox="1"/>
          <p:nvPr/>
        </p:nvSpPr>
        <p:spPr>
          <a:xfrm>
            <a:off x="2772051" y="2000376"/>
            <a:ext cx="7324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ALTCOIN</a:t>
            </a:r>
            <a:r>
              <a:rPr lang="en-US" sz="2800" dirty="0"/>
              <a:t>: AN ALTERNATIVE CRYPTOCURRENCY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82FB4-B6D1-120A-5891-15890B992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D59B8-7779-E9E8-B556-92EECD7DFD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7294" y="2908601"/>
            <a:ext cx="4277412" cy="2627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10D012-ED0C-503E-B66C-010DCC7845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" b="98788" l="0" r="100000">
                        <a14:foregroundMark x1="50943" y1="4848" x2="54088" y2="44242"/>
                        <a14:foregroundMark x1="74843" y1="90303" x2="10063" y2="50303"/>
                        <a14:foregroundMark x1="53459" y1="96364" x2="55346" y2="66061"/>
                        <a14:foregroundMark x1="18239" y1="35152" x2="76730" y2="73939"/>
                        <a14:foregroundMark x1="76730" y1="73939" x2="80503" y2="84848"/>
                        <a14:foregroundMark x1="84277" y1="80606" x2="84277" y2="80606"/>
                        <a14:foregroundMark x1="86792" y1="78182" x2="86792" y2="78182"/>
                        <a14:foregroundMark x1="71069" y1="90909" x2="71069" y2="90909"/>
                        <a14:foregroundMark x1="64780" y1="94545" x2="64780" y2="94545"/>
                        <a14:foregroundMark x1="60377" y1="95152" x2="60377" y2="95152"/>
                        <a14:foregroundMark x1="93082" y1="65455" x2="94969" y2="70909"/>
                        <a14:foregroundMark x1="85535" y1="81818" x2="94969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9431" y="3330864"/>
            <a:ext cx="1536569" cy="1592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9E903D-91C0-128E-7DEC-9B3E71047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2763573"/>
            <a:ext cx="6096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7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9D8EF-CAF3-8985-03FC-A3D51159C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CA2AC6-AD92-1D36-0D62-D69CDF721A38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G </a:t>
            </a:r>
            <a:r>
              <a:rPr lang="en-US" sz="6000" dirty="0" err="1">
                <a:latin typeface="Scramble" panose="020B0603050302020204" pitchFamily="34" charset="0"/>
              </a:rPr>
              <a:t>G</a:t>
            </a:r>
            <a:r>
              <a:rPr lang="en-US" sz="6000" dirty="0">
                <a:latin typeface="Scramble" panose="020B0603050302020204" pitchFamily="34" charset="0"/>
              </a:rPr>
              <a:t> I K 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65337F-F060-4B44-EE7E-40B6F397D48C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5CC309-7D12-72C8-7754-5769EEDD8725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E186C5-2A2E-5CBB-3653-86DDA6168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7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D4235-F293-91D7-CC17-FF6A9F24B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FEC862-CA62-0150-22BD-B8545CEC056C}"/>
              </a:ext>
            </a:extLst>
          </p:cNvPr>
          <p:cNvSpPr txBox="1"/>
          <p:nvPr/>
        </p:nvSpPr>
        <p:spPr>
          <a:xfrm>
            <a:off x="2544650" y="532277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GEEKING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0EAFA2-125B-29B5-FAAA-F4FF8FA96FE4}"/>
              </a:ext>
            </a:extLst>
          </p:cNvPr>
          <p:cNvSpPr txBox="1"/>
          <p:nvPr/>
        </p:nvSpPr>
        <p:spPr>
          <a:xfrm>
            <a:off x="3581602" y="1734388"/>
            <a:ext cx="5416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GEEKING</a:t>
            </a:r>
            <a:r>
              <a:rPr lang="en-US" sz="2800" dirty="0"/>
              <a:t>: NWL23 verb DISCUSSING A HIGHLY TECHNICAL SUBJECT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8D8DC-0BE2-31E9-5302-9ADA4DA9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131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4E57CC-DFB8-4DFE-D18E-C7FC7257942E}"/>
              </a:ext>
            </a:extLst>
          </p:cNvPr>
          <p:cNvSpPr txBox="1"/>
          <p:nvPr/>
        </p:nvSpPr>
        <p:spPr>
          <a:xfrm>
            <a:off x="1888503" y="6184666"/>
            <a:ext cx="9970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(GEEK, GEEKS, and the adj. GEEKED were good previously)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C98238-EB3D-7DC0-3E84-B0BDC20398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1225" y="3451168"/>
            <a:ext cx="2619375" cy="2619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1E9CD1-47EA-D11F-3F9E-91FC166E0D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412503" y="3429000"/>
            <a:ext cx="2223155" cy="2619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943831-95EC-D9F2-14E8-9E459B9486B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06" b="91583" l="2295" r="96014">
                        <a14:foregroundMark x1="26932" y1="3206" x2="28261" y2="62525"/>
                        <a14:foregroundMark x1="28261" y1="62525" x2="28502" y2="63126"/>
                        <a14:foregroundMark x1="2415" y1="34870" x2="33937" y2="42485"/>
                        <a14:foregroundMark x1="33937" y1="42485" x2="42512" y2="42485"/>
                        <a14:foregroundMark x1="59300" y1="36072" x2="91184" y2="87776"/>
                        <a14:foregroundMark x1="91184" y1="87776" x2="96014" y2="91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72566">
            <a:off x="5235550" y="2655182"/>
            <a:ext cx="1320794" cy="79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2218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AA758-D89E-A8E5-940F-680421060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F83144-A276-D533-0BAA-6F5D3AC21208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G I M N O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4CBAB5-DBB8-2A12-C1A6-311452FD0969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0B3BF-BFCF-7DCD-7D81-3F9B39E831EE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873D4-DC6E-ABA4-DCD9-F66E236EE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1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D88C0-527D-FFC2-AE55-E13D265A6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7EC653-450D-3BFC-159D-146B59DD12B9}"/>
              </a:ext>
            </a:extLst>
          </p:cNvPr>
          <p:cNvSpPr/>
          <p:nvPr/>
        </p:nvSpPr>
        <p:spPr>
          <a:xfrm>
            <a:off x="3257924" y="2341636"/>
            <a:ext cx="1691148" cy="4462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BB04A0-A4F3-34E6-5516-8F534093BDFF}"/>
              </a:ext>
            </a:extLst>
          </p:cNvPr>
          <p:cNvSpPr txBox="1"/>
          <p:nvPr/>
        </p:nvSpPr>
        <p:spPr>
          <a:xfrm>
            <a:off x="2544650" y="66425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GEOSMIN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67ECF3-209F-31AD-9966-644BD617FD25}"/>
              </a:ext>
            </a:extLst>
          </p:cNvPr>
          <p:cNvSpPr txBox="1"/>
          <p:nvPr/>
        </p:nvSpPr>
        <p:spPr>
          <a:xfrm>
            <a:off x="2691337" y="1864583"/>
            <a:ext cx="73576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GEOSMIN</a:t>
            </a:r>
            <a:r>
              <a:rPr lang="en-US" sz="2800" dirty="0"/>
              <a:t>: n. A VOLATILE ORGANIC COMPONENT OF PETRICHOR, AN EARTHY ODOR.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8BB87D-EDE5-82A3-7B93-AB73B6835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40049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133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4A0D88-5117-6AF9-B176-3F8EDBA7516C}"/>
              </a:ext>
            </a:extLst>
          </p:cNvPr>
          <p:cNvSpPr txBox="1"/>
          <p:nvPr/>
        </p:nvSpPr>
        <p:spPr>
          <a:xfrm>
            <a:off x="9647350" y="840462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1026" name="Picture 2" descr="Petrichor and Geosmin - The Smell of Rain">
            <a:extLst>
              <a:ext uri="{FF2B5EF4-FFF2-40B4-BE49-F238E27FC236}">
                <a16:creationId xmlns:a16="http://schemas.microsoft.com/office/drawing/2014/main" id="{4E7E33D4-4E28-7558-0DDB-F19B479D5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8351" y="3011049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2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57DCF-B0D6-0C5A-F3EA-14D037862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CDC3DF-85F4-C652-8724-6675FEF67616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 E I J R U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0761F9-F4EA-A75B-9008-7582509542A6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B0401A-F080-EB25-9651-3F441A70ED6D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295BE-4F94-DD46-E602-415B2371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9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B4C6A-21C2-84C9-8031-CD668A255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AB8A8E-0C78-88F0-4B81-03066FA27B9B}"/>
              </a:ext>
            </a:extLst>
          </p:cNvPr>
          <p:cNvSpPr txBox="1"/>
          <p:nvPr/>
        </p:nvSpPr>
        <p:spPr>
          <a:xfrm>
            <a:off x="2544650" y="83393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JUICERY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AB172B-4DFA-C0E7-27AC-2360DCCB509E}"/>
              </a:ext>
            </a:extLst>
          </p:cNvPr>
          <p:cNvSpPr txBox="1"/>
          <p:nvPr/>
        </p:nvSpPr>
        <p:spPr>
          <a:xfrm>
            <a:off x="3257924" y="2051192"/>
            <a:ext cx="6056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JUICERY</a:t>
            </a:r>
            <a:r>
              <a:rPr lang="en-US" sz="2800" dirty="0"/>
              <a:t>: n. A STORE THAT SELL JUICES (pl. JUICERIES)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F8039B-CAA2-9234-14F5-AA40C5E84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F62C78-2544-3EBE-EA2A-FF99522B4370}"/>
              </a:ext>
            </a:extLst>
          </p:cNvPr>
          <p:cNvSpPr txBox="1"/>
          <p:nvPr/>
        </p:nvSpPr>
        <p:spPr>
          <a:xfrm>
            <a:off x="9402249" y="925299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6B87B3-7ADA-9CEA-D017-CE6D13C0B2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083" y="3429000"/>
            <a:ext cx="3776417" cy="2929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0BA8A5-13D6-514B-27D6-54D73608EB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388" y="2612978"/>
            <a:ext cx="1428260" cy="1428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10830E-977C-3159-46C1-FB3862E055D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38" b="90000" l="10000" r="90000">
                        <a14:foregroundMark x1="49219" y1="8438" x2="49531" y2="1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4585" y="384706"/>
            <a:ext cx="2143539" cy="214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1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B5977-08B0-E911-E0BF-17A723C22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D09DD7-2F2B-E866-9F78-AEDD205AFA6B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</a:t>
            </a:r>
            <a:r>
              <a:rPr lang="en-US" sz="6000" dirty="0" err="1">
                <a:latin typeface="Scramble" panose="020B0603050302020204" pitchFamily="34" charset="0"/>
              </a:rPr>
              <a:t>A</a:t>
            </a:r>
            <a:r>
              <a:rPr lang="en-US" sz="6000" dirty="0">
                <a:latin typeface="Scramble" panose="020B0603050302020204" pitchFamily="34" charset="0"/>
              </a:rPr>
              <a:t> B E F K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CEF1D3-2D64-6280-73E1-457E9FB8FAD2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9B9B9D-C14F-BE8F-A46D-C5CCD0B1868E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DD42D-5AAA-A82A-A187-5A85E0355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0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8E89C-6211-6879-16E9-04696DACF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A583A3-5A23-E1C1-2BCC-F5C458E9E6D3}"/>
              </a:ext>
            </a:extLst>
          </p:cNvPr>
          <p:cNvSpPr txBox="1"/>
          <p:nvPr/>
        </p:nvSpPr>
        <p:spPr>
          <a:xfrm>
            <a:off x="2544650" y="730240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KAYFABE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A04E7B-1F83-0EF6-771E-DCAD494B53DB}"/>
              </a:ext>
            </a:extLst>
          </p:cNvPr>
          <p:cNvSpPr txBox="1"/>
          <p:nvPr/>
        </p:nvSpPr>
        <p:spPr>
          <a:xfrm>
            <a:off x="2691337" y="1930569"/>
            <a:ext cx="8026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KAYFABE</a:t>
            </a:r>
            <a:r>
              <a:rPr lang="en-US" sz="2800" dirty="0"/>
              <a:t>: n. A COLLECTIVE PRETENSE OF SINCERITY.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63F4B5-B874-B700-825D-143D2492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9000B4-17CE-87D7-CA29-3D44BCFF4BCE}"/>
              </a:ext>
            </a:extLst>
          </p:cNvPr>
          <p:cNvSpPr txBox="1"/>
          <p:nvPr/>
        </p:nvSpPr>
        <p:spPr>
          <a:xfrm>
            <a:off x="9647350" y="906448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9BD454-5465-4B03-9684-6CF37D34DB2D}"/>
              </a:ext>
            </a:extLst>
          </p:cNvPr>
          <p:cNvSpPr txBox="1"/>
          <p:nvPr/>
        </p:nvSpPr>
        <p:spPr>
          <a:xfrm>
            <a:off x="3092117" y="6108310"/>
            <a:ext cx="6957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PROFESSIONAL WRESTLING IS AN EXAMPLE OF </a:t>
            </a:r>
            <a:r>
              <a:rPr lang="en-US" b="1" u="sng" dirty="0"/>
              <a:t>KAYFABE</a:t>
            </a:r>
            <a:r>
              <a:rPr lang="en-US" dirty="0"/>
              <a:t>, WITH THE PRETENSE THAT THE ACTION, RIVALRIES, ETC. IS AUTHENTIC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684AE8-74D3-B2FA-1491-510FD74AFB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762" y="2680971"/>
            <a:ext cx="4859838" cy="330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4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009E9-976E-25CC-5092-EADC97C02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AA6725-DC9C-08F6-2707-C1A97EC046D0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D 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K L T </a:t>
            </a:r>
            <a:r>
              <a:rPr lang="en-US" sz="6000" dirty="0" err="1">
                <a:latin typeface="Scramble" panose="020B0603050302020204" pitchFamily="34" charset="0"/>
              </a:rPr>
              <a:t>T</a:t>
            </a:r>
            <a:endParaRPr lang="en-US" sz="60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D574C3-C9A8-D62B-35A1-A3A9D08BE9C2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CE074A-2E26-C96F-373D-2A588158DF76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39BF57-43AD-E056-2D51-F4469B43C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7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CBA3C-0B38-17B8-AD69-4AE03AFB5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86026E-F197-C051-99B5-45F0949CF364}"/>
              </a:ext>
            </a:extLst>
          </p:cNvPr>
          <p:cNvSpPr txBox="1"/>
          <p:nvPr/>
        </p:nvSpPr>
        <p:spPr>
          <a:xfrm>
            <a:off x="2544650" y="80565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KETTLED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529D50-A6BA-3C1F-F82B-2548F94B8DA1}"/>
              </a:ext>
            </a:extLst>
          </p:cNvPr>
          <p:cNvSpPr txBox="1"/>
          <p:nvPr/>
        </p:nvSpPr>
        <p:spPr>
          <a:xfrm>
            <a:off x="3257924" y="2022912"/>
            <a:ext cx="6056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KETTLED</a:t>
            </a:r>
            <a:r>
              <a:rPr lang="en-US" sz="2800" dirty="0"/>
              <a:t>: v. CORRALED PROTESTERS (KETTLE, KETTLES, KETTLING)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1213C-03AA-7F2C-E059-B5B2198BA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4661" y="6450010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139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45AA8-00FE-B6CE-9FA8-F056CEAFDAD8}"/>
              </a:ext>
            </a:extLst>
          </p:cNvPr>
          <p:cNvSpPr txBox="1"/>
          <p:nvPr/>
        </p:nvSpPr>
        <p:spPr>
          <a:xfrm>
            <a:off x="9402249" y="897019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353C16-ED28-D87D-21E6-BC7D0462CA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162" y="3165400"/>
            <a:ext cx="5399693" cy="337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7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96976-4E39-902F-35E1-C0F748F84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7CD116-CEE3-1144-DCE2-F8B1CE9BFC97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E I </a:t>
            </a:r>
            <a:r>
              <a:rPr lang="en-US" sz="6000" dirty="0" err="1">
                <a:latin typeface="Scramble" panose="020B0603050302020204" pitchFamily="34" charset="0"/>
              </a:rPr>
              <a:t>I</a:t>
            </a:r>
            <a:r>
              <a:rPr lang="en-US" sz="6000" dirty="0">
                <a:latin typeface="Scramble" panose="020B0603050302020204" pitchFamily="34" charset="0"/>
              </a:rPr>
              <a:t> M R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6646F7-1BDA-D3EA-704C-37D1989B3990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7D2622-9D78-65CF-3164-0F226A6B2564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C672A-7BF9-7866-A280-A42DE1F94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5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0AF7C-0646-795F-710E-A7660FFB6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19F0C3-D266-27C5-5FC2-EE4A2271F9BA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B C H K O </a:t>
            </a:r>
            <a:r>
              <a:rPr lang="en-US" sz="6000" dirty="0" err="1">
                <a:latin typeface="Scramble" panose="020B0603050302020204" pitchFamily="34" charset="0"/>
              </a:rPr>
              <a:t>O</a:t>
            </a:r>
            <a:endParaRPr lang="en-US" sz="60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255357-E5A9-357C-1E2D-16DF5CDE5A38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86866B-B788-995F-F944-CBC0C086F060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C6363B-8353-21FF-4DDE-220331D91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8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59CE8-E5A1-2F47-9618-117570D1B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B709AC-8EE6-09FC-B4B8-A434F10FD56E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KOBOCHA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0C5F1-C073-DC81-A831-30903DCA9EE3}"/>
              </a:ext>
            </a:extLst>
          </p:cNvPr>
          <p:cNvSpPr txBox="1"/>
          <p:nvPr/>
        </p:nvSpPr>
        <p:spPr>
          <a:xfrm>
            <a:off x="2296638" y="1909794"/>
            <a:ext cx="784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KOBOCHA</a:t>
            </a:r>
            <a:r>
              <a:rPr lang="en-US" sz="2800" dirty="0"/>
              <a:t>: n. A JAPANESE PUMPKIN OR SQUASH 			      (also KABOCHA/S)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E6128D-DD1A-9E9D-4106-8BE895A55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141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901A32-DD49-D76F-60BC-54A732A92137}"/>
              </a:ext>
            </a:extLst>
          </p:cNvPr>
          <p:cNvSpPr txBox="1"/>
          <p:nvPr/>
        </p:nvSpPr>
        <p:spPr>
          <a:xfrm>
            <a:off x="9647350" y="783900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65DC4-97E4-7BD4-0AFB-B06647BCAE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4738" y="3199046"/>
            <a:ext cx="3302524" cy="1411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369BBB-9C87-BBD5-1BD9-98CF10F762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0" b="89860" l="1800" r="98500">
                        <a14:foregroundMark x1="8700" y1="30421" x2="5800" y2="56474"/>
                        <a14:foregroundMark x1="5800" y1="56474" x2="9000" y2="77067"/>
                        <a14:foregroundMark x1="9000" y1="77067" x2="16800" y2="78939"/>
                        <a14:foregroundMark x1="16800" y1="78939" x2="19000" y2="70671"/>
                        <a14:foregroundMark x1="1800" y1="54914" x2="13100" y2="54446"/>
                        <a14:foregroundMark x1="13100" y1="54446" x2="22500" y2="54446"/>
                        <a14:foregroundMark x1="98500" y1="41498" x2="75600" y2="45398"/>
                        <a14:foregroundMark x1="63900" y1="780" x2="62500" y2="19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408" y="4704647"/>
            <a:ext cx="3493024" cy="223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4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74B5B-8793-C849-02CA-DF4FC4337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2F5CC4-158D-8D20-8893-9FA665E129F4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</a:t>
            </a:r>
            <a:r>
              <a:rPr lang="en-US" sz="6000" dirty="0" err="1">
                <a:latin typeface="Scramble" panose="020B0603050302020204" pitchFamily="34" charset="0"/>
              </a:rPr>
              <a:t>A</a:t>
            </a:r>
            <a:r>
              <a:rPr lang="en-US" sz="6000" dirty="0">
                <a:latin typeface="Scramble" panose="020B0603050302020204" pitchFamily="34" charset="0"/>
              </a:rPr>
              <a:t> B K M U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D51D71-C270-07CC-D030-8318C869372D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FF4967-F4CE-C916-D235-BCC90BA8B1BA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94F144-DFB5-F79F-EAB5-4675AA8C9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6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3EA4A-997E-986A-1EB6-EBE294749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8F98CA-4ACA-7589-08B1-6C316828C80A}"/>
              </a:ext>
            </a:extLst>
          </p:cNvPr>
          <p:cNvSpPr txBox="1"/>
          <p:nvPr/>
        </p:nvSpPr>
        <p:spPr>
          <a:xfrm>
            <a:off x="2813004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KUMBAYA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3BCC2F-EEFE-0955-722F-C322D2B1C5E0}"/>
              </a:ext>
            </a:extLst>
          </p:cNvPr>
          <p:cNvSpPr txBox="1"/>
          <p:nvPr/>
        </p:nvSpPr>
        <p:spPr>
          <a:xfrm>
            <a:off x="2564992" y="1909794"/>
            <a:ext cx="784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KUMBAYA</a:t>
            </a:r>
            <a:r>
              <a:rPr lang="en-US" sz="2800" dirty="0"/>
              <a:t>: adj. PERTAINING TO A BELIEF THAT PEOPLE CAN LIVE IN HARMONY WITH EACH OTHER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D2E9DB-D458-DF83-4153-DAF50AACE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8954" y="6356350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143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053E37-329A-6E94-7E22-5608CB2717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4968" y="3118425"/>
            <a:ext cx="5026828" cy="331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4508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B0F1A-A4C1-C664-4459-BDFC21A9A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374BAF-D605-C257-B7DA-B0AEAF8B2A2C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</a:t>
            </a:r>
            <a:r>
              <a:rPr lang="en-US" sz="6000" dirty="0" err="1">
                <a:latin typeface="Scramble" panose="020B0603050302020204" pitchFamily="34" charset="0"/>
              </a:rPr>
              <a:t>A</a:t>
            </a:r>
            <a:r>
              <a:rPr lang="en-US" sz="6000" dirty="0">
                <a:latin typeface="Scramble" panose="020B0603050302020204" pitchFamily="34" charset="0"/>
              </a:rPr>
              <a:t> E I K M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71784-4728-74CA-74F3-F6841E847218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C9C7C5-9754-26E3-3C11-30BE275AF218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1C6BC6-EBEE-3173-A09C-97D4204B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2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E6BEA-5B31-0000-64E5-91F725806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56FEF6-B859-0ED9-4C0A-5C1C07D20C03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MAITAKE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CD87A2-6044-7DF9-6405-FA384B4E7F80}"/>
              </a:ext>
            </a:extLst>
          </p:cNvPr>
          <p:cNvSpPr txBox="1"/>
          <p:nvPr/>
        </p:nvSpPr>
        <p:spPr>
          <a:xfrm>
            <a:off x="3710659" y="1808021"/>
            <a:ext cx="5480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MAITAKE</a:t>
            </a:r>
            <a:r>
              <a:rPr lang="en-US" sz="2800" dirty="0"/>
              <a:t>: n. AN EDIBLE FUNGUS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170CA6-60ED-5C24-FBA3-96565C055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145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C85CD5-2249-7B12-8C9D-964AB90A0566}"/>
              </a:ext>
            </a:extLst>
          </p:cNvPr>
          <p:cNvSpPr txBox="1"/>
          <p:nvPr/>
        </p:nvSpPr>
        <p:spPr>
          <a:xfrm>
            <a:off x="9647350" y="783900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1D59EE-21DF-3B79-1F3D-585E53B355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500" y="2771820"/>
            <a:ext cx="2895794" cy="32005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B04529-B9A2-6B6C-449A-01BBADA56E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9"/>
          <a:stretch/>
        </p:blipFill>
        <p:spPr>
          <a:xfrm>
            <a:off x="3911787" y="3008350"/>
            <a:ext cx="4599909" cy="25924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9E2DED-9A15-E750-FF4B-3427B46C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7046" y="2970819"/>
            <a:ext cx="2809951" cy="286231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95E91B1-3361-E4FA-5E39-E6DC3BD9767D}"/>
              </a:ext>
            </a:extLst>
          </p:cNvPr>
          <p:cNvSpPr/>
          <p:nvPr/>
        </p:nvSpPr>
        <p:spPr>
          <a:xfrm>
            <a:off x="226243" y="2389420"/>
            <a:ext cx="11792932" cy="396693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6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DB6C5-F0F6-6BB7-3F77-03EE04D95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F8A27A-94FE-4030-7F1D-C278365E50E1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</a:t>
            </a:r>
            <a:r>
              <a:rPr lang="en-US" sz="6000" dirty="0" err="1">
                <a:latin typeface="Scramble" panose="020B0603050302020204" pitchFamily="34" charset="0"/>
              </a:rPr>
              <a:t>A</a:t>
            </a:r>
            <a:r>
              <a:rPr lang="en-US" sz="6000" dirty="0">
                <a:latin typeface="Scramble" panose="020B0603050302020204" pitchFamily="34" charset="0"/>
              </a:rPr>
              <a:t> L M </a:t>
            </a:r>
            <a:r>
              <a:rPr lang="en-US" sz="6000" dirty="0" err="1">
                <a:latin typeface="Scramble" panose="020B0603050302020204" pitchFamily="34" charset="0"/>
              </a:rPr>
              <a:t>M</a:t>
            </a:r>
            <a:r>
              <a:rPr lang="en-US" sz="6000" dirty="0">
                <a:latin typeface="Scramble" panose="020B0603050302020204" pitchFamily="34" charset="0"/>
              </a:rPr>
              <a:t> N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C174DC-0475-AD75-5318-BE6E44838FA1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8CF838-ED96-410D-E762-452BD17781D3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71395C-FE55-4340-9A57-685609869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5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C956C-B879-6673-D6CB-F9B0981E1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10A8DD-5C3E-E059-D3E8-96F2E238E9CE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MALTMAN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124875-A7AA-BC16-86D2-9688F31A55C8}"/>
              </a:ext>
            </a:extLst>
          </p:cNvPr>
          <p:cNvSpPr txBox="1"/>
          <p:nvPr/>
        </p:nvSpPr>
        <p:spPr>
          <a:xfrm>
            <a:off x="1753387" y="1881513"/>
            <a:ext cx="9417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MALTMAN</a:t>
            </a:r>
            <a:r>
              <a:rPr lang="en-US" sz="2800" dirty="0"/>
              <a:t>: n.  ONE THAT MAKES </a:t>
            </a:r>
            <a:r>
              <a:rPr lang="en-US" sz="2800" u="sng" dirty="0"/>
              <a:t>MALT</a:t>
            </a:r>
            <a:r>
              <a:rPr lang="en-US" sz="2800" dirty="0"/>
              <a:t>, GERMINATED GRAIN (pl. MALTMEN, also MALTSTER/S)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832E40-1203-EC7A-A18D-A12570C6C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147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6AED4A-C70E-CF68-C1CA-FC83D2AC7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229" y="2423133"/>
            <a:ext cx="2222517" cy="4345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675CC5-D7D5-E3AF-3CEF-4403B6AFA9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6493" y="3153430"/>
            <a:ext cx="3280529" cy="356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9462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D830-51EC-13D0-1702-0A440BEE2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EB48D8-FAF2-181F-F93A-949D9741FF84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E L M </a:t>
            </a:r>
            <a:r>
              <a:rPr lang="en-US" sz="6000" dirty="0" err="1">
                <a:latin typeface="Scramble" panose="020B0603050302020204" pitchFamily="34" charset="0"/>
              </a:rPr>
              <a:t>M</a:t>
            </a:r>
            <a:r>
              <a:rPr lang="en-US" sz="6000" dirty="0">
                <a:latin typeface="Scramble" panose="020B0603050302020204" pitchFamily="34" charset="0"/>
              </a:rPr>
              <a:t> N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9E4447-7313-D83E-5E41-73983BB9A0CF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35E613-0DD3-1489-30DA-F2DD4BA3DB5C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4DD986-A77B-CE2C-E7AF-AFBEBE544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7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34EA8-A97D-DA97-22A8-899F4D6D9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9CCC45-FBF1-1FC1-B9A5-ABE0B726956F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MALTMEN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DEF32C-9A8E-54E9-33A1-2A04AA0FFFCD}"/>
              </a:ext>
            </a:extLst>
          </p:cNvPr>
          <p:cNvSpPr txBox="1"/>
          <p:nvPr/>
        </p:nvSpPr>
        <p:spPr>
          <a:xfrm>
            <a:off x="1753387" y="1881513"/>
            <a:ext cx="9417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MALTMEN</a:t>
            </a:r>
            <a:r>
              <a:rPr lang="en-US" sz="2800" dirty="0"/>
              <a:t>: pl. of MALTMAN, ONE THAT MAKES </a:t>
            </a:r>
            <a:r>
              <a:rPr lang="en-US" sz="2800" u="sng" dirty="0"/>
              <a:t>MALT</a:t>
            </a:r>
            <a:r>
              <a:rPr lang="en-US" sz="2800" dirty="0"/>
              <a:t>, GERMINATED GRAIN (also MALTSTER/S)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E00FD-2B0E-CA50-B0A8-4ECC4542C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149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F782AD-6C25-7A58-2D81-9A71BEDB7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2512296"/>
            <a:ext cx="2222517" cy="4345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0056F-6A6C-3B46-46AD-FC18ADF8C9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639" y="2970867"/>
            <a:ext cx="3280529" cy="35680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685A1F-6C4A-CEDF-324F-C73AE7A4AB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6436" y="2970867"/>
            <a:ext cx="4322353" cy="356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43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47B78-D650-F819-19CC-A20B15DFC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83CD43-1099-AD4B-5A17-AB9FD141A647}"/>
              </a:ext>
            </a:extLst>
          </p:cNvPr>
          <p:cNvSpPr txBox="1"/>
          <p:nvPr/>
        </p:nvSpPr>
        <p:spPr>
          <a:xfrm>
            <a:off x="2459809" y="94525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AIRTIME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6EE62C-1075-9CB3-C6C1-05352FB4098D}"/>
              </a:ext>
            </a:extLst>
          </p:cNvPr>
          <p:cNvSpPr txBox="1"/>
          <p:nvPr/>
        </p:nvSpPr>
        <p:spPr>
          <a:xfrm>
            <a:off x="4676503" y="232742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D9ADD8-8851-1890-515C-559F0C901F34}"/>
              </a:ext>
            </a:extLst>
          </p:cNvPr>
          <p:cNvSpPr txBox="1"/>
          <p:nvPr/>
        </p:nvSpPr>
        <p:spPr>
          <a:xfrm>
            <a:off x="4476206" y="3796214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E0EDDD-104F-D131-9D17-36BFACECFACB}"/>
              </a:ext>
            </a:extLst>
          </p:cNvPr>
          <p:cNvSpPr txBox="1"/>
          <p:nvPr/>
        </p:nvSpPr>
        <p:spPr>
          <a:xfrm>
            <a:off x="2544650" y="438098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AMIRITE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E751A3-3014-CED6-FEA4-A60AA4B8DE64}"/>
              </a:ext>
            </a:extLst>
          </p:cNvPr>
          <p:cNvSpPr txBox="1"/>
          <p:nvPr/>
        </p:nvSpPr>
        <p:spPr>
          <a:xfrm>
            <a:off x="9579864" y="1154041"/>
            <a:ext cx="804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50B736-3F8F-8E2F-9FAA-B028F8E35E4D}"/>
              </a:ext>
            </a:extLst>
          </p:cNvPr>
          <p:cNvSpPr txBox="1"/>
          <p:nvPr/>
        </p:nvSpPr>
        <p:spPr>
          <a:xfrm>
            <a:off x="2544650" y="5691483"/>
            <a:ext cx="7778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AMIRITE</a:t>
            </a:r>
            <a:r>
              <a:rPr lang="en-US" sz="2800" dirty="0"/>
              <a:t>: interj. “AM I RIGHT” (also AMIRIGHT)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0169D60-DCBB-DB3E-F08A-7B0418BC7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F02037-6E2F-68CF-0902-01808819AA85}"/>
              </a:ext>
            </a:extLst>
          </p:cNvPr>
          <p:cNvSpPr txBox="1"/>
          <p:nvPr/>
        </p:nvSpPr>
        <p:spPr>
          <a:xfrm>
            <a:off x="2459809" y="2202954"/>
            <a:ext cx="7778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AIRTIME</a:t>
            </a:r>
            <a:r>
              <a:rPr lang="en-US" sz="2800" dirty="0"/>
              <a:t>: n. THE TIME WHEN A BROADCAST BEGINS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A41DDA-40E6-239D-00CB-ABB7012C4A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6" b="94379" l="10000" r="90000">
                        <a14:foregroundMark x1="26563" y1="59719" x2="49375" y2="41452"/>
                        <a14:foregroundMark x1="49375" y1="41452" x2="55313" y2="41686"/>
                        <a14:foregroundMark x1="22813" y1="94379" x2="34219" y2="74707"/>
                        <a14:foregroundMark x1="34219" y1="74707" x2="34844" y2="74239"/>
                        <a14:foregroundMark x1="25313" y1="55738" x2="51875" y2="41452"/>
                        <a14:foregroundMark x1="51875" y1="41452" x2="31563" y2="40281"/>
                        <a14:foregroundMark x1="32656" y1="42389" x2="22969" y2="54801"/>
                        <a14:foregroundMark x1="22969" y1="54801" x2="27187" y2="62061"/>
                        <a14:foregroundMark x1="27187" y1="62061" x2="31875" y2="63934"/>
                        <a14:foregroundMark x1="28616" y1="55189" x2="38679" y2="44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683" y="95846"/>
            <a:ext cx="3031025" cy="20222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4A4B21-55A5-67CA-F1FB-A4490AE5A8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91" b="89773" l="864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366"/>
            <a:ext cx="591966" cy="6463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1D1FF6-0C2B-D3C8-C6A3-3B8EC01C50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5213" y="4123903"/>
            <a:ext cx="2286000" cy="1714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451B8C-804D-ED5F-C094-B46B86C2A8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236" y="3885302"/>
            <a:ext cx="1175008" cy="4305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15ECC5-BDD5-92EA-B2C7-3643A2BB374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44" y="4343291"/>
            <a:ext cx="2286001" cy="229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9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4FA49-69E3-108D-9FD5-145360D4D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E71685-815E-1928-4178-829D59D3F20A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D 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M R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546D33-85D4-9EEA-3850-BDCAB0BCD888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9A5593-A88C-0978-8068-D4850767C0E6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FD2D7-5DB4-08DD-64F7-51EDBBDB4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5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39493-E9EA-830C-803F-B0AFFC8E0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9D8D92-3613-06B3-47B4-4925EFDB9E12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MEADERY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F54FA6-C9D3-9139-B6BE-2A4830C4EEA9}"/>
              </a:ext>
            </a:extLst>
          </p:cNvPr>
          <p:cNvSpPr txBox="1"/>
          <p:nvPr/>
        </p:nvSpPr>
        <p:spPr>
          <a:xfrm>
            <a:off x="2450971" y="1834197"/>
            <a:ext cx="6955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MEADERY</a:t>
            </a:r>
            <a:r>
              <a:rPr lang="en-US" sz="2800" dirty="0"/>
              <a:t>: n.  A PLACE WHERE MEAD IS MADE (pl. MEADERIES)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DBBDCC-9B60-0ACF-D933-B7E1C06BD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151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4AF248-B7DE-6507-FDC9-57C9202D6D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467" y="2967355"/>
            <a:ext cx="4656842" cy="3471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1963DD-4280-4B12-0898-BD4BD64683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594" y="2435027"/>
            <a:ext cx="188595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5966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767F5-714B-0D8D-CB3B-9BB3F3898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F15A92-D875-EBA8-E11F-7552E016BA7A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I K L M 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C7057F-B8D1-C7BC-15B5-E7C226345EA9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DAD6D8-6DB8-1961-692F-9189DB090143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FA78F-46ED-95D9-03F9-DE3011771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1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BC90D-17BB-08C0-B070-8EA5B7F74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BEE7F8B-CAEA-C937-9762-C2A007541DBD}"/>
              </a:ext>
            </a:extLst>
          </p:cNvPr>
          <p:cNvSpPr/>
          <p:nvPr/>
        </p:nvSpPr>
        <p:spPr>
          <a:xfrm>
            <a:off x="4817096" y="2432114"/>
            <a:ext cx="1537875" cy="37645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893D91-95E1-16B4-321F-B1997BEB300D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MEIKLER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264AC3-E7F3-D3A4-7AB1-BE21FE6ECCA3}"/>
              </a:ext>
            </a:extLst>
          </p:cNvPr>
          <p:cNvSpPr txBox="1"/>
          <p:nvPr/>
        </p:nvSpPr>
        <p:spPr>
          <a:xfrm>
            <a:off x="3465767" y="1897852"/>
            <a:ext cx="5936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MEIKLER</a:t>
            </a:r>
            <a:r>
              <a:rPr lang="en-US" sz="2800" dirty="0"/>
              <a:t>: NWL23 adj. LARGER, MORE </a:t>
            </a:r>
            <a:r>
              <a:rPr lang="en-US" sz="2800" u="sng" dirty="0"/>
              <a:t>MEIKLE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8D0C4-2576-5FE4-FFAD-92C5DF589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153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B67300-7504-D51C-A604-DCF86D4D900A}"/>
              </a:ext>
            </a:extLst>
          </p:cNvPr>
          <p:cNvSpPr txBox="1"/>
          <p:nvPr/>
        </p:nvSpPr>
        <p:spPr>
          <a:xfrm>
            <a:off x="9402252" y="623642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FA2CF9-FD63-9085-B88E-7AD6C428FD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6" b="96806" l="9375" r="89583">
                        <a14:foregroundMark x1="47917" y1="3333" x2="46528" y2="18056"/>
                        <a14:foregroundMark x1="52431" y1="96806" x2="51389" y2="76944"/>
                        <a14:foregroundMark x1="48958" y1="32639" x2="47917" y2="7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4588" y="507295"/>
            <a:ext cx="2446252" cy="61156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31B8CA-F380-7594-B2E1-33E468D033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6" b="96806" l="9375" r="89583">
                        <a14:foregroundMark x1="47917" y1="3333" x2="46528" y2="18056"/>
                        <a14:foregroundMark x1="52431" y1="96806" x2="51389" y2="76944"/>
                        <a14:foregroundMark x1="48958" y1="32639" x2="47917" y2="7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879" y="2371288"/>
            <a:ext cx="1724377" cy="4310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83BBDD-6137-B66E-01A9-161DEBB05C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6" b="96806" l="9375" r="89583">
                        <a14:foregroundMark x1="47917" y1="3333" x2="46528" y2="18056"/>
                        <a14:foregroundMark x1="52431" y1="96806" x2="51389" y2="76944"/>
                        <a14:foregroundMark x1="48958" y1="32639" x2="47917" y2="7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3870" y="3919178"/>
            <a:ext cx="1081499" cy="27037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5C510D-3C93-5CD1-A7F6-850FC39A79A1}"/>
              </a:ext>
            </a:extLst>
          </p:cNvPr>
          <p:cNvSpPr txBox="1"/>
          <p:nvPr/>
        </p:nvSpPr>
        <p:spPr>
          <a:xfrm>
            <a:off x="4607396" y="2331241"/>
            <a:ext cx="3653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(MEIKLEST [STEMLIKE])</a:t>
            </a:r>
          </a:p>
        </p:txBody>
      </p:sp>
    </p:spTree>
    <p:extLst>
      <p:ext uri="{BB962C8B-B14F-4D97-AF65-F5344CB8AC3E}">
        <p14:creationId xmlns:p14="http://schemas.microsoft.com/office/powerpoint/2010/main" val="83219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15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1C4E4-6027-2EB2-721D-8B5FA51C6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C54078-DB57-ED26-604C-86A48685D4BC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I J L M N 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F4C7A0-1984-1232-6745-11D0F71443A7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307829-C072-B417-9D20-AD4545F51DF8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DE225-208D-0E59-3E1A-79531B811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9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E9C34-AE29-00B1-8EC1-C8FFFAF8D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C190B6-8524-6839-8B4E-E0D9C1DB6BC5}"/>
              </a:ext>
            </a:extLst>
          </p:cNvPr>
          <p:cNvSpPr/>
          <p:nvPr/>
        </p:nvSpPr>
        <p:spPr>
          <a:xfrm>
            <a:off x="6246222" y="2024235"/>
            <a:ext cx="1540317" cy="32303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50E4BF-7F0A-16DF-2B00-11ADCC1D6D95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MELINJO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81CB7A-2ED9-DC76-8D9B-C9BB19A79FB8}"/>
              </a:ext>
            </a:extLst>
          </p:cNvPr>
          <p:cNvSpPr txBox="1"/>
          <p:nvPr/>
        </p:nvSpPr>
        <p:spPr>
          <a:xfrm>
            <a:off x="3693875" y="1892863"/>
            <a:ext cx="5480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MELINJO: </a:t>
            </a:r>
            <a:r>
              <a:rPr lang="en-US" sz="3200" dirty="0"/>
              <a:t>n. A GNETUM TREE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0550A5-5D54-94EE-9908-5B796E867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155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3C5F1F-2D89-F3FC-3402-03966291C90C}"/>
              </a:ext>
            </a:extLst>
          </p:cNvPr>
          <p:cNvSpPr txBox="1"/>
          <p:nvPr/>
        </p:nvSpPr>
        <p:spPr>
          <a:xfrm>
            <a:off x="9647350" y="783900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0F9813-0EE5-9699-208D-85DBC07DB4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3340" y="2806568"/>
            <a:ext cx="6041010" cy="332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6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62AC2-B3BA-E91B-9C5E-34414323E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D901E4-E54D-40CA-165C-FB1AC37993FA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I L M R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75956-8A05-8023-4EFE-D7B48684B79D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7198C0-51AE-D13D-26E3-DFCF57A982E5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5E863E-5BF6-AF39-CEA4-1D94CF7B5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4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F7559-AA67-EDD8-9369-0753FF2DD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47E5F6-5EA5-FEC6-888D-137DFE99ACD7}"/>
              </a:ext>
            </a:extLst>
          </p:cNvPr>
          <p:cNvSpPr/>
          <p:nvPr/>
        </p:nvSpPr>
        <p:spPr>
          <a:xfrm>
            <a:off x="5049020" y="2382456"/>
            <a:ext cx="1540317" cy="32303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574C1E-02A3-47EB-AD05-1C02A0640BC2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MELTIER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0089E7-82E8-9C94-9088-99A5EF5D4011}"/>
              </a:ext>
            </a:extLst>
          </p:cNvPr>
          <p:cNvSpPr txBox="1"/>
          <p:nvPr/>
        </p:nvSpPr>
        <p:spPr>
          <a:xfrm>
            <a:off x="1998482" y="1768686"/>
            <a:ext cx="71758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MELTIER: </a:t>
            </a:r>
            <a:r>
              <a:rPr lang="en-US" sz="3200" dirty="0"/>
              <a:t>adj. MORE </a:t>
            </a:r>
            <a:r>
              <a:rPr lang="en-US" sz="3200" u="sng" dirty="0"/>
              <a:t>MELTY</a:t>
            </a:r>
            <a:r>
              <a:rPr lang="en-US" sz="3200" dirty="0"/>
              <a:t>, RESEMBLING A MELTED SOLID (MELTIEST)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73BBFE-C81D-CAD0-607D-A0A027875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157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97D4B1-F310-EF7C-3A0D-FE502F13C6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5281" y="3138698"/>
            <a:ext cx="3441438" cy="288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1925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0A0AA-BAFD-233D-36B9-2154847FD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91A336-BB1B-252C-B4B7-A39D9F4494B3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F G M N O </a:t>
            </a:r>
            <a:r>
              <a:rPr lang="en-US" sz="6000" dirty="0" err="1">
                <a:latin typeface="Scramble" panose="020B0603050302020204" pitchFamily="34" charset="0"/>
              </a:rPr>
              <a:t>O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  <a:r>
              <a:rPr lang="en-US" sz="6000" dirty="0" err="1">
                <a:latin typeface="Scramble" panose="020B0603050302020204" pitchFamily="34" charset="0"/>
              </a:rPr>
              <a:t>O</a:t>
            </a:r>
            <a:endParaRPr lang="en-US" sz="60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43DB95-833A-785F-99FD-E57786C64AEE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A6561B-C023-F2A8-9528-5C1ACB47FEDF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C6A7D-63AC-8776-6C8B-DE47D0788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8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3EF83-9F6F-348D-2D9C-9EB55F980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2852B7-4571-66D4-83B1-E935220FBD6A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MOFONGO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E2154D-15B6-B3C8-81DE-9DA09E544A4F}"/>
              </a:ext>
            </a:extLst>
          </p:cNvPr>
          <p:cNvSpPr txBox="1"/>
          <p:nvPr/>
        </p:nvSpPr>
        <p:spPr>
          <a:xfrm>
            <a:off x="2261001" y="1984229"/>
            <a:ext cx="8579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MOFONGO: </a:t>
            </a:r>
            <a:r>
              <a:rPr lang="en-US" sz="3200" dirty="0"/>
              <a:t>n. A PUERTO RICAN PLANTAIN DISH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7E2B2F-8F0C-3AF1-3280-B9DCC5A2D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159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D221FE-E8E5-346C-5AD6-E5442F287E66}"/>
              </a:ext>
            </a:extLst>
          </p:cNvPr>
          <p:cNvSpPr txBox="1"/>
          <p:nvPr/>
        </p:nvSpPr>
        <p:spPr>
          <a:xfrm>
            <a:off x="9647350" y="783900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ABCB34-FC8D-445A-FFB3-8B6474C26B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030" y="2701235"/>
            <a:ext cx="2428312" cy="36551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5AEFE4-30B4-8DC3-2875-AA349858202E}"/>
              </a:ext>
            </a:extLst>
          </p:cNvPr>
          <p:cNvSpPr txBox="1"/>
          <p:nvPr/>
        </p:nvSpPr>
        <p:spPr>
          <a:xfrm>
            <a:off x="169683" y="5880976"/>
            <a:ext cx="4421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THAT MOFONGO DOWN TO DA RESTAURANT </a:t>
            </a:r>
          </a:p>
        </p:txBody>
      </p:sp>
    </p:spTree>
    <p:extLst>
      <p:ext uri="{BB962C8B-B14F-4D97-AF65-F5344CB8AC3E}">
        <p14:creationId xmlns:p14="http://schemas.microsoft.com/office/powerpoint/2010/main" val="145497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BDCBC-A8E1-3267-4C6D-8745E5699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661FF9-D983-B90E-541B-E6EF8DCFAF0A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D E G N S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5BA931-5011-2C4F-2B4B-E83F0AFC5E50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1A8067-D2D5-671D-5663-27BDD6F37C54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THREE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48E6E4-CDDB-C314-0C24-74B712E8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5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86180-C61E-0446-44CC-A7F8E5024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4149FF-76A9-3683-DB8C-652EDA255997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L M O T </a:t>
            </a:r>
            <a:r>
              <a:rPr lang="en-US" sz="6000" dirty="0" err="1">
                <a:latin typeface="Scramble" panose="020B0603050302020204" pitchFamily="34" charset="0"/>
              </a:rPr>
              <a:t>T</a:t>
            </a:r>
            <a:r>
              <a:rPr lang="en-US" sz="6000" dirty="0">
                <a:latin typeface="Scramble" panose="020B0603050302020204" pitchFamily="34" charset="0"/>
              </a:rPr>
              <a:t>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0D0BB8-34AA-0CBC-AAB9-922DAB56B3A0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E23033-7D56-65E4-F342-FD877B4DFD0F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7DBC2C-5546-2BBC-0D8A-8374793DB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4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AC067-773C-6BBF-D899-30B10791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B6CB7D-00E7-B653-72CE-5C449DE1D652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MULATTO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3974E-17FD-6DF4-B690-959095D87D04}"/>
              </a:ext>
            </a:extLst>
          </p:cNvPr>
          <p:cNvSpPr txBox="1"/>
          <p:nvPr/>
        </p:nvSpPr>
        <p:spPr>
          <a:xfrm>
            <a:off x="1390772" y="1883438"/>
            <a:ext cx="10086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MULATTO: </a:t>
            </a:r>
            <a:r>
              <a:rPr lang="en-US" sz="3200" dirty="0"/>
              <a:t>n. A PERSON OF WHITE AND BLACK ANCESTRY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BFBFF5-1991-2970-64F9-BFEA0E2A5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161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EE4FEA-D162-1D4A-4F45-1C1CD4871041}"/>
              </a:ext>
            </a:extLst>
          </p:cNvPr>
          <p:cNvSpPr txBox="1"/>
          <p:nvPr/>
        </p:nvSpPr>
        <p:spPr>
          <a:xfrm>
            <a:off x="9647350" y="783900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0E5D68-1B1C-5435-239B-3311FC092F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2644421"/>
            <a:ext cx="2743200" cy="34847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1C9F72-67BB-C3FC-1E65-9FC538DC0EBE}"/>
              </a:ext>
            </a:extLst>
          </p:cNvPr>
          <p:cNvSpPr txBox="1"/>
          <p:nvPr/>
        </p:nvSpPr>
        <p:spPr>
          <a:xfrm>
            <a:off x="1390772" y="6246524"/>
            <a:ext cx="10086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THIS ATLANTA RAPPER GOES BY THE NAME “MULATTO.”</a:t>
            </a:r>
          </a:p>
        </p:txBody>
      </p:sp>
    </p:spTree>
    <p:extLst>
      <p:ext uri="{BB962C8B-B14F-4D97-AF65-F5344CB8AC3E}">
        <p14:creationId xmlns:p14="http://schemas.microsoft.com/office/powerpoint/2010/main" val="246763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4EA87-3C09-B9C5-F012-F73D19507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528FF3-3FD1-CE5F-BE9F-D60F99D2B59E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</a:t>
            </a:r>
            <a:r>
              <a:rPr lang="en-US" sz="6000" dirty="0" err="1">
                <a:latin typeface="Scramble" panose="020B0603050302020204" pitchFamily="34" charset="0"/>
              </a:rPr>
              <a:t>A</a:t>
            </a:r>
            <a:r>
              <a:rPr lang="en-US" sz="6000" dirty="0">
                <a:latin typeface="Scramble" panose="020B0603050302020204" pitchFamily="34" charset="0"/>
              </a:rPr>
              <a:t> E M N S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8D3B80-0F9C-8398-5791-BF3E17FB9329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4A20D1-9462-84F3-C29F-10C06C870F61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9FBB3E-5B33-3730-2906-95C33FFD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6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28293-779A-DAE5-967D-1765B4BAA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C8A93DE-4395-93EE-6266-A4BB54149F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3" t="-5136" r="-1292"/>
          <a:stretch/>
        </p:blipFill>
        <p:spPr>
          <a:xfrm>
            <a:off x="3044857" y="2392798"/>
            <a:ext cx="5937511" cy="42532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48E0F4-DC37-9358-CA47-756971CEC776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NAMASTE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46F800-B353-DA41-6743-8AEDC5AACCDB}"/>
              </a:ext>
            </a:extLst>
          </p:cNvPr>
          <p:cNvSpPr txBox="1"/>
          <p:nvPr/>
        </p:nvSpPr>
        <p:spPr>
          <a:xfrm>
            <a:off x="2748231" y="1883438"/>
            <a:ext cx="10086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NAMASTE: </a:t>
            </a:r>
            <a:r>
              <a:rPr lang="en-US" sz="3200" dirty="0"/>
              <a:t>n. A SOUTH ASIAN GREETING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86D98C-62AA-ADEF-E684-79647F0C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163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1874A1-B154-E566-DB8F-194C8D0F426A}"/>
              </a:ext>
            </a:extLst>
          </p:cNvPr>
          <p:cNvSpPr txBox="1"/>
          <p:nvPr/>
        </p:nvSpPr>
        <p:spPr>
          <a:xfrm>
            <a:off x="9647350" y="783900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85E7D4-A870-F496-F7E0-50E1CE0D29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6878" y="2794877"/>
            <a:ext cx="1594912" cy="159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7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735C6-3E9A-0406-02BE-3DBA39182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87A3B7-E4E4-3031-F3B9-9E6D5CC50951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B L </a:t>
            </a:r>
            <a:r>
              <a:rPr lang="en-US" sz="6000" dirty="0" err="1">
                <a:latin typeface="Scramble" panose="020B0603050302020204" pitchFamily="34" charset="0"/>
              </a:rPr>
              <a:t>L</a:t>
            </a:r>
            <a:r>
              <a:rPr lang="en-US" sz="6000" dirty="0">
                <a:latin typeface="Scramble" panose="020B0603050302020204" pitchFamily="34" charset="0"/>
              </a:rPr>
              <a:t> N T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23B57F-6C10-7BDD-D7F7-DDE7CC1DF413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B01ED8-FB36-9E92-3914-2569483DE795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8D4722-0E7F-FA2C-FD8D-A4DE3DCF0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2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A3A97-B831-A818-172A-F364E7B8C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05150C-6F3E-FED6-3028-C5ED3E8E8A93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NUTBALL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D82714-B120-E5A3-7190-1572C27F085B}"/>
              </a:ext>
            </a:extLst>
          </p:cNvPr>
          <p:cNvSpPr txBox="1"/>
          <p:nvPr/>
        </p:nvSpPr>
        <p:spPr>
          <a:xfrm>
            <a:off x="3247852" y="1996560"/>
            <a:ext cx="5862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NUTBALL: </a:t>
            </a:r>
            <a:r>
              <a:rPr lang="en-US" sz="3600" dirty="0"/>
              <a:t>n. AN ODD PERSON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DE445E-B624-C992-C2EF-971E16B35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165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40B268-CB90-D2E5-40AF-DA0E59898473}"/>
              </a:ext>
            </a:extLst>
          </p:cNvPr>
          <p:cNvSpPr txBox="1"/>
          <p:nvPr/>
        </p:nvSpPr>
        <p:spPr>
          <a:xfrm>
            <a:off x="9647350" y="783900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3A43C5-5E9E-0D81-1C76-D57F618F4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09" b="89640" l="9692" r="89868">
                        <a14:foregroundMark x1="47137" y1="9009" x2="62996" y2="29730"/>
                        <a14:foregroundMark x1="89868" y1="50450" x2="74890" y2="576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3196" y="2563010"/>
            <a:ext cx="2434915" cy="2381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59F14D-45BD-28D8-FA41-6F12D254FDB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632" y="2697457"/>
            <a:ext cx="2112390" cy="21123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B598B7-25A1-6684-A663-A0D36442AEC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14" b="96940" l="10000" r="90500">
                        <a14:foregroundMark x1="55000" y1="5475" x2="55600" y2="36876"/>
                        <a14:foregroundMark x1="55600" y1="36876" x2="55600" y2="36876"/>
                        <a14:foregroundMark x1="28100" y1="96618" x2="47300" y2="94525"/>
                        <a14:foregroundMark x1="47300" y1="94525" x2="90500" y2="96940"/>
                        <a14:foregroundMark x1="81200" y1="62641" x2="90500" y2="94042"/>
                        <a14:foregroundMark x1="44800" y1="53945" x2="29500" y2="82126"/>
                        <a14:foregroundMark x1="29500" y1="82126" x2="31800" y2="93237"/>
                        <a14:foregroundMark x1="43300" y1="80676" x2="81000" y2="77939"/>
                        <a14:foregroundMark x1="81000" y1="77939" x2="46000" y2="58615"/>
                        <a14:foregroundMark x1="46500" y1="23349" x2="55600" y2="11755"/>
                        <a14:foregroundMark x1="55600" y1="11755" x2="62200" y2="13849"/>
                        <a14:foregroundMark x1="62200" y1="13849" x2="65900" y2="23510"/>
                        <a14:foregroundMark x1="65900" y1="23510" x2="65800" y2="32206"/>
                        <a14:foregroundMark x1="65800" y1="32206" x2="65200" y2="34461"/>
                        <a14:foregroundMark x1="53100" y1="6119" x2="48000" y2="12399"/>
                        <a14:foregroundMark x1="48000" y1="12399" x2="48000" y2="12399"/>
                        <a14:foregroundMark x1="49200" y1="7890" x2="46300" y2="16908"/>
                        <a14:foregroundMark x1="46300" y1="16908" x2="46400" y2="16908"/>
                        <a14:foregroundMark x1="52000" y1="7246" x2="54300" y2="13849"/>
                        <a14:foregroundMark x1="43500" y1="40097" x2="43500" y2="40097"/>
                        <a14:foregroundMark x1="59300" y1="40419" x2="51800" y2="37520"/>
                        <a14:foregroundMark x1="43484" y1="37037" x2="46100" y2="32206"/>
                        <a14:foregroundMark x1="42700" y1="38486" x2="43484" y2="37037"/>
                        <a14:backgroundMark x1="44900" y1="37037" x2="44900" y2="37037"/>
                        <a14:backgroundMark x1="45000" y1="41063" x2="45000" y2="41063"/>
                        <a14:backgroundMark x1="29300" y1="38486" x2="7000" y2="68277"/>
                        <a14:backgroundMark x1="70800" y1="35910" x2="73600" y2="45411"/>
                        <a14:backgroundMark x1="73600" y1="45411" x2="82200" y2="45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7852" y="2600405"/>
            <a:ext cx="5086154" cy="31585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A522E8-4009-5569-3032-59A56B82A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09" b="89640" l="9692" r="89868">
                        <a14:foregroundMark x1="47137" y1="9009" x2="62996" y2="29730"/>
                        <a14:foregroundMark x1="89868" y1="50450" x2="74890" y2="576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161" y="3390789"/>
            <a:ext cx="2682600" cy="262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5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9AF6E-22D7-7A2B-2864-395014875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E50FE5-2AD2-3ED7-5B4C-DC8882B6F853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</a:t>
            </a:r>
            <a:r>
              <a:rPr lang="en-US" sz="6000" dirty="0" err="1">
                <a:latin typeface="Scramble" panose="020B0603050302020204" pitchFamily="34" charset="0"/>
              </a:rPr>
              <a:t>A</a:t>
            </a:r>
            <a:r>
              <a:rPr lang="en-US" sz="6000" dirty="0">
                <a:latin typeface="Scramble" panose="020B0603050302020204" pitchFamily="34" charset="0"/>
              </a:rPr>
              <a:t> E K M O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186369-03E3-EBC5-A134-626A7B075480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5FEE67-A626-0CE2-C826-FEE6BB94E20B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0ADBE-504C-D507-B055-0E94678A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28E2D-984D-FEDC-22D4-8C1BB4603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B4CCD1-4DFC-10E2-099F-C6F8FB9FFD97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OMAKASE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D27F60-01FA-10CB-DFE6-D90F0622AA33}"/>
              </a:ext>
            </a:extLst>
          </p:cNvPr>
          <p:cNvSpPr txBox="1"/>
          <p:nvPr/>
        </p:nvSpPr>
        <p:spPr>
          <a:xfrm>
            <a:off x="3073140" y="1883438"/>
            <a:ext cx="7126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OMAKASE: </a:t>
            </a:r>
            <a:r>
              <a:rPr lang="en-US" sz="3600" dirty="0"/>
              <a:t>n. A MENU WHOSE DISHES ARE CHOSEN BY A CHEF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8C4CE3-2793-173B-FB18-581D80E9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167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CDC5B2-C5E0-8FF4-BFC6-A11A81BA8643}"/>
              </a:ext>
            </a:extLst>
          </p:cNvPr>
          <p:cNvSpPr txBox="1"/>
          <p:nvPr/>
        </p:nvSpPr>
        <p:spPr>
          <a:xfrm>
            <a:off x="9647350" y="783900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BC4961-0D2C-32F7-2739-D32991C8B9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42"/>
          <a:stretch/>
        </p:blipFill>
        <p:spPr>
          <a:xfrm>
            <a:off x="3322948" y="3056473"/>
            <a:ext cx="5546103" cy="3665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B11564-D8AB-2117-235A-3F10C42ABC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91" b="89773" l="864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744" y="137569"/>
            <a:ext cx="591966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6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0D1E3-6397-AB5F-94A8-FF273293E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5A7F1A-F736-F92E-20FE-21208D57468B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D E N P S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A31A13-BC19-A039-9B6F-97070E4F5537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97D6D1-AED6-96C3-6BE9-CF29BFF734A9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THREE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50CBB-B054-3145-4628-B49B10FC9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6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E0A75-7938-CF8E-7F53-4AAE175ED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7A608CE-8CB0-0DC5-8683-DBA51EB33BF1}"/>
              </a:ext>
            </a:extLst>
          </p:cNvPr>
          <p:cNvSpPr/>
          <p:nvPr/>
        </p:nvSpPr>
        <p:spPr>
          <a:xfrm>
            <a:off x="8351520" y="5630904"/>
            <a:ext cx="1648747" cy="365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487C08-0AC1-A8FE-8DD8-EB01BBC6FB69}"/>
              </a:ext>
            </a:extLst>
          </p:cNvPr>
          <p:cNvSpPr txBox="1"/>
          <p:nvPr/>
        </p:nvSpPr>
        <p:spPr>
          <a:xfrm>
            <a:off x="2798720" y="545380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pedants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2AC945-D895-04A9-643F-95BDB701358F}"/>
              </a:ext>
            </a:extLst>
          </p:cNvPr>
          <p:cNvSpPr txBox="1"/>
          <p:nvPr/>
        </p:nvSpPr>
        <p:spPr>
          <a:xfrm>
            <a:off x="4969326" y="138511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41F342-ED3C-B523-F676-DEF20BB1E1AE}"/>
              </a:ext>
            </a:extLst>
          </p:cNvPr>
          <p:cNvSpPr txBox="1"/>
          <p:nvPr/>
        </p:nvSpPr>
        <p:spPr>
          <a:xfrm>
            <a:off x="487220" y="4704098"/>
            <a:ext cx="231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Instead play: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E3AAF5-1FB2-C464-4C97-A7E90D9CB7A1}"/>
              </a:ext>
            </a:extLst>
          </p:cNvPr>
          <p:cNvSpPr txBox="1"/>
          <p:nvPr/>
        </p:nvSpPr>
        <p:spPr>
          <a:xfrm>
            <a:off x="2798720" y="435184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Scramble" panose="020B0603050302020204" pitchFamily="34" charset="0"/>
              </a:rPr>
              <a:t>pantsed</a:t>
            </a:r>
            <a:endParaRPr lang="en-US" sz="7200" dirty="0">
              <a:latin typeface="Scramble" panose="020B06030503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4436F2-09CB-B1D6-E971-CC655DDFD314}"/>
              </a:ext>
            </a:extLst>
          </p:cNvPr>
          <p:cNvSpPr txBox="1"/>
          <p:nvPr/>
        </p:nvSpPr>
        <p:spPr>
          <a:xfrm>
            <a:off x="3127361" y="5630904"/>
            <a:ext cx="7400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PANTSED:</a:t>
            </a:r>
            <a:r>
              <a:rPr lang="en-US" altLang="en-US" sz="3200" dirty="0">
                <a:solidFill>
                  <a:srgbClr val="FFFEFB"/>
                </a:solidFill>
              </a:rPr>
              <a:t> </a:t>
            </a:r>
            <a:r>
              <a:rPr lang="en-US" altLang="en-US" sz="3200" dirty="0"/>
              <a:t>v. PULLED DOWN ONE’S PANTS (PANTS, PANTSES, PANTSING)</a:t>
            </a:r>
            <a:endParaRPr lang="en-US" altLang="en-US" sz="2400" dirty="0">
              <a:latin typeface="Scramble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B3FFC4-64E5-E782-1A70-FFB86A9C0A51}"/>
              </a:ext>
            </a:extLst>
          </p:cNvPr>
          <p:cNvSpPr txBox="1"/>
          <p:nvPr/>
        </p:nvSpPr>
        <p:spPr>
          <a:xfrm>
            <a:off x="2033157" y="2617596"/>
            <a:ext cx="804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009464-1DF9-12FC-72EB-317ED8A9CAF2}"/>
              </a:ext>
            </a:extLst>
          </p:cNvPr>
          <p:cNvSpPr txBox="1"/>
          <p:nvPr/>
        </p:nvSpPr>
        <p:spPr>
          <a:xfrm>
            <a:off x="2749028" y="256833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pentads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238FDED5-4354-2963-8FB6-AC6DC0C24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" y="1712247"/>
            <a:ext cx="11109960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u="sng" dirty="0"/>
              <a:t>PEDANTS</a:t>
            </a:r>
            <a:r>
              <a:rPr lang="en-US" altLang="en-US" sz="2800" dirty="0"/>
              <a:t>: pl. of </a:t>
            </a:r>
            <a:r>
              <a:rPr lang="en-US" altLang="en-US" sz="2800" u="sng" dirty="0"/>
              <a:t>PEDANT</a:t>
            </a:r>
            <a:r>
              <a:rPr lang="en-US" altLang="en-US" sz="2800" dirty="0"/>
              <a:t>, ONE WHO FLAUNTS  KNOWLEDGE    (adj. PEDANTIC, n. PEDANTRY, PEDANTRIES)</a:t>
            </a:r>
            <a:endParaRPr lang="en-US" altLang="en-US" sz="1800" i="1" dirty="0">
              <a:latin typeface="Scramble" panose="020B0603050302020204" pitchFamily="34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CC355A0B-7BCC-883B-E88D-8824E3108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5493" y="3759436"/>
            <a:ext cx="85452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/>
              <a:t>PENTADS</a:t>
            </a:r>
            <a:r>
              <a:rPr lang="en-US" altLang="en-US" sz="2800" dirty="0"/>
              <a:t>: pl. of </a:t>
            </a:r>
            <a:r>
              <a:rPr lang="en-US" altLang="en-US" sz="2800" u="sng" dirty="0"/>
              <a:t>PENTAD</a:t>
            </a:r>
            <a:r>
              <a:rPr lang="en-US" altLang="en-US" sz="2800" dirty="0"/>
              <a:t>, A GROUP OF 5</a:t>
            </a:r>
            <a:endParaRPr lang="en-US" altLang="en-US" sz="1800" dirty="0">
              <a:latin typeface="Scramble" panose="020B06030503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7458CBC-3701-AD99-67E1-F2867A4E1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169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0C1125-8483-CDF5-DD7A-AB7A166B0C58}"/>
              </a:ext>
            </a:extLst>
          </p:cNvPr>
          <p:cNvSpPr txBox="1"/>
          <p:nvPr/>
        </p:nvSpPr>
        <p:spPr>
          <a:xfrm>
            <a:off x="9597931" y="406789"/>
            <a:ext cx="804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23A3A4-BAC0-38AC-FD5B-631845EF3B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39" b="100000" l="0" r="100000">
                        <a14:foregroundMark x1="80307" y1="93372" x2="80307" y2="87719"/>
                        <a14:foregroundMark x1="31458" y1="94542" x2="33248" y2="89279"/>
                        <a14:foregroundMark x1="29668" y1="96881" x2="34015" y2="90448"/>
                        <a14:foregroundMark x1="27110" y1="96686" x2="30691" y2="94542"/>
                        <a14:foregroundMark x1="6394" y1="37427" x2="8184" y2="36647"/>
                        <a14:foregroundMark x1="23529" y1="2534" x2="24297" y2="8772"/>
                        <a14:foregroundMark x1="50384" y1="69786" x2="40153" y2="76413"/>
                        <a14:foregroundMark x1="40153" y1="76413" x2="38107" y2="80507"/>
                        <a14:foregroundMark x1="5371" y1="40546" x2="5627" y2="38596"/>
                        <a14:foregroundMark x1="13555" y1="91618" x2="17136" y2="91228"/>
                        <a14:backgroundMark x1="256" y1="17349" x2="0" y2="18129"/>
                        <a14:backgroundMark x1="44757" y1="12865" x2="55243" y2="16959"/>
                        <a14:backgroundMark x1="49616" y1="39961" x2="49616" y2="39961"/>
                        <a14:backgroundMark x1="49105" y1="41131" x2="51918" y2="37622"/>
                        <a14:backgroundMark x1="10486" y1="0" x2="7928" y2="5068"/>
                        <a14:backgroundMark x1="49105" y1="68811" x2="49616" y2="68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7868" y="5314039"/>
            <a:ext cx="1041806" cy="13652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27AC145-7333-EFFE-CC14-87713BE905CF}"/>
              </a:ext>
            </a:extLst>
          </p:cNvPr>
          <p:cNvSpPr txBox="1"/>
          <p:nvPr/>
        </p:nvSpPr>
        <p:spPr>
          <a:xfrm>
            <a:off x="9553514" y="2536860"/>
            <a:ext cx="804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20" name="Picture 12">
            <a:extLst>
              <a:ext uri="{FF2B5EF4-FFF2-40B4-BE49-F238E27FC236}">
                <a16:creationId xmlns:a16="http://schemas.microsoft.com/office/drawing/2014/main" id="{6D77FAEC-738C-B2AE-6A87-AE6D05A50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95326" y="2466713"/>
            <a:ext cx="1769591" cy="155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id="{0E181564-F584-548E-548C-E57AB997D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930" y="176971"/>
            <a:ext cx="1769591" cy="155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491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3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02167-B2D3-78A1-464C-42EC8EB53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4D92D5-D3D7-3AF6-94F0-23E225F4E9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8081" y="4596905"/>
            <a:ext cx="1869281" cy="22516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7DA2FC9-F6CB-CD57-979B-3B173BC114BF}"/>
              </a:ext>
            </a:extLst>
          </p:cNvPr>
          <p:cNvSpPr/>
          <p:nvPr/>
        </p:nvSpPr>
        <p:spPr>
          <a:xfrm>
            <a:off x="8351520" y="5630904"/>
            <a:ext cx="1648747" cy="365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489F21-80E6-B054-BA1A-829281DB4708}"/>
              </a:ext>
            </a:extLst>
          </p:cNvPr>
          <p:cNvSpPr txBox="1"/>
          <p:nvPr/>
        </p:nvSpPr>
        <p:spPr>
          <a:xfrm>
            <a:off x="2798720" y="685787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DANGEST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3321EF-410A-63D1-FC8F-D344545414C7}"/>
              </a:ext>
            </a:extLst>
          </p:cNvPr>
          <p:cNvSpPr txBox="1"/>
          <p:nvPr/>
        </p:nvSpPr>
        <p:spPr>
          <a:xfrm>
            <a:off x="2620409" y="2288275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002A3F-F4CE-1C86-2CFE-233F208B0D25}"/>
              </a:ext>
            </a:extLst>
          </p:cNvPr>
          <p:cNvSpPr txBox="1"/>
          <p:nvPr/>
        </p:nvSpPr>
        <p:spPr>
          <a:xfrm>
            <a:off x="4969326" y="138511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DF3681-A6C0-4FE0-DD06-BD8506208D98}"/>
              </a:ext>
            </a:extLst>
          </p:cNvPr>
          <p:cNvSpPr txBox="1"/>
          <p:nvPr/>
        </p:nvSpPr>
        <p:spPr>
          <a:xfrm>
            <a:off x="107770" y="4839355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Instead play: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69586C-1CFA-9428-BE16-80BE80A186BC}"/>
              </a:ext>
            </a:extLst>
          </p:cNvPr>
          <p:cNvSpPr txBox="1"/>
          <p:nvPr/>
        </p:nvSpPr>
        <p:spPr>
          <a:xfrm>
            <a:off x="2798720" y="435184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ANGSTED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7DDDE7-FC6D-2A51-A809-E39F769D36A1}"/>
              </a:ext>
            </a:extLst>
          </p:cNvPr>
          <p:cNvSpPr txBox="1"/>
          <p:nvPr/>
        </p:nvSpPr>
        <p:spPr>
          <a:xfrm>
            <a:off x="2855541" y="5552174"/>
            <a:ext cx="7908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ANGSTED</a:t>
            </a:r>
            <a:r>
              <a:rPr lang="en-US" sz="2800" dirty="0"/>
              <a:t>: v.  EXPERIENCED ANXIETY (ANGSTING)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4C86F8-2D8C-DA80-37E2-6F2C146B9AD0}"/>
              </a:ext>
            </a:extLst>
          </p:cNvPr>
          <p:cNvSpPr txBox="1"/>
          <p:nvPr/>
        </p:nvSpPr>
        <p:spPr>
          <a:xfrm>
            <a:off x="2069894" y="2459458"/>
            <a:ext cx="735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49628A-9CAA-E9CD-1440-BAA00E38B8CD}"/>
              </a:ext>
            </a:extLst>
          </p:cNvPr>
          <p:cNvSpPr txBox="1"/>
          <p:nvPr/>
        </p:nvSpPr>
        <p:spPr>
          <a:xfrm>
            <a:off x="2798720" y="233937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STANGED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40AECB17-768F-7C21-AF79-C0C089DA7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83" y="1849714"/>
            <a:ext cx="8839200" cy="5222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u="sng" dirty="0"/>
              <a:t>DANGEST</a:t>
            </a:r>
            <a:r>
              <a:rPr lang="en-US" altLang="en-US" sz="2800" dirty="0"/>
              <a:t>: MOST WRETCHED, NASTY, ACCURSED</a:t>
            </a:r>
            <a:endParaRPr lang="en-US" altLang="en-US" sz="1800" i="1" dirty="0">
              <a:latin typeface="Scramble" panose="020B0603050302020204" pitchFamily="34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58D05280-53B6-CD0C-AFE7-4FBC8DCBC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067" y="3499116"/>
            <a:ext cx="8077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/>
              <a:t>STANGED</a:t>
            </a:r>
            <a:r>
              <a:rPr lang="en-US" altLang="en-US" sz="2800" dirty="0"/>
              <a:t>: v. PAST TENSE OF </a:t>
            </a:r>
            <a:r>
              <a:rPr lang="en-US" altLang="en-US" sz="2800" u="sng" dirty="0"/>
              <a:t>STANG</a:t>
            </a:r>
            <a:r>
              <a:rPr lang="en-US" altLang="en-US" sz="2800" dirty="0"/>
              <a:t>,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TO STING (STANGS, STANGED, STANGING)</a:t>
            </a:r>
            <a:r>
              <a:rPr lang="en-US" altLang="en-US" sz="1800" dirty="0">
                <a:latin typeface="Scramble" panose="020B0603050302020204" pitchFamily="34" charset="0"/>
              </a:rPr>
              <a:t> 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57705C5-3591-0030-2DE2-270A4E40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4129" y="6566955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b="1" smtClean="0">
                <a:solidFill>
                  <a:schemeClr val="tx1"/>
                </a:solidFill>
              </a:rPr>
              <a:t>17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D5AF7C-7934-C336-7790-75B4A345E2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24" b="98892" l="933" r="96642">
                        <a14:foregroundMark x1="32463" y1="6510" x2="63806" y2="9972"/>
                        <a14:foregroundMark x1="63806" y1="9972" x2="68470" y2="36011"/>
                        <a14:foregroundMark x1="68470" y1="36011" x2="82090" y2="54017"/>
                        <a14:foregroundMark x1="82090" y1="54017" x2="84142" y2="76039"/>
                        <a14:foregroundMark x1="84142" y1="76039" x2="81530" y2="84211"/>
                        <a14:foregroundMark x1="81530" y1="84211" x2="74067" y2="89612"/>
                        <a14:foregroundMark x1="74067" y1="89612" x2="61007" y2="94598"/>
                        <a14:foregroundMark x1="61007" y1="94598" x2="30037" y2="91136"/>
                        <a14:foregroundMark x1="30037" y1="91136" x2="35261" y2="97784"/>
                        <a14:foregroundMark x1="35261" y1="97784" x2="54104" y2="98753"/>
                        <a14:foregroundMark x1="54104" y1="98753" x2="75560" y2="97645"/>
                        <a14:foregroundMark x1="75560" y1="97645" x2="25933" y2="90720"/>
                        <a14:foregroundMark x1="25933" y1="90720" x2="16604" y2="87812"/>
                        <a14:foregroundMark x1="16604" y1="87812" x2="11940" y2="45706"/>
                        <a14:foregroundMark x1="11940" y1="45706" x2="19776" y2="35180"/>
                        <a14:foregroundMark x1="19776" y1="35180" x2="19963" y2="27008"/>
                        <a14:foregroundMark x1="19963" y1="27008" x2="32090" y2="7064"/>
                        <a14:foregroundMark x1="32090" y1="7064" x2="44590" y2="7618"/>
                        <a14:foregroundMark x1="44590" y1="7618" x2="50560" y2="3601"/>
                        <a14:foregroundMark x1="85634" y1="50970" x2="92537" y2="57895"/>
                        <a14:foregroundMark x1="92537" y1="57895" x2="94590" y2="70499"/>
                        <a14:foregroundMark x1="94590" y1="70499" x2="82276" y2="86842"/>
                        <a14:foregroundMark x1="82276" y1="86842" x2="71082" y2="95014"/>
                        <a14:foregroundMark x1="71082" y1="95014" x2="38433" y2="96676"/>
                        <a14:foregroundMark x1="38433" y1="96676" x2="22015" y2="93075"/>
                        <a14:foregroundMark x1="22015" y1="93075" x2="8396" y2="72576"/>
                        <a14:foregroundMark x1="8396" y1="72576" x2="7276" y2="57756"/>
                        <a14:foregroundMark x1="7276" y1="57756" x2="29478" y2="36427"/>
                        <a14:foregroundMark x1="29478" y1="36427" x2="35261" y2="22576"/>
                        <a14:foregroundMark x1="35261" y1="22576" x2="35634" y2="9418"/>
                        <a14:foregroundMark x1="35634" y1="9418" x2="41604" y2="2355"/>
                        <a14:foregroundMark x1="41604" y1="2355" x2="54851" y2="2078"/>
                        <a14:foregroundMark x1="54851" y1="2078" x2="55970" y2="2078"/>
                        <a14:foregroundMark x1="67351" y1="2078" x2="40112" y2="4017"/>
                        <a14:foregroundMark x1="40112" y1="4017" x2="37500" y2="5125"/>
                        <a14:foregroundMark x1="33022" y1="2493" x2="53731" y2="4571"/>
                        <a14:foregroundMark x1="56157" y1="2078" x2="67724" y2="1662"/>
                        <a14:foregroundMark x1="21082" y1="95983" x2="50746" y2="96814"/>
                        <a14:foregroundMark x1="50746" y1="96814" x2="70896" y2="96399"/>
                        <a14:foregroundMark x1="70896" y1="96399" x2="86007" y2="85734"/>
                        <a14:foregroundMark x1="86007" y1="85734" x2="96642" y2="64820"/>
                        <a14:foregroundMark x1="96642" y1="64820" x2="96082" y2="51939"/>
                        <a14:foregroundMark x1="58582" y1="94598" x2="57463" y2="71468"/>
                        <a14:foregroundMark x1="54478" y1="99030" x2="55224" y2="71468"/>
                        <a14:foregroundMark x1="29291" y1="99030" x2="28358" y2="77562"/>
                        <a14:foregroundMark x1="933" y1="62465" x2="13806" y2="62465"/>
                        <a14:foregroundMark x1="24440" y1="98061" x2="27985" y2="86704"/>
                        <a14:foregroundMark x1="27985" y1="86704" x2="27985" y2="86704"/>
                        <a14:foregroundMark x1="76679" y1="97091" x2="77425" y2="89751"/>
                        <a14:foregroundMark x1="22388" y1="97784" x2="21269" y2="901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28" y="2596397"/>
            <a:ext cx="1433028" cy="1928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31BF44-2170-A80E-D433-DAF4086098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89773" l="864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1966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8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E49F4-4094-8677-409C-5169283BE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4DB3EE-E191-96DE-AC60-C582343BC9E4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 E I K N P 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A11AD9-F5A4-A484-B3C7-71BD83CA27CA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7C4B62-E8F3-81CD-A1C2-4E8565E4AB9C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7C23EC-5BD7-6DC8-2001-9176E561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0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CCCF7-8283-5E80-8C53-47EBC112F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DB3CBD-7A09-02D5-5F3C-024F56813579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PICKNEY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E05517-C932-0A16-24B8-4F5D07A4715E}"/>
              </a:ext>
            </a:extLst>
          </p:cNvPr>
          <p:cNvSpPr txBox="1"/>
          <p:nvPr/>
        </p:nvSpPr>
        <p:spPr>
          <a:xfrm>
            <a:off x="3073140" y="1883438"/>
            <a:ext cx="7126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PICKNEY: </a:t>
            </a:r>
            <a:r>
              <a:rPr lang="en-US" sz="3600" dirty="0"/>
              <a:t>n. A PRE-TEEN CHILD, USUALLY CARRIBEAN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471805-2774-3464-7DA6-89103BD24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171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074466-78D6-15C3-6BCE-FA7298D6384A}"/>
              </a:ext>
            </a:extLst>
          </p:cNvPr>
          <p:cNvSpPr txBox="1"/>
          <p:nvPr/>
        </p:nvSpPr>
        <p:spPr>
          <a:xfrm>
            <a:off x="9647350" y="783900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162ACB-4195-D893-4C6C-8BFDD589E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895" y="3217488"/>
            <a:ext cx="4514160" cy="300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15287-1E94-1889-68E7-6675C1119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33D4FE-0FE7-7970-9B7E-780779A70F22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G I </a:t>
            </a:r>
            <a:r>
              <a:rPr lang="en-US" sz="6000" dirty="0" err="1">
                <a:latin typeface="Scramble" panose="020B0603050302020204" pitchFamily="34" charset="0"/>
              </a:rPr>
              <a:t>I</a:t>
            </a:r>
            <a:r>
              <a:rPr lang="en-US" sz="6000" dirty="0">
                <a:latin typeface="Scramble" panose="020B0603050302020204" pitchFamily="34" charset="0"/>
              </a:rPr>
              <a:t> O P R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D4FF29-34F3-E14F-B152-8E52495DCDCC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844446-C9E2-1867-01D2-6AFBED99E31F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7981F-A807-2E13-0C94-4ADD2803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7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AEB8B-B38A-ED7F-8B7F-2FA040A13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3638FF-895E-A659-9F75-8449D8599555}"/>
              </a:ext>
            </a:extLst>
          </p:cNvPr>
          <p:cNvSpPr txBox="1"/>
          <p:nvPr/>
        </p:nvSpPr>
        <p:spPr>
          <a:xfrm>
            <a:off x="2544650" y="83393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PIROGIS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9674A5-FEE0-149A-CA1A-63F698B0FB0A}"/>
              </a:ext>
            </a:extLst>
          </p:cNvPr>
          <p:cNvSpPr txBox="1"/>
          <p:nvPr/>
        </p:nvSpPr>
        <p:spPr>
          <a:xfrm>
            <a:off x="1434517" y="2207307"/>
            <a:ext cx="96389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PIROGIS</a:t>
            </a:r>
            <a:r>
              <a:rPr lang="en-US" sz="2800" dirty="0"/>
              <a:t>: NWL23 pl. of </a:t>
            </a:r>
            <a:r>
              <a:rPr lang="en-US" sz="2800" u="sng" dirty="0"/>
              <a:t>PIROGI</a:t>
            </a:r>
            <a:r>
              <a:rPr lang="en-US" sz="2800" dirty="0"/>
              <a:t>, A SMALL DUMPLING WITH A FILLING (also PIEROGI, PIEROGIES and PIEROGIS plus PYROGY &amp; PYROGIES and don’t forget PYROHY &amp; PYROHIES)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CC7C38-9A13-41D0-67C2-60396E281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173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2A2489-5256-BD7D-44AC-1DA6D57E4FE8}"/>
              </a:ext>
            </a:extLst>
          </p:cNvPr>
          <p:cNvSpPr txBox="1"/>
          <p:nvPr/>
        </p:nvSpPr>
        <p:spPr>
          <a:xfrm>
            <a:off x="9402249" y="925299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226AF7-0DE4-8468-46C8-099A14018E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151" y="3958195"/>
            <a:ext cx="3300823" cy="220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4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653DE-F09E-93C2-AC90-C58000BF2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9F7EEE-2DEC-76D3-D780-C5395C7CF77E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H I L P S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F59CC0-3B40-69B5-F0EA-1B6586F24BE2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8FA921-8FE8-DB77-FC6B-582E5448253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E43B34-E696-6C10-D8EB-080CB71A8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0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01331-59B3-6D3E-11EB-77E30D3BE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2A3737-2538-1B3F-1CDB-CF069EC0BFE2}"/>
              </a:ext>
            </a:extLst>
          </p:cNvPr>
          <p:cNvSpPr txBox="1"/>
          <p:nvPr/>
        </p:nvSpPr>
        <p:spPr>
          <a:xfrm>
            <a:off x="2544650" y="58129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PLUSHIE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916124-6888-80B9-7697-D1AE0E0D0701}"/>
              </a:ext>
            </a:extLst>
          </p:cNvPr>
          <p:cNvSpPr txBox="1"/>
          <p:nvPr/>
        </p:nvSpPr>
        <p:spPr>
          <a:xfrm>
            <a:off x="2274571" y="1966293"/>
            <a:ext cx="8049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PLUSHIE</a:t>
            </a:r>
            <a:r>
              <a:rPr lang="en-US" sz="3200" dirty="0"/>
              <a:t>: n. A STUFFED TOY COVERED IN PLUSH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E35ED9-B998-FDFF-C4C5-F633D65E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175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EBCE02-64DC-B01D-4F70-703018D08D6E}"/>
              </a:ext>
            </a:extLst>
          </p:cNvPr>
          <p:cNvSpPr txBox="1"/>
          <p:nvPr/>
        </p:nvSpPr>
        <p:spPr>
          <a:xfrm>
            <a:off x="9743571" y="1042963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F551BF-9120-96BE-5DFD-BA17410AA158}"/>
              </a:ext>
            </a:extLst>
          </p:cNvPr>
          <p:cNvSpPr txBox="1"/>
          <p:nvPr/>
        </p:nvSpPr>
        <p:spPr>
          <a:xfrm>
            <a:off x="9743571" y="329093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ECF492-5FE5-BF01-2C1D-291105491B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45" b="90304" l="9761" r="89805">
                        <a14:foregroundMark x1="20824" y1="26426" x2="41215" y2="26806"/>
                        <a14:foregroundMark x1="41215" y1="26806" x2="69631" y2="23194"/>
                        <a14:foregroundMark x1="69631" y1="23194" x2="76573" y2="20532"/>
                        <a14:foregroundMark x1="75488" y1="20913" x2="56616" y2="16160"/>
                        <a14:foregroundMark x1="56616" y1="16160" x2="26030" y2="19392"/>
                        <a14:foregroundMark x1="26030" y1="19392" x2="20824" y2="28327"/>
                        <a14:foregroundMark x1="53145" y1="44106" x2="39046" y2="47338"/>
                        <a14:foregroundMark x1="57918" y1="40494" x2="42950" y2="42205"/>
                        <a14:foregroundMark x1="42950" y1="42205" x2="57918" y2="45247"/>
                        <a14:foregroundMark x1="47289" y1="36502" x2="52495" y2="46008"/>
                        <a14:foregroundMark x1="52495" y1="46008" x2="39479" y2="39544"/>
                        <a14:foregroundMark x1="22560" y1="90494" x2="29935" y2="69582"/>
                        <a14:foregroundMark x1="71584" y1="87262" x2="50759" y2="66350"/>
                        <a14:foregroundMark x1="76356" y1="8745" x2="76356" y2="23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8795" y="2572195"/>
            <a:ext cx="3554410" cy="4054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537E42-C50F-ACB8-365A-A2666237A92C}"/>
              </a:ext>
            </a:extLst>
          </p:cNvPr>
          <p:cNvSpPr txBox="1"/>
          <p:nvPr/>
        </p:nvSpPr>
        <p:spPr>
          <a:xfrm>
            <a:off x="8610600" y="4786690"/>
            <a:ext cx="22593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also</a:t>
            </a:r>
          </a:p>
          <a:p>
            <a:r>
              <a:rPr lang="en-US" sz="2400" dirty="0"/>
              <a:t>PLUSHY</a:t>
            </a:r>
          </a:p>
          <a:p>
            <a:r>
              <a:rPr lang="en-US" sz="2400" dirty="0"/>
              <a:t>PLUSHIER</a:t>
            </a:r>
          </a:p>
          <a:p>
            <a:r>
              <a:rPr lang="en-US" sz="2400" dirty="0"/>
              <a:t>PLUSHIEST</a:t>
            </a:r>
          </a:p>
          <a:p>
            <a:r>
              <a:rPr lang="en-US" sz="2400" dirty="0"/>
              <a:t>PLUSHILY</a:t>
            </a:r>
          </a:p>
        </p:txBody>
      </p:sp>
    </p:spTree>
    <p:extLst>
      <p:ext uri="{BB962C8B-B14F-4D97-AF65-F5344CB8AC3E}">
        <p14:creationId xmlns:p14="http://schemas.microsoft.com/office/powerpoint/2010/main" val="296339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CDC1F-F341-FC16-5A85-DDEFB575E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6DAA6-F01A-CBDC-A5D6-E6967FBC466C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F I O </a:t>
            </a:r>
            <a:r>
              <a:rPr lang="en-US" sz="6000" dirty="0" err="1">
                <a:latin typeface="Scramble" panose="020B0603050302020204" pitchFamily="34" charset="0"/>
              </a:rPr>
              <a:t>O</a:t>
            </a:r>
            <a:r>
              <a:rPr lang="en-US" sz="6000" dirty="0">
                <a:latin typeface="Scramble" panose="020B0603050302020204" pitchFamily="34" charset="0"/>
              </a:rPr>
              <a:t> P 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A97E31-5FDD-1D7E-F003-C7095B48862E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33F615-6315-39F6-F05B-A4E1F8B172B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3C49C-137A-8C5A-36F4-BDEAC4209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1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A2A8F-DCEC-DBF1-32D2-56DEC92C5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0FF373-66D9-AAF5-C822-B3C8DB4CE1B7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POOFIER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643F25-15B0-2D6D-3B99-74DD50AAC861}"/>
              </a:ext>
            </a:extLst>
          </p:cNvPr>
          <p:cNvSpPr txBox="1"/>
          <p:nvPr/>
        </p:nvSpPr>
        <p:spPr>
          <a:xfrm>
            <a:off x="2806332" y="2040751"/>
            <a:ext cx="7175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POOFIER: </a:t>
            </a:r>
            <a:r>
              <a:rPr lang="en-US" sz="3200" dirty="0"/>
              <a:t>MORE POOFY (POOFIEST)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956F26-5E27-A502-270E-BE7A9403D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177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C75EF5-843D-3A31-E8CE-59F77E1F5F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970" y="2858256"/>
            <a:ext cx="3185160" cy="317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88749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90880-5F04-7D1E-28E6-3B45D21CA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F752D5-4B46-2CAF-F206-2F983E2129A9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H I P R </a:t>
            </a:r>
            <a:r>
              <a:rPr lang="en-US" sz="6000" dirty="0" err="1">
                <a:latin typeface="Scramble" panose="020B0603050302020204" pitchFamily="34" charset="0"/>
              </a:rPr>
              <a:t>R</a:t>
            </a:r>
            <a:endParaRPr lang="en-US" sz="60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6D1698-0A63-B1CB-C23B-8D913118697C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DA6ACC-D5DE-AABF-586F-B68DFA8D3981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C1FCD1-0EE5-95EC-B159-BE2E0A02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4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7E6C5-9CC1-3399-0F1D-81160C0CA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141769-1804-0DA6-4FEE-AD554B90E6CA}"/>
              </a:ext>
            </a:extLst>
          </p:cNvPr>
          <p:cNvSpPr txBox="1"/>
          <p:nvPr/>
        </p:nvSpPr>
        <p:spPr>
          <a:xfrm>
            <a:off x="2544650" y="19267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PREHIRE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3BE4C-C667-4551-A822-5E969F97C428}"/>
              </a:ext>
            </a:extLst>
          </p:cNvPr>
          <p:cNvSpPr txBox="1"/>
          <p:nvPr/>
        </p:nvSpPr>
        <p:spPr>
          <a:xfrm>
            <a:off x="2769317" y="1481103"/>
            <a:ext cx="7778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PREHIRE</a:t>
            </a:r>
            <a:r>
              <a:rPr lang="en-US" sz="3600" dirty="0"/>
              <a:t>: </a:t>
            </a:r>
            <a:r>
              <a:rPr lang="en-US" sz="3600" i="1" dirty="0"/>
              <a:t>adj. only “</a:t>
            </a:r>
            <a:r>
              <a:rPr lang="en-US" sz="3600" dirty="0"/>
              <a:t>BEFORE HIRING”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69D49C-B1A1-DFB5-08A8-38AA72876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179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EAA52E-23E2-3D81-DE80-CD031FD693AB}"/>
              </a:ext>
            </a:extLst>
          </p:cNvPr>
          <p:cNvSpPr txBox="1"/>
          <p:nvPr/>
        </p:nvSpPr>
        <p:spPr>
          <a:xfrm>
            <a:off x="2366981" y="263726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5053CD-FBA5-3C14-BAFD-507093EF8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981" y="2433637"/>
            <a:ext cx="7305675" cy="4105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E96A04-0491-CE66-8DBA-ED92359C6C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4650" y="4777740"/>
            <a:ext cx="4075766" cy="393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479CE8-3784-16B0-F177-095F90011F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6980" y="5787154"/>
            <a:ext cx="6695933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5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B2711-839F-C798-DFC4-5445177A8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16E9EC-60FD-115F-57B4-554863FEE982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E L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endParaRPr lang="en-US" sz="60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CC26D7-065E-93CB-8544-BF46EF7D7948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838175-5CD5-A4A1-DDA8-20FEF21F5FF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261692-BD4C-C7D8-E105-E368E1C0F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8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298AD-65CB-11E8-415A-B8382EA98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BDE823-8C96-CED0-987B-CAF72FB94EE5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D 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>
                <a:latin typeface="Scramble" panose="020B0603050302020204" pitchFamily="34" charset="0"/>
              </a:rPr>
              <a:t> N R P</a:t>
            </a:r>
            <a:endParaRPr lang="en-US" sz="60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F41BEF-DEA5-A53A-7011-A3DCECC7FDE8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D52C27-A326-5C78-274B-AAB2630FDBED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9D5FC1-D37A-F7C1-2B2C-D810BC36E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4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1ED53-FBAF-81F3-B231-14836C8FA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4FB217-70D0-9FBC-D278-4ED4894ACB71}"/>
              </a:ext>
            </a:extLst>
          </p:cNvPr>
          <p:cNvSpPr txBox="1"/>
          <p:nvPr/>
        </p:nvSpPr>
        <p:spPr>
          <a:xfrm>
            <a:off x="2544650" y="91439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PREENED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9B18A-3C7A-9B83-9393-C7BCB45F166B}"/>
              </a:ext>
            </a:extLst>
          </p:cNvPr>
          <p:cNvSpPr txBox="1"/>
          <p:nvPr/>
        </p:nvSpPr>
        <p:spPr>
          <a:xfrm>
            <a:off x="4676503" y="16237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DDBD04-5B18-AFAA-CD5B-6CA0EB3D8337}"/>
              </a:ext>
            </a:extLst>
          </p:cNvPr>
          <p:cNvSpPr txBox="1"/>
          <p:nvPr/>
        </p:nvSpPr>
        <p:spPr>
          <a:xfrm>
            <a:off x="4581990" y="3040997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E202F8-5D27-DE27-AC15-67F46341324A}"/>
              </a:ext>
            </a:extLst>
          </p:cNvPr>
          <p:cNvSpPr txBox="1"/>
          <p:nvPr/>
        </p:nvSpPr>
        <p:spPr>
          <a:xfrm>
            <a:off x="2544650" y="343392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PRENEED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7D5BF6-A656-5315-DFC4-70E327CD0287}"/>
              </a:ext>
            </a:extLst>
          </p:cNvPr>
          <p:cNvSpPr txBox="1"/>
          <p:nvPr/>
        </p:nvSpPr>
        <p:spPr>
          <a:xfrm>
            <a:off x="4334090" y="4686859"/>
            <a:ext cx="5932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PRENEED</a:t>
            </a:r>
            <a:r>
              <a:rPr lang="en-US" sz="3600" dirty="0"/>
              <a:t>: adj. BEFORE A NEED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B6FFF7-A4D1-0B0C-695D-6A799EC591C5}"/>
              </a:ext>
            </a:extLst>
          </p:cNvPr>
          <p:cNvSpPr txBox="1"/>
          <p:nvPr/>
        </p:nvSpPr>
        <p:spPr>
          <a:xfrm>
            <a:off x="3521605" y="2058180"/>
            <a:ext cx="5803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PREENED: </a:t>
            </a:r>
            <a:r>
              <a:rPr lang="en-US" sz="2800" dirty="0"/>
              <a:t>v. TO SMOOTH OR CLEAN WITH THE BEAK OR TONGUE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C46A36C-8382-18E4-B5D8-D0DED1DF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181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4BEF77-A259-1352-7EEA-5345D3D921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2342" y="85295"/>
            <a:ext cx="2415645" cy="20294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4E6300-7AC3-E4C8-FACA-40AAA52CB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92" y="4642433"/>
            <a:ext cx="3812682" cy="21351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3DF878-9226-C81C-3665-81175389A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0765" y="4989326"/>
            <a:ext cx="1356360" cy="8176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D52323-C1F6-A3C4-4DAA-4F8092B9E6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1066238" y="4642433"/>
            <a:ext cx="674370" cy="4065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6D3071-C2D0-D9F4-6570-F2F8E63849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521408" y="5306299"/>
            <a:ext cx="674370" cy="40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9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D3C7B-A10F-A3BB-41C8-A8F854A4B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4DABF5-23DC-06E2-198B-1A09718667C7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P </a:t>
            </a:r>
            <a:r>
              <a:rPr lang="en-US" sz="6000" dirty="0" err="1">
                <a:latin typeface="Scramble" panose="020B0603050302020204" pitchFamily="34" charset="0"/>
              </a:rPr>
              <a:t>P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  <a:r>
              <a:rPr lang="en-US" sz="6000" dirty="0" err="1">
                <a:latin typeface="Scramble" panose="020B0603050302020204" pitchFamily="34" charset="0"/>
              </a:rPr>
              <a:t>P</a:t>
            </a:r>
            <a:r>
              <a:rPr lang="en-US" sz="6000" dirty="0">
                <a:latin typeface="Scramble" panose="020B0603050302020204" pitchFamily="34" charset="0"/>
              </a:rPr>
              <a:t> R </a:t>
            </a:r>
            <a:r>
              <a:rPr lang="en-US" sz="6000" dirty="0" err="1">
                <a:latin typeface="Scramble" panose="020B0603050302020204" pitchFamily="34" charset="0"/>
              </a:rPr>
              <a:t>R</a:t>
            </a:r>
            <a:endParaRPr lang="en-US" sz="60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D6BDBC-9C9C-5BED-4B03-38E71841D959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D38FB8-BFDB-4D23-A6FE-F307B49C9603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7C9FC-4DB4-82DF-D98C-7D6A4AF0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4A77A-60DD-AE78-9961-1D3D705F8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3EAC7A-7926-B710-93EE-DEB36D8DD9CA}"/>
              </a:ext>
            </a:extLst>
          </p:cNvPr>
          <p:cNvSpPr txBox="1"/>
          <p:nvPr/>
        </p:nvSpPr>
        <p:spPr>
          <a:xfrm>
            <a:off x="2544650" y="60769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PREPPER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90124C-BEBF-A7F6-2E99-6ECC4AA9785B}"/>
              </a:ext>
            </a:extLst>
          </p:cNvPr>
          <p:cNvSpPr txBox="1"/>
          <p:nvPr/>
        </p:nvSpPr>
        <p:spPr>
          <a:xfrm>
            <a:off x="3541770" y="1837720"/>
            <a:ext cx="7126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PREPPER: </a:t>
            </a:r>
            <a:r>
              <a:rPr lang="en-US" sz="4000" dirty="0"/>
              <a:t>n. A PREPARER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AB3571-261D-6AE2-BCAE-ECEA66F61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183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AA2DE5-30E6-43F4-B75E-E5FFEE1C7AB2}"/>
              </a:ext>
            </a:extLst>
          </p:cNvPr>
          <p:cNvSpPr txBox="1"/>
          <p:nvPr/>
        </p:nvSpPr>
        <p:spPr>
          <a:xfrm>
            <a:off x="9647350" y="783900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88D32F-A661-F642-2A22-439DF8BE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421" y="2829560"/>
            <a:ext cx="2730917" cy="355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B6EF6F-9CA7-34B3-26F9-E664923488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0480" y="2755900"/>
            <a:ext cx="4770120" cy="3464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791A50-449B-B0FA-92BF-821774B0F4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9250" y="2630271"/>
            <a:ext cx="2548651" cy="372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9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3B90A-E73D-6CE9-C045-6482C1E07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082B39-696D-724D-BD49-BBAB282ABD5D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I </a:t>
            </a:r>
            <a:r>
              <a:rPr lang="en-US" sz="6000" dirty="0" err="1">
                <a:latin typeface="Scramble" panose="020B0603050302020204" pitchFamily="34" charset="0"/>
              </a:rPr>
              <a:t>I</a:t>
            </a:r>
            <a:r>
              <a:rPr lang="en-US" sz="6000" dirty="0">
                <a:latin typeface="Scramble" panose="020B0603050302020204" pitchFamily="34" charset="0"/>
              </a:rPr>
              <a:t> N P R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BB7EEB-0C07-9EEB-7AEB-FA9BD415F9FD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8E7045-5528-3406-9D25-9C7CF5332865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56638-E1A1-083F-EB41-1904FCAC3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7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21A2B-D56D-6470-2506-D16C31C40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AA5DAE-B331-82EF-1482-006AD580CB20}"/>
              </a:ext>
            </a:extLst>
          </p:cNvPr>
          <p:cNvSpPr txBox="1"/>
          <p:nvPr/>
        </p:nvSpPr>
        <p:spPr>
          <a:xfrm>
            <a:off x="2544650" y="91439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ASPIRIN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6083CC-8CB1-8C3C-FA2D-AE33B3EAA23D}"/>
              </a:ext>
            </a:extLst>
          </p:cNvPr>
          <p:cNvSpPr txBox="1"/>
          <p:nvPr/>
        </p:nvSpPr>
        <p:spPr>
          <a:xfrm>
            <a:off x="4676503" y="16237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DE96B-71E7-F089-0A1C-D7784CFADB55}"/>
              </a:ext>
            </a:extLst>
          </p:cNvPr>
          <p:cNvSpPr txBox="1"/>
          <p:nvPr/>
        </p:nvSpPr>
        <p:spPr>
          <a:xfrm>
            <a:off x="4581990" y="3040997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DC4EFB-A980-D450-6D4E-34A036F2B789}"/>
              </a:ext>
            </a:extLst>
          </p:cNvPr>
          <p:cNvSpPr txBox="1"/>
          <p:nvPr/>
        </p:nvSpPr>
        <p:spPr>
          <a:xfrm>
            <a:off x="2544650" y="343392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RAPINIS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D57208-D310-DEE1-1060-4A4CED887EA0}"/>
              </a:ext>
            </a:extLst>
          </p:cNvPr>
          <p:cNvSpPr txBox="1"/>
          <p:nvPr/>
        </p:nvSpPr>
        <p:spPr>
          <a:xfrm>
            <a:off x="2847235" y="4631999"/>
            <a:ext cx="8670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RAPINIS</a:t>
            </a:r>
            <a:r>
              <a:rPr lang="en-US" sz="2800" dirty="0"/>
              <a:t>: NWL pl. of </a:t>
            </a:r>
            <a:r>
              <a:rPr lang="en-US" sz="2800" u="sng" dirty="0"/>
              <a:t>RAPINI</a:t>
            </a:r>
            <a:r>
              <a:rPr lang="en-US" sz="2800" dirty="0"/>
              <a:t>, AN EDIBLE PLANT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3A012-B527-7D23-4A38-B1F97DEAEE8B}"/>
              </a:ext>
            </a:extLst>
          </p:cNvPr>
          <p:cNvSpPr txBox="1"/>
          <p:nvPr/>
        </p:nvSpPr>
        <p:spPr>
          <a:xfrm>
            <a:off x="3965432" y="2094620"/>
            <a:ext cx="7371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ASPIRIN: </a:t>
            </a:r>
            <a:r>
              <a:rPr lang="en-US" sz="2800" dirty="0"/>
              <a:t>n. A PAIN RELIEVER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D136762-9D2D-5F62-DAE5-B3245475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185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F2D328-19AC-FAB8-0EA6-A43AAC59A51A}"/>
              </a:ext>
            </a:extLst>
          </p:cNvPr>
          <p:cNvSpPr txBox="1"/>
          <p:nvPr/>
        </p:nvSpPr>
        <p:spPr>
          <a:xfrm>
            <a:off x="9315071" y="3516653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31F428-14FE-8471-AE7B-23D2942D6D48}"/>
              </a:ext>
            </a:extLst>
          </p:cNvPr>
          <p:cNvSpPr txBox="1"/>
          <p:nvPr/>
        </p:nvSpPr>
        <p:spPr>
          <a:xfrm>
            <a:off x="9731123" y="836866"/>
            <a:ext cx="804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GS</a:t>
            </a:r>
            <a:endParaRPr lang="en-US" sz="5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ealthA2Z® Aspirin 325mg, 300 Count, Uncoated Tablets, Compare to Bayer®  Active Ingredients. - Walmart.com">
            <a:extLst>
              <a:ext uri="{FF2B5EF4-FFF2-40B4-BE49-F238E27FC236}">
                <a16:creationId xmlns:a16="http://schemas.microsoft.com/office/drawing/2014/main" id="{15AD7DA5-C454-F893-D310-232095B3B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308" y="535184"/>
            <a:ext cx="1335708" cy="247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1AEE2B-FF20-C17C-4AB1-97A950DFE1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511" y="5214327"/>
            <a:ext cx="2592977" cy="14585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CD1CF2-AEAC-CD9A-3F60-B7EE4C721332}"/>
              </a:ext>
            </a:extLst>
          </p:cNvPr>
          <p:cNvSpPr txBox="1"/>
          <p:nvPr/>
        </p:nvSpPr>
        <p:spPr>
          <a:xfrm>
            <a:off x="8807778" y="5309108"/>
            <a:ext cx="3031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Also RAPPINI/S</a:t>
            </a:r>
          </a:p>
        </p:txBody>
      </p:sp>
    </p:spTree>
    <p:extLst>
      <p:ext uri="{BB962C8B-B14F-4D97-AF65-F5344CB8AC3E}">
        <p14:creationId xmlns:p14="http://schemas.microsoft.com/office/powerpoint/2010/main" val="58631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  <p:bldP spid="9" grpId="0"/>
      <p:bldP spid="3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29553-E89C-B3EB-1348-125DD7B90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4EAFD0-8336-D6DD-8D20-ED9127C67452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</a:t>
            </a:r>
            <a:r>
              <a:rPr lang="en-US" sz="6000" dirty="0" err="1">
                <a:latin typeface="Scramble" panose="020B0603050302020204" pitchFamily="34" charset="0"/>
              </a:rPr>
              <a:t>A</a:t>
            </a:r>
            <a:r>
              <a:rPr lang="en-US" sz="6000" dirty="0">
                <a:latin typeface="Scramble" panose="020B0603050302020204" pitchFamily="34" charset="0"/>
              </a:rPr>
              <a:t> E I L R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35C032-A727-5CBA-7F72-EF46A64DEA18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9FA8F8-6B70-4B28-E660-2655E9D09BA7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856671-98E2-4CF8-6598-6FF84C4AF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2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CDC63-1F41-7FCE-D93B-C8656EE93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6E4606-6E5A-0695-E43D-07E20B7963F8}"/>
              </a:ext>
            </a:extLst>
          </p:cNvPr>
          <p:cNvSpPr txBox="1"/>
          <p:nvPr/>
        </p:nvSpPr>
        <p:spPr>
          <a:xfrm>
            <a:off x="3051545" y="91439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AERIALS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899224-0CA8-B3F2-D3D0-B172FD363E65}"/>
              </a:ext>
            </a:extLst>
          </p:cNvPr>
          <p:cNvSpPr txBox="1"/>
          <p:nvPr/>
        </p:nvSpPr>
        <p:spPr>
          <a:xfrm>
            <a:off x="5293453" y="288261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8AC5C-7E0A-7374-9F13-1E6853844D0D}"/>
              </a:ext>
            </a:extLst>
          </p:cNvPr>
          <p:cNvSpPr txBox="1"/>
          <p:nvPr/>
        </p:nvSpPr>
        <p:spPr>
          <a:xfrm>
            <a:off x="4581990" y="3040997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F19551-1FCC-C99F-8D1A-4EF43218D026}"/>
              </a:ext>
            </a:extLst>
          </p:cNvPr>
          <p:cNvSpPr txBox="1"/>
          <p:nvPr/>
        </p:nvSpPr>
        <p:spPr>
          <a:xfrm>
            <a:off x="2544650" y="343392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REALIAS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71B6C8-F875-FE11-62F0-0AC02746B280}"/>
              </a:ext>
            </a:extLst>
          </p:cNvPr>
          <p:cNvSpPr txBox="1"/>
          <p:nvPr/>
        </p:nvSpPr>
        <p:spPr>
          <a:xfrm>
            <a:off x="3880090" y="4699042"/>
            <a:ext cx="5108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REALIAS</a:t>
            </a:r>
            <a:r>
              <a:rPr lang="en-US" sz="2800" dirty="0"/>
              <a:t>: NWL23 pl. of </a:t>
            </a:r>
            <a:r>
              <a:rPr lang="en-US" sz="2800" u="sng" dirty="0"/>
              <a:t>REALIA</a:t>
            </a:r>
            <a:r>
              <a:rPr lang="en-US" sz="2800" dirty="0"/>
              <a:t>,                   OBJECTS USED BY A TEACHER    TO ILLUSTRATE EVERYDAY LIVING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8D0CD6-231F-9EB7-6B72-A581DFA37298}"/>
              </a:ext>
            </a:extLst>
          </p:cNvPr>
          <p:cNvSpPr txBox="1"/>
          <p:nvPr/>
        </p:nvSpPr>
        <p:spPr>
          <a:xfrm>
            <a:off x="3956035" y="2132035"/>
            <a:ext cx="7371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AERIALS: </a:t>
            </a:r>
            <a:r>
              <a:rPr lang="en-US" sz="2800" dirty="0"/>
              <a:t>pl. of </a:t>
            </a:r>
            <a:r>
              <a:rPr lang="en-US" sz="2800" u="sng" dirty="0"/>
              <a:t>AERIAL</a:t>
            </a:r>
            <a:r>
              <a:rPr lang="en-US" sz="2800" dirty="0"/>
              <a:t>, AN ANTENNA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3234FF9-443C-8DDD-1E57-226D84DEF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187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5EAF8A-E32B-98DE-C106-B98B88D30720}"/>
              </a:ext>
            </a:extLst>
          </p:cNvPr>
          <p:cNvSpPr txBox="1"/>
          <p:nvPr/>
        </p:nvSpPr>
        <p:spPr>
          <a:xfrm>
            <a:off x="9315071" y="3516653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A05ED0-B86C-68D9-10C9-9ACF8C880EA0}"/>
              </a:ext>
            </a:extLst>
          </p:cNvPr>
          <p:cNvSpPr txBox="1"/>
          <p:nvPr/>
        </p:nvSpPr>
        <p:spPr>
          <a:xfrm>
            <a:off x="9912261" y="1008574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9BF92-5C56-0FE2-879D-3D9B3EBDF1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97" y="4743274"/>
            <a:ext cx="3406458" cy="17032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9CA7DC-A9D9-0736-5AB2-21C8B7AE1A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8135" y="4691951"/>
            <a:ext cx="2824625" cy="1694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5636E1-4C90-698C-58B2-CD64439AA4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1" b="9813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74" y="5061"/>
            <a:ext cx="3134655" cy="21269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BC3825-383F-E799-77CD-DEAE0A37A2F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2" b="97500" l="10000" r="90000">
                        <a14:foregroundMark x1="41111" y1="1111" x2="40694" y2="8889"/>
                        <a14:foregroundMark x1="58056" y1="97500" x2="58472" y2="89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76" y="731242"/>
            <a:ext cx="2859280" cy="2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3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4" grpId="0"/>
      <p:bldP spid="9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41E11-C7A8-4A09-7ABF-BA27A0969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FAED55-12E4-7070-37A5-DDC8C7149C9D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B D E H R S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C4A8BA-429E-1345-698E-BD3A01DAB635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5FC23F-CBE7-9FE7-3F65-40B676038C33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D9D83-5F49-039D-5B60-51575D6C9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0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1A587-7F1F-F3F8-D71F-59EDDA6DC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524800-D40D-059D-D691-63166536B5DA}"/>
              </a:ext>
            </a:extLst>
          </p:cNvPr>
          <p:cNvSpPr txBox="1"/>
          <p:nvPr/>
        </p:nvSpPr>
        <p:spPr>
          <a:xfrm>
            <a:off x="2544650" y="91439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BRUSHED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495FD7-0B4C-76DA-AEC0-73BE1F737BFB}"/>
              </a:ext>
            </a:extLst>
          </p:cNvPr>
          <p:cNvSpPr txBox="1"/>
          <p:nvPr/>
        </p:nvSpPr>
        <p:spPr>
          <a:xfrm>
            <a:off x="4676503" y="16237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6D5130-C086-A6B4-B65C-5E4DC61F72B0}"/>
              </a:ext>
            </a:extLst>
          </p:cNvPr>
          <p:cNvSpPr txBox="1"/>
          <p:nvPr/>
        </p:nvSpPr>
        <p:spPr>
          <a:xfrm>
            <a:off x="4581990" y="3040997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FB77CA-4CE0-B760-1455-2032A068D30C}"/>
              </a:ext>
            </a:extLst>
          </p:cNvPr>
          <p:cNvSpPr txBox="1"/>
          <p:nvPr/>
        </p:nvSpPr>
        <p:spPr>
          <a:xfrm>
            <a:off x="2544650" y="343392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REDBUSH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102B2C-62CD-5346-CA1B-1CFAC7C67B94}"/>
              </a:ext>
            </a:extLst>
          </p:cNvPr>
          <p:cNvSpPr txBox="1"/>
          <p:nvPr/>
        </p:nvSpPr>
        <p:spPr>
          <a:xfrm>
            <a:off x="3007773" y="4797557"/>
            <a:ext cx="6852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REDBUSH</a:t>
            </a:r>
            <a:r>
              <a:rPr lang="en-US" sz="2800" dirty="0"/>
              <a:t>: A SOUTH AMERICAN EVERGREEN SHRUB (also ROOIBOS with pl. ROOIBOSES)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98450D-3810-A604-E53C-0448399D7546}"/>
              </a:ext>
            </a:extLst>
          </p:cNvPr>
          <p:cNvSpPr txBox="1"/>
          <p:nvPr/>
        </p:nvSpPr>
        <p:spPr>
          <a:xfrm>
            <a:off x="3202850" y="2114727"/>
            <a:ext cx="7371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BRUSHED: </a:t>
            </a:r>
            <a:r>
              <a:rPr lang="en-US" sz="2800" dirty="0"/>
              <a:t>v. TOUCHED LIGHTLY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A564C9E-F47E-A06B-FB81-053E05A9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189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A3C421-E7B7-0F77-A9CE-A149A16B2DA6}"/>
              </a:ext>
            </a:extLst>
          </p:cNvPr>
          <p:cNvSpPr txBox="1"/>
          <p:nvPr/>
        </p:nvSpPr>
        <p:spPr>
          <a:xfrm>
            <a:off x="2387346" y="1042864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0514C8-FD04-2639-AC8C-733F774A6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835" y="3572210"/>
            <a:ext cx="1924050" cy="2381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E3FCA4-EDBB-3073-7100-85F6516769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9032" y="5567303"/>
            <a:ext cx="1003853" cy="4372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70C173-E280-127E-55E5-22B558CE3F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8835" y="118416"/>
            <a:ext cx="2341418" cy="1679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E6FADC-8EAC-C537-694A-5E0D284D6B20}"/>
              </a:ext>
            </a:extLst>
          </p:cNvPr>
          <p:cNvSpPr txBox="1"/>
          <p:nvPr/>
        </p:nvSpPr>
        <p:spPr>
          <a:xfrm>
            <a:off x="10142584" y="109300"/>
            <a:ext cx="2049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hnschrift Light SemiCondensed" panose="020B0502040204020203" pitchFamily="34" charset="0"/>
              </a:rPr>
              <a:t>Brushed Metal</a:t>
            </a:r>
          </a:p>
        </p:txBody>
      </p:sp>
    </p:spTree>
    <p:extLst>
      <p:ext uri="{BB962C8B-B14F-4D97-AF65-F5344CB8AC3E}">
        <p14:creationId xmlns:p14="http://schemas.microsoft.com/office/powerpoint/2010/main" val="37582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10F7F-C83B-4FEE-E7CE-4A6A3169D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C98ACF-03CC-9375-5F42-6E44CF59B102}"/>
              </a:ext>
            </a:extLst>
          </p:cNvPr>
          <p:cNvSpPr txBox="1"/>
          <p:nvPr/>
        </p:nvSpPr>
        <p:spPr>
          <a:xfrm>
            <a:off x="2544650" y="541707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ASSLESS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75710A-7C87-C2DA-8280-5470A883A36A}"/>
              </a:ext>
            </a:extLst>
          </p:cNvPr>
          <p:cNvSpPr txBox="1"/>
          <p:nvPr/>
        </p:nvSpPr>
        <p:spPr>
          <a:xfrm>
            <a:off x="1739978" y="280097"/>
            <a:ext cx="8046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M 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C9443E-B2E5-1857-B309-6EE650E2E29D}"/>
              </a:ext>
            </a:extLst>
          </p:cNvPr>
          <p:cNvSpPr txBox="1"/>
          <p:nvPr/>
        </p:nvSpPr>
        <p:spPr>
          <a:xfrm>
            <a:off x="3133239" y="1847639"/>
            <a:ext cx="6601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ASSLESS</a:t>
            </a:r>
            <a:r>
              <a:rPr lang="en-US" sz="2800" dirty="0"/>
              <a:t>: NOT COVERING THE BUTTOCKS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34926-60FD-F64B-8032-8D3DD4508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85B8B4-2070-B716-6594-B68979015C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704" y="2339937"/>
            <a:ext cx="2876508" cy="43815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871692-2696-3231-8BE1-72F69F992800}"/>
              </a:ext>
            </a:extLst>
          </p:cNvPr>
          <p:cNvSpPr txBox="1"/>
          <p:nvPr/>
        </p:nvSpPr>
        <p:spPr>
          <a:xfrm>
            <a:off x="152578" y="4117810"/>
            <a:ext cx="3474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MASSLESS</a:t>
            </a:r>
            <a:r>
              <a:rPr lang="en-US" dirty="0"/>
              <a:t>: adj. HAVING NO MASS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0F9D33-A8B4-C60F-7578-070F5746409A}"/>
              </a:ext>
            </a:extLst>
          </p:cNvPr>
          <p:cNvSpPr txBox="1"/>
          <p:nvPr/>
        </p:nvSpPr>
        <p:spPr>
          <a:xfrm>
            <a:off x="152578" y="6033184"/>
            <a:ext cx="3614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PASSLESS</a:t>
            </a:r>
            <a:r>
              <a:rPr lang="en-US" dirty="0"/>
              <a:t>: adj. INCAPABLE OF BEING TRAVELLED OVER OR THROUGH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3300D9-48C8-F762-EC08-4FE9149771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860" y="2192560"/>
            <a:ext cx="1851991" cy="1937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DDCAA4-6FD0-61DC-F418-A82DD5CB5B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609" y="4597138"/>
            <a:ext cx="2454712" cy="135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6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6C731-B167-5CD3-6F9B-254DB315E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905B90-AF37-9A18-0ECE-CC71ED18902A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 D 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K N 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C72FB-29B0-75F9-DB02-45CCB6857F33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8B80DA-003E-DBF0-FA89-BD2F6537A3BB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0D847E-23D4-F6BB-1741-38019CEE3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7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06390-1766-D047-679A-41E65336F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811FBF-237F-8984-4F69-482CD1A8EABF}"/>
              </a:ext>
            </a:extLst>
          </p:cNvPr>
          <p:cNvSpPr txBox="1"/>
          <p:nvPr/>
        </p:nvSpPr>
        <p:spPr>
          <a:xfrm>
            <a:off x="2544650" y="83393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REDNECK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D42625-E7B2-CC6F-1878-C9A95E74BBAF}"/>
              </a:ext>
            </a:extLst>
          </p:cNvPr>
          <p:cNvSpPr txBox="1"/>
          <p:nvPr/>
        </p:nvSpPr>
        <p:spPr>
          <a:xfrm>
            <a:off x="3349526" y="2100262"/>
            <a:ext cx="61691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REDNECK</a:t>
            </a:r>
            <a:r>
              <a:rPr lang="en-US" sz="3200" dirty="0"/>
              <a:t>: AN UNSOPHISTICATED 	RURAL WHITE PERSON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16EBB7-0B68-EE0E-CD56-71EC8C4ED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191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19C601-8527-206E-AA6A-12BED837EF16}"/>
              </a:ext>
            </a:extLst>
          </p:cNvPr>
          <p:cNvSpPr txBox="1"/>
          <p:nvPr/>
        </p:nvSpPr>
        <p:spPr>
          <a:xfrm>
            <a:off x="9779439" y="973772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6A0236-3976-B83D-3A51-3140360295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09" l="0" r="100000">
                        <a14:foregroundMark x1="41972" y1="988" x2="40986" y2="16183"/>
                        <a14:foregroundMark x1="44648" y1="1174" x2="42817" y2="6733"/>
                        <a14:foregroundMark x1="71690" y1="98209" x2="71268" y2="79246"/>
                        <a14:foregroundMark x1="26852" y1="90854" x2="35185" y2="89228"/>
                        <a14:backgroundMark x1="21127" y1="32180" x2="21127" y2="32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1203" y="2100262"/>
            <a:ext cx="2054991" cy="4683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C2185A-580F-B6B3-BC16-D5A9DEAEE7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0592" y="3347503"/>
            <a:ext cx="2648928" cy="311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9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01DEB-DB26-FE4E-EC02-D3323DD67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32FB27-E639-07B0-2E67-399DB5912A57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C E H R T 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1BCD7E-7A23-30BB-B55C-B099ADCCCA07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5224DC-BCA4-F8BF-641C-2BA6048200F6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5F6CF-DEEE-9B50-280F-87FF5887A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8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6EE1A-D77E-0DE0-2650-44EF0B95E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C61009-AC09-95BC-95C7-28ADFB340A16}"/>
              </a:ext>
            </a:extLst>
          </p:cNvPr>
          <p:cNvSpPr txBox="1"/>
          <p:nvPr/>
        </p:nvSpPr>
        <p:spPr>
          <a:xfrm>
            <a:off x="2544650" y="91439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WATCHER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DA59E-0C3D-E7C5-5A1E-34751CCCCE11}"/>
              </a:ext>
            </a:extLst>
          </p:cNvPr>
          <p:cNvSpPr txBox="1"/>
          <p:nvPr/>
        </p:nvSpPr>
        <p:spPr>
          <a:xfrm>
            <a:off x="4676503" y="16237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ED55C1-18B6-7948-4906-E136E3F8C345}"/>
              </a:ext>
            </a:extLst>
          </p:cNvPr>
          <p:cNvSpPr txBox="1"/>
          <p:nvPr/>
        </p:nvSpPr>
        <p:spPr>
          <a:xfrm>
            <a:off x="4581990" y="3040997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08561-3025-7D31-E684-21440AB322CA}"/>
              </a:ext>
            </a:extLst>
          </p:cNvPr>
          <p:cNvSpPr txBox="1"/>
          <p:nvPr/>
        </p:nvSpPr>
        <p:spPr>
          <a:xfrm>
            <a:off x="2793376" y="357455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REWATCH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26A56-A1A9-A764-123D-3DAEDB06CE35}"/>
              </a:ext>
            </a:extLst>
          </p:cNvPr>
          <p:cNvSpPr txBox="1"/>
          <p:nvPr/>
        </p:nvSpPr>
        <p:spPr>
          <a:xfrm>
            <a:off x="2953682" y="4891631"/>
            <a:ext cx="6852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	REWATCH</a:t>
            </a:r>
            <a:r>
              <a:rPr lang="en-US" sz="2800" dirty="0"/>
              <a:t>: v. TO WATCH AGAIN    (REWATCHED, REWATCHES, REWATCHING)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C14D07-547E-A315-2E1C-3863E8ECEE74}"/>
              </a:ext>
            </a:extLst>
          </p:cNvPr>
          <p:cNvSpPr txBox="1"/>
          <p:nvPr/>
        </p:nvSpPr>
        <p:spPr>
          <a:xfrm>
            <a:off x="3202850" y="2114727"/>
            <a:ext cx="7371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WATCHER: n. </a:t>
            </a:r>
            <a:r>
              <a:rPr lang="en-US" sz="3200" dirty="0"/>
              <a:t>ONE THAT WATCHES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2DAF73D-2C39-2865-035B-DD9889C04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193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D67357-BD69-8732-DD66-A579CEC0111C}"/>
              </a:ext>
            </a:extLst>
          </p:cNvPr>
          <p:cNvSpPr txBox="1"/>
          <p:nvPr/>
        </p:nvSpPr>
        <p:spPr>
          <a:xfrm>
            <a:off x="9633204" y="1081102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FED0F3-BCEC-53DC-05E9-083D9CD2A5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73" y="4778375"/>
            <a:ext cx="2743200" cy="171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7EED39-A445-987A-D607-988B4BEA59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1997" y="4682787"/>
            <a:ext cx="1876806" cy="1871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B87DF2-FE95-E9D9-4FB9-4E90C1704B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850" y="220132"/>
            <a:ext cx="1760615" cy="1784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89F88A-98D1-A9B9-1FCF-4089E8F818A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6" b="89858" l="9967" r="93464">
                        <a14:foregroundMark x1="93137" y1="34670" x2="93464" y2="53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396" y="1461252"/>
            <a:ext cx="3574571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7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95260-3B49-7E88-7731-294570BB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4A7013-D11F-B483-0C9F-439649ACB30C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N R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U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E2F79B-FB1A-8707-646B-F0032CB1D252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B4B487-F31E-2E0F-F609-33A641F7C4ED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3CFA6D-D537-5CD4-BE47-28084E30F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7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5DA06-F635-484C-97E9-8DBD2DEA8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2CBF55-B4FC-6992-FAF1-36147912B02D}"/>
              </a:ext>
            </a:extLst>
          </p:cNvPr>
          <p:cNvSpPr txBox="1"/>
          <p:nvPr/>
        </p:nvSpPr>
        <p:spPr>
          <a:xfrm>
            <a:off x="2544650" y="4526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SENRYUS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537EB3-8319-51BB-CE69-6A3A6DC9186D}"/>
              </a:ext>
            </a:extLst>
          </p:cNvPr>
          <p:cNvSpPr txBox="1"/>
          <p:nvPr/>
        </p:nvSpPr>
        <p:spPr>
          <a:xfrm>
            <a:off x="3233472" y="1306703"/>
            <a:ext cx="60076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SENRYUS</a:t>
            </a:r>
            <a:r>
              <a:rPr lang="en-US" sz="3200" dirty="0"/>
              <a:t>: NWL23 pl. of </a:t>
            </a:r>
            <a:r>
              <a:rPr lang="en-US" sz="3200" u="sng" dirty="0"/>
              <a:t>SENRYU</a:t>
            </a:r>
            <a:r>
              <a:rPr lang="en-US" sz="3200" dirty="0"/>
              <a:t>, 	A JAPANESE POEM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A96080-3DE5-D6F9-AB60-4C36A09EF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195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E955EE-3C9D-AE81-F576-40E878A9D3F0}"/>
              </a:ext>
            </a:extLst>
          </p:cNvPr>
          <p:cNvSpPr txBox="1"/>
          <p:nvPr/>
        </p:nvSpPr>
        <p:spPr>
          <a:xfrm>
            <a:off x="9379389" y="59372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198CF0-CD45-B3AC-CCB2-1C2AD4E4A1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6960" y="2546249"/>
            <a:ext cx="7334250" cy="321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3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CAC93-FD29-A6B6-AE16-996907AB5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E5B6CE-5042-FAC4-0DDD-331C7D824949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H N S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D88876-6723-8544-1D84-79C246558B9B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5B72F8-72DA-AFE0-BDC4-63A3E3E022AE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FEDC34-00D9-CFF3-8F02-B38A7FE2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8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477C5-84E7-C771-2D92-ACAC325D3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E8B563-85E0-B3EE-4E62-2A5B19BCFCE1}"/>
              </a:ext>
            </a:extLst>
          </p:cNvPr>
          <p:cNvSpPr txBox="1"/>
          <p:nvPr/>
        </p:nvSpPr>
        <p:spPr>
          <a:xfrm>
            <a:off x="2544650" y="4526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SHEENEY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72B995-EE56-CDF1-245B-9CBE3C7DC5DE}"/>
              </a:ext>
            </a:extLst>
          </p:cNvPr>
          <p:cNvSpPr txBox="1"/>
          <p:nvPr/>
        </p:nvSpPr>
        <p:spPr>
          <a:xfrm>
            <a:off x="3524785" y="1357312"/>
            <a:ext cx="6042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SHEENEY</a:t>
            </a:r>
            <a:r>
              <a:rPr lang="en-US" sz="3200" dirty="0"/>
              <a:t>: A DISPARAGING TERM 	FOR A JEWISH PERSON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5B65FE-F795-CEE2-02C0-73AC8A60A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197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A6B75-80ED-5358-952B-80630BAC02F9}"/>
              </a:ext>
            </a:extLst>
          </p:cNvPr>
          <p:cNvSpPr txBox="1"/>
          <p:nvPr/>
        </p:nvSpPr>
        <p:spPr>
          <a:xfrm>
            <a:off x="9665139" y="196532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EF8385-3A33-6104-86F4-927C8CDA4D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4410" y="2743200"/>
            <a:ext cx="2857500" cy="369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362FD-FDB9-8D86-72A1-26035BAC7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DF2740-2694-4039-864F-3E8DEF44B2D0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H I N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B564D5-376F-D7F8-E3EF-3A0F84BF4F7B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4AB6C4-9F7A-C75A-37B3-57990F4EB496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CC083-CFBF-AE51-53E7-33A3B1145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6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908DA-49D2-534B-1343-AD33E71A5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00A4D7-E5CB-3005-5D1D-851CE2A72960}"/>
              </a:ext>
            </a:extLst>
          </p:cNvPr>
          <p:cNvSpPr txBox="1"/>
          <p:nvPr/>
        </p:nvSpPr>
        <p:spPr>
          <a:xfrm>
            <a:off x="2544649" y="519697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Scramble" panose="020B0603050302020204" pitchFamily="34" charset="0"/>
              </a:rPr>
              <a:t>SHEENie</a:t>
            </a:r>
            <a:endParaRPr lang="en-US" sz="7200" dirty="0">
              <a:latin typeface="Scramble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B37AD1-2523-BA41-3B11-137C64A168C6}"/>
              </a:ext>
            </a:extLst>
          </p:cNvPr>
          <p:cNvSpPr txBox="1"/>
          <p:nvPr/>
        </p:nvSpPr>
        <p:spPr>
          <a:xfrm>
            <a:off x="1463040" y="1939676"/>
            <a:ext cx="9603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SHEENIE</a:t>
            </a:r>
            <a:r>
              <a:rPr lang="en-US" sz="3200" dirty="0"/>
              <a:t>: A PERSON OF JEWISH RELIGION OR DESCENT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5F29E7-5FF5-676E-D7BB-AB8D2AEB2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199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4BA362-6105-2B7E-4972-213E9CD96AFE}"/>
              </a:ext>
            </a:extLst>
          </p:cNvPr>
          <p:cNvSpPr txBox="1"/>
          <p:nvPr/>
        </p:nvSpPr>
        <p:spPr>
          <a:xfrm>
            <a:off x="9733719" y="470852"/>
            <a:ext cx="804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E48FBF-9CB9-A346-538D-B899F8D9C8BF}"/>
              </a:ext>
            </a:extLst>
          </p:cNvPr>
          <p:cNvSpPr txBox="1"/>
          <p:nvPr/>
        </p:nvSpPr>
        <p:spPr>
          <a:xfrm>
            <a:off x="2982520" y="6136700"/>
            <a:ext cx="7864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SHEENY</a:t>
            </a:r>
            <a:r>
              <a:rPr lang="en-US" sz="3200" dirty="0"/>
              <a:t>: SHINY (SHEENIER, SHEENIEST)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CE703F-2006-DC45-734C-41319A6A0C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2713144"/>
            <a:ext cx="2743200" cy="324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EC639D-2EEA-17A0-8F02-40E7069CEA22}"/>
              </a:ext>
            </a:extLst>
          </p:cNvPr>
          <p:cNvSpPr txBox="1"/>
          <p:nvPr/>
        </p:nvSpPr>
        <p:spPr>
          <a:xfrm>
            <a:off x="2017672" y="1782131"/>
            <a:ext cx="861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latin typeface="+mj-lt"/>
              </a:rPr>
              <a:t>	</a:t>
            </a:r>
            <a:r>
              <a:rPr lang="en-US" sz="1800" b="0" i="0" u="none" dirty="0">
                <a:latin typeface="+mj-lt"/>
              </a:rPr>
              <a:t>IF the above word does NOT show numbered Scrabble tiles, </a:t>
            </a:r>
          </a:p>
          <a:p>
            <a:pPr>
              <a:defRPr/>
            </a:pPr>
            <a:r>
              <a:rPr lang="en-US" sz="1800" b="0" i="0" u="none" dirty="0">
                <a:latin typeface="+mj-lt"/>
              </a:rPr>
              <a:t>   then make sure you view your downloaded version in PowerPoint or </a:t>
            </a:r>
            <a:r>
              <a:rPr lang="en-US" sz="1800" b="0" i="0" u="none" dirty="0" err="1">
                <a:latin typeface="+mj-lt"/>
              </a:rPr>
              <a:t>KeyNote</a:t>
            </a:r>
            <a:endParaRPr lang="en-US" sz="1800" b="0" i="0" u="none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28340C-481E-9773-D824-385699133E5C}"/>
              </a:ext>
            </a:extLst>
          </p:cNvPr>
          <p:cNvSpPr txBox="1"/>
          <p:nvPr/>
        </p:nvSpPr>
        <p:spPr>
          <a:xfrm>
            <a:off x="3770817" y="452846"/>
            <a:ext cx="4389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Scramble" panose="020B0603050302020204" pitchFamily="34" charset="0"/>
              </a:rPr>
              <a:t>SEVENS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C0E395-BBCE-B1AD-30B6-97B7E5EE1581}"/>
              </a:ext>
            </a:extLst>
          </p:cNvPr>
          <p:cNvSpPr txBox="1"/>
          <p:nvPr/>
        </p:nvSpPr>
        <p:spPr>
          <a:xfrm>
            <a:off x="2379047" y="3871230"/>
            <a:ext cx="67301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0" i="0" u="none" dirty="0">
                <a:latin typeface="+mj-lt"/>
              </a:rPr>
              <a:t>Use PowerPoint or Keynote in  FULL SCREEN “SLIDE SHOW” mode    	on your LAPTOP or DESKTOP for best results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67FFAA-E57E-F920-BFF4-300EDAD1DAA9}"/>
              </a:ext>
            </a:extLst>
          </p:cNvPr>
          <p:cNvSpPr txBox="1"/>
          <p:nvPr/>
        </p:nvSpPr>
        <p:spPr>
          <a:xfrm>
            <a:off x="3004462" y="5119393"/>
            <a:ext cx="5120640" cy="1014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i="0" u="none" dirty="0">
                <a:latin typeface="+mj-lt"/>
              </a:rPr>
              <a:t>   When you see the “ESCAPE KEY” ICON          check speaker notes for additional information 	by hitting the escape key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C2AD62-F4FE-2C91-F817-A0F4A6E9AD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333" y="3207609"/>
            <a:ext cx="554554" cy="592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2FD2D9-304B-10FF-664D-F36065A186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91" b="89773" l="864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5904" y="4790624"/>
            <a:ext cx="591966" cy="646331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186DA39-3E4A-FE09-CD6E-89597BF9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4261B-DE4C-4901-962F-DE3891883C47}" type="slidenum">
              <a:rPr lang="en-US" smtClean="0"/>
              <a:t>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05CAA9-5EE9-8F70-56AB-714F2654CB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20"/>
          <a:stretch/>
        </p:blipFill>
        <p:spPr>
          <a:xfrm>
            <a:off x="3045711" y="3083654"/>
            <a:ext cx="640059" cy="737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07EECF-FAD7-AA3C-6E66-F5946835F1A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706" y="3033700"/>
            <a:ext cx="832884" cy="83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89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43B1F-6158-4B56-CECF-0C7CCE678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51674E-280A-5F04-40BD-EF991F703A7A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E I P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1C0999-9A54-FA13-52C5-611279F825FC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659196-3CC3-060C-BDEB-32FB59EEFF8E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3C987A-3345-6C4A-5117-D4EC9A701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0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D24A5-BD31-5D35-FB1F-12590FCC5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1E4BD2-AFD4-0B00-8FA3-D33517AAC323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G H S T 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1B0412-AF77-432F-E07D-8B0BFFB4F1C4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6BA75D-F097-6194-ACED-BFDF6A96385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E963B7-95EA-C480-4DBE-CBDBDFCC1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1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68153-619F-1A01-E0CA-0B86A02F3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64DDE0-20B1-A6BC-84F6-40441758E77E}"/>
              </a:ext>
            </a:extLst>
          </p:cNvPr>
          <p:cNvSpPr txBox="1"/>
          <p:nvPr/>
        </p:nvSpPr>
        <p:spPr>
          <a:xfrm>
            <a:off x="2544649" y="519697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SHEGETZ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1F8347-AEB1-200F-498C-AC6C417E027B}"/>
              </a:ext>
            </a:extLst>
          </p:cNvPr>
          <p:cNvSpPr txBox="1"/>
          <p:nvPr/>
        </p:nvSpPr>
        <p:spPr>
          <a:xfrm>
            <a:off x="2400300" y="1802516"/>
            <a:ext cx="8446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SHEGETZ</a:t>
            </a:r>
            <a:r>
              <a:rPr lang="en-US" sz="3200" dirty="0"/>
              <a:t>: A JEWISH BOY WHO DOES NOT OBSERVE JEWISH PRECEPTS (pl. SHKOTZIM)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239373-6570-B405-DCF3-73ED7569F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201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DC8016-6F63-BA20-A865-FB32A8C4C3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973" y="3031000"/>
            <a:ext cx="4230053" cy="317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50116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83E6A-B5B2-BD46-9B7F-A861452B6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F68AFB-5882-2B4C-1132-5347893E4C5A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C H I K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endParaRPr lang="en-US" sz="60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3E7233-3619-F996-AD41-A95733DF365D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65BFA7-9F99-4302-1D56-2AEA57686AB6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A475E-009A-5C25-5FCE-0E9DD6D8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3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F5653-7519-3BB5-F14B-3432068FE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0780D0-D6A1-7804-1701-FF5AEE1F6BF4}"/>
              </a:ext>
            </a:extLst>
          </p:cNvPr>
          <p:cNvSpPr txBox="1"/>
          <p:nvPr/>
        </p:nvSpPr>
        <p:spPr>
          <a:xfrm>
            <a:off x="2544650" y="4526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SHICKSA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D75E26-70E4-7FAE-5F34-9CCC5EC52AD9}"/>
              </a:ext>
            </a:extLst>
          </p:cNvPr>
          <p:cNvSpPr txBox="1"/>
          <p:nvPr/>
        </p:nvSpPr>
        <p:spPr>
          <a:xfrm>
            <a:off x="570451" y="1396861"/>
            <a:ext cx="107211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SHICKSA</a:t>
            </a:r>
            <a:r>
              <a:rPr lang="en-US" sz="3200" dirty="0"/>
              <a:t>: A JEWISH FEMALE WHO DOES NOT OBSERVE JEWISH PRECEPTS (also SHIKSA/S, SHIKSE/S, and SHIKSEH/S)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4028FB-B6FD-2E0B-F619-24C0DE006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203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921E2-8617-3CE7-4AB6-8918FE19D400}"/>
              </a:ext>
            </a:extLst>
          </p:cNvPr>
          <p:cNvSpPr txBox="1"/>
          <p:nvPr/>
        </p:nvSpPr>
        <p:spPr>
          <a:xfrm>
            <a:off x="9665139" y="196532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3D102C-53D8-5F44-4B1F-0C89638DF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909" y="2699068"/>
            <a:ext cx="70485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66E3A-671D-6845-D4CD-2DC9E743D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106CE2-4560-2FD0-E7CB-5698CE2815AC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H </a:t>
            </a:r>
            <a:r>
              <a:rPr lang="en-US" sz="6000" dirty="0" err="1">
                <a:latin typeface="Scramble" panose="020B0603050302020204" pitchFamily="34" charset="0"/>
              </a:rPr>
              <a:t>H</a:t>
            </a:r>
            <a:r>
              <a:rPr lang="en-US" sz="6000" dirty="0">
                <a:latin typeface="Scramble" panose="020B0603050302020204" pitchFamily="34" charset="0"/>
              </a:rPr>
              <a:t> I K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E050DD-1DF4-1F58-6041-59D1A00110E0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0BAC55-F196-79B4-9BD2-709E9E4D610C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994689-278F-94D0-5426-3E87347AE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7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E71A9-AD67-2B0E-0A03-310881A29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BCF204F-6C0E-EEA1-FBAE-B25139EE6C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8125" l="10000" r="90000">
                        <a14:foregroundMark x1="47188" y1="4500" x2="48906" y2="21125"/>
                        <a14:foregroundMark x1="35313" y1="90500" x2="79844" y2="92625"/>
                        <a14:foregroundMark x1="20469" y1="95125" x2="77656" y2="9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8131" y="747151"/>
            <a:ext cx="3224537" cy="20153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A9B9A0-C0AD-BC23-D529-686AB937A675}"/>
              </a:ext>
            </a:extLst>
          </p:cNvPr>
          <p:cNvSpPr txBox="1"/>
          <p:nvPr/>
        </p:nvSpPr>
        <p:spPr>
          <a:xfrm>
            <a:off x="2544650" y="91439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SHEIKHS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79FE35-D459-AB56-A761-5509DAD35706}"/>
              </a:ext>
            </a:extLst>
          </p:cNvPr>
          <p:cNvSpPr txBox="1"/>
          <p:nvPr/>
        </p:nvSpPr>
        <p:spPr>
          <a:xfrm>
            <a:off x="4676503" y="16237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585DBA-9B29-5B04-CAF3-430023C2CF41}"/>
              </a:ext>
            </a:extLst>
          </p:cNvPr>
          <p:cNvSpPr txBox="1"/>
          <p:nvPr/>
        </p:nvSpPr>
        <p:spPr>
          <a:xfrm>
            <a:off x="4581990" y="3040997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DB77A1-178F-970B-FBEF-97673F49F561}"/>
              </a:ext>
            </a:extLst>
          </p:cNvPr>
          <p:cNvSpPr txBox="1"/>
          <p:nvPr/>
        </p:nvSpPr>
        <p:spPr>
          <a:xfrm>
            <a:off x="2793376" y="357455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SHIKSEH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7B1249-A509-1BD7-79E8-00EDF6C437E6}"/>
              </a:ext>
            </a:extLst>
          </p:cNvPr>
          <p:cNvSpPr txBox="1"/>
          <p:nvPr/>
        </p:nvSpPr>
        <p:spPr>
          <a:xfrm>
            <a:off x="3022612" y="4831382"/>
            <a:ext cx="73009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SHIKSEH</a:t>
            </a:r>
            <a:r>
              <a:rPr lang="en-US" sz="2800" dirty="0"/>
              <a:t>: n. A JEWISH FEMALE WHO DOES NOT OBSERVE JEWISH PRECEPTS (also SHICKSA/S SHIKSE/S, SHIKSA/S and SHIKSE/S)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D84F2D-CBA0-D570-37D8-797BECB7C32B}"/>
              </a:ext>
            </a:extLst>
          </p:cNvPr>
          <p:cNvSpPr txBox="1"/>
          <p:nvPr/>
        </p:nvSpPr>
        <p:spPr>
          <a:xfrm>
            <a:off x="1650885" y="2031565"/>
            <a:ext cx="8994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SHEIKHS: </a:t>
            </a:r>
            <a:r>
              <a:rPr lang="en-US" sz="3200" dirty="0"/>
              <a:t>pl. of SHEIKH, ARAB CHIEFS (also SHEIK/S)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A58F4BD-10A5-40DA-0DEE-2F9A9705B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205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DDC6EF-832A-5C20-7D69-3D106F0EDBFC}"/>
              </a:ext>
            </a:extLst>
          </p:cNvPr>
          <p:cNvSpPr txBox="1"/>
          <p:nvPr/>
        </p:nvSpPr>
        <p:spPr>
          <a:xfrm>
            <a:off x="9358884" y="921082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A26684-5F75-6DB6-F00E-7DD2F676C5DC}"/>
              </a:ext>
            </a:extLst>
          </p:cNvPr>
          <p:cNvSpPr txBox="1"/>
          <p:nvPr/>
        </p:nvSpPr>
        <p:spPr>
          <a:xfrm>
            <a:off x="9518904" y="3576341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A9FE14-89A4-3F4A-E65A-FD42786FE2E0}"/>
              </a:ext>
            </a:extLst>
          </p:cNvPr>
          <p:cNvSpPr txBox="1"/>
          <p:nvPr/>
        </p:nvSpPr>
        <p:spPr>
          <a:xfrm>
            <a:off x="9932670" y="3719123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132775-62BD-8EC4-04E7-29CF69DBA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58" y="4284227"/>
            <a:ext cx="19812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8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  <p:bldP spid="12" grpId="0"/>
      <p:bldP spid="13" grpId="0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8D12B-20B1-CB43-7E04-C1EB007AD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C1E118-4545-70A3-494C-7CD7A3FF12F0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D H L O S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16DC45-2242-DCD9-D312-358F1E7C0F64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6CF39C-C5CE-0223-D95C-00C71D8DC791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2883DA-8136-101E-6873-FA4DB1F2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4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FA024-C317-0684-D630-8C08EA36A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8BBA21-7732-A298-621F-47CE2A58C087}"/>
              </a:ext>
            </a:extLst>
          </p:cNvPr>
          <p:cNvSpPr txBox="1"/>
          <p:nvPr/>
        </p:nvSpPr>
        <p:spPr>
          <a:xfrm>
            <a:off x="2544650" y="4526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SHOULDA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CFFF5F-CF06-EE3E-EDA8-CE1683EEB11B}"/>
              </a:ext>
            </a:extLst>
          </p:cNvPr>
          <p:cNvSpPr txBox="1"/>
          <p:nvPr/>
        </p:nvSpPr>
        <p:spPr>
          <a:xfrm>
            <a:off x="3524785" y="1357312"/>
            <a:ext cx="5317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SHOULDA</a:t>
            </a:r>
            <a:r>
              <a:rPr lang="en-US" sz="3200" dirty="0"/>
              <a:t>: SHOULD HAVE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C9E912-6BEB-3241-49BF-C38AE488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207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F1196A-0D49-3588-8254-4C611A198917}"/>
              </a:ext>
            </a:extLst>
          </p:cNvPr>
          <p:cNvSpPr txBox="1"/>
          <p:nvPr/>
        </p:nvSpPr>
        <p:spPr>
          <a:xfrm>
            <a:off x="9379389" y="59372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6A8AA9-81D8-BF67-5802-528C711760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7090" y="2053806"/>
            <a:ext cx="4796790" cy="444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1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0DD86-5D9D-6EBB-4E8B-48BB674D7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56F7D2-6688-7A97-7CAE-0BA7E2B901C8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I </a:t>
            </a:r>
            <a:r>
              <a:rPr lang="en-US" sz="6000" dirty="0" err="1">
                <a:latin typeface="Scramble" panose="020B0603050302020204" pitchFamily="34" charset="0"/>
              </a:rPr>
              <a:t>I</a:t>
            </a:r>
            <a:r>
              <a:rPr lang="en-US" sz="6000" dirty="0">
                <a:latin typeface="Scramble" panose="020B0603050302020204" pitchFamily="34" charset="0"/>
              </a:rPr>
              <a:t> M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C0F140-D818-3226-AC6A-F24B548C65BD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675D55-BBAC-ED70-BC0C-139138139DD2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C40EF-7C58-5641-E0DB-A9AD83808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30FDA-1C99-04FC-F5A6-5618B64B7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C3F1A5-300B-3E33-7F17-1E8FDF32377E}"/>
              </a:ext>
            </a:extLst>
          </p:cNvPr>
          <p:cNvSpPr txBox="1"/>
          <p:nvPr/>
        </p:nvSpPr>
        <p:spPr>
          <a:xfrm>
            <a:off x="2544650" y="4526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SIZEISM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B755DD-94C7-0433-6CFE-A56719DB8E5A}"/>
              </a:ext>
            </a:extLst>
          </p:cNvPr>
          <p:cNvSpPr txBox="1"/>
          <p:nvPr/>
        </p:nvSpPr>
        <p:spPr>
          <a:xfrm>
            <a:off x="2457717" y="1325999"/>
            <a:ext cx="8416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SIZEISM</a:t>
            </a:r>
            <a:r>
              <a:rPr lang="en-US" sz="3600" dirty="0"/>
              <a:t>: DISCRIMINATION BASED ON SIZE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E57DD5-806F-8E10-7E83-A4E1FF1F4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209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F4935-35C2-6773-B92C-B703516FA1A7}"/>
              </a:ext>
            </a:extLst>
          </p:cNvPr>
          <p:cNvSpPr txBox="1"/>
          <p:nvPr/>
        </p:nvSpPr>
        <p:spPr>
          <a:xfrm>
            <a:off x="9665139" y="196532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42FACD-4799-4CF1-536B-C8FC53AAD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532" y="2103000"/>
            <a:ext cx="7730034" cy="43549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B5891F-FCD9-F189-85DC-E317FB290C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8298" y="2962861"/>
            <a:ext cx="1203025" cy="266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7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C326F-F228-B219-3321-0AC149C6E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784794-69C5-4AD3-FC37-F5D734201810}"/>
              </a:ext>
            </a:extLst>
          </p:cNvPr>
          <p:cNvSpPr txBox="1"/>
          <p:nvPr/>
        </p:nvSpPr>
        <p:spPr>
          <a:xfrm>
            <a:off x="2544650" y="76794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ASSWIPE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7CE1B-66CE-B555-8E9F-D931A7DC7ADB}"/>
              </a:ext>
            </a:extLst>
          </p:cNvPr>
          <p:cNvSpPr txBox="1"/>
          <p:nvPr/>
        </p:nvSpPr>
        <p:spPr>
          <a:xfrm>
            <a:off x="9601200" y="953636"/>
            <a:ext cx="804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E9DBDD-B112-08A1-F132-6AE900FBE830}"/>
              </a:ext>
            </a:extLst>
          </p:cNvPr>
          <p:cNvSpPr txBox="1"/>
          <p:nvPr/>
        </p:nvSpPr>
        <p:spPr>
          <a:xfrm>
            <a:off x="3804124" y="1934224"/>
            <a:ext cx="5259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ASSWIPE</a:t>
            </a:r>
            <a:r>
              <a:rPr lang="en-US" sz="2800" dirty="0"/>
              <a:t>: A DETESTABLE PERSON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AC71A-DBAE-5AD6-7CC2-E45737A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064E8F-FA7C-B9C6-7573-B8AF219615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100000" l="3349" r="89954">
                        <a14:foregroundMark x1="30831" y1="92824" x2="41686" y2="29745"/>
                        <a14:foregroundMark x1="41686" y1="29745" x2="41686" y2="29745"/>
                        <a14:foregroundMark x1="12933" y1="74306" x2="54273" y2="29977"/>
                        <a14:foregroundMark x1="26443" y1="39352" x2="8776" y2="78009"/>
                        <a14:foregroundMark x1="8776" y1="78009" x2="13857" y2="87269"/>
                        <a14:foregroundMark x1="13857" y1="87269" x2="25635" y2="97917"/>
                        <a14:foregroundMark x1="25635" y1="97917" x2="39261" y2="99884"/>
                        <a14:foregroundMark x1="46651" y1="91319" x2="40185" y2="99884"/>
                        <a14:foregroundMark x1="46767" y1="91319" x2="46882" y2="77546"/>
                        <a14:foregroundMark x1="46882" y1="77546" x2="37991" y2="50231"/>
                        <a14:foregroundMark x1="37991" y1="50231" x2="36028" y2="38310"/>
                        <a14:foregroundMark x1="36028" y1="38310" x2="25982" y2="27662"/>
                        <a14:foregroundMark x1="25982" y1="27662" x2="27136" y2="12963"/>
                        <a14:foregroundMark x1="27136" y1="12963" x2="42263" y2="7870"/>
                        <a14:foregroundMark x1="42263" y1="7870" x2="68476" y2="13773"/>
                        <a14:foregroundMark x1="68476" y1="13773" x2="69630" y2="10301"/>
                        <a14:foregroundMark x1="40647" y1="4167" x2="40647" y2="17361"/>
                        <a14:foregroundMark x1="28291" y1="93519" x2="27714" y2="56134"/>
                        <a14:foregroundMark x1="27714" y1="56134" x2="27367" y2="56134"/>
                        <a14:foregroundMark x1="41801" y1="96991" x2="42841" y2="60764"/>
                        <a14:foregroundMark x1="42841" y1="60764" x2="42032" y2="60880"/>
                        <a14:foregroundMark x1="47344" y1="98495" x2="41455" y2="84954"/>
                        <a14:foregroundMark x1="15242" y1="95602" x2="40531" y2="99884"/>
                        <a14:foregroundMark x1="15242" y1="95602" x2="13048" y2="96181"/>
                        <a14:foregroundMark x1="3349" y1="78472" x2="20554" y2="79630"/>
                        <a14:foregroundMark x1="48268" y1="44329" x2="69630" y2="44676"/>
                        <a14:foregroundMark x1="57275" y1="48495" x2="68476" y2="44213"/>
                        <a14:foregroundMark x1="68476" y1="44213" x2="69630" y2="48727"/>
                        <a14:foregroundMark x1="44919" y1="43866" x2="50231" y2="45833"/>
                        <a14:foregroundMark x1="71363" y1="49884" x2="71132" y2="39931"/>
                        <a14:foregroundMark x1="71132" y1="39931" x2="71132" y2="39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7731" y="2499640"/>
            <a:ext cx="3780149" cy="3769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D34E05-9286-A84C-214F-F47FB0DCCA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8369" y="2575887"/>
            <a:ext cx="6225732" cy="3933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A924A1-8710-20F8-95C5-4D350BC48A8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9" b="89833" l="5989" r="95265">
                        <a14:foregroundMark x1="11421" y1="14206" x2="21448" y2="67549"/>
                        <a14:foregroundMark x1="7939" y1="22423" x2="6267" y2="41504"/>
                        <a14:foregroundMark x1="6267" y1="41504" x2="12535" y2="54318"/>
                        <a14:foregroundMark x1="91504" y1="83008" x2="71031" y2="79944"/>
                        <a14:foregroundMark x1="71031" y1="79944" x2="71170" y2="79944"/>
                        <a14:foregroundMark x1="94847" y1="83705" x2="86908" y2="82173"/>
                        <a14:foregroundMark x1="95265" y1="83148" x2="88858" y2="82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34915">
            <a:off x="3273287" y="4994371"/>
            <a:ext cx="1699591" cy="169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8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DCBE7-F8B6-238A-D699-E15E663EC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3D7A7F-A478-A518-8C0C-ACEB47EB8088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I </a:t>
            </a:r>
            <a:r>
              <a:rPr lang="en-US" sz="6000" dirty="0" err="1">
                <a:latin typeface="Scramble" panose="020B0603050302020204" pitchFamily="34" charset="0"/>
              </a:rPr>
              <a:t>I</a:t>
            </a:r>
            <a:r>
              <a:rPr lang="en-US" sz="6000" dirty="0">
                <a:latin typeface="Scramble" panose="020B0603050302020204" pitchFamily="34" charset="0"/>
              </a:rPr>
              <a:t>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T Z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23CC12-568A-4BCC-3A74-E29B004381FB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4750C5-D99B-4DF7-870E-299096ED9083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695CF5-D6FC-E0ED-2ECC-61A2A1D81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7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3E8AE-DF28-4FC7-63AD-D1661129D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4410B1-C8E2-38A1-2E6A-715D96509DC7}"/>
              </a:ext>
            </a:extLst>
          </p:cNvPr>
          <p:cNvSpPr txBox="1"/>
          <p:nvPr/>
        </p:nvSpPr>
        <p:spPr>
          <a:xfrm>
            <a:off x="2589543" y="43800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SIZIEST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6D278D-7F4B-9004-7C53-2BA06296DB61}"/>
              </a:ext>
            </a:extLst>
          </p:cNvPr>
          <p:cNvSpPr txBox="1"/>
          <p:nvPr/>
        </p:nvSpPr>
        <p:spPr>
          <a:xfrm>
            <a:off x="4676503" y="16237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48D67-1A70-B1BB-9295-5E87473B312E}"/>
              </a:ext>
            </a:extLst>
          </p:cNvPr>
          <p:cNvSpPr txBox="1"/>
          <p:nvPr/>
        </p:nvSpPr>
        <p:spPr>
          <a:xfrm>
            <a:off x="4676503" y="2475982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1A79F-8698-58A7-3082-E41BCA0D46EB}"/>
              </a:ext>
            </a:extLst>
          </p:cNvPr>
          <p:cNvSpPr txBox="1"/>
          <p:nvPr/>
        </p:nvSpPr>
        <p:spPr>
          <a:xfrm>
            <a:off x="2566584" y="282883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SIZEIST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88BDB6-6A11-4E0F-D978-AC65F444FAA2}"/>
              </a:ext>
            </a:extLst>
          </p:cNvPr>
          <p:cNvSpPr txBox="1"/>
          <p:nvPr/>
        </p:nvSpPr>
        <p:spPr>
          <a:xfrm>
            <a:off x="2102360" y="3910653"/>
            <a:ext cx="8327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SIZEIST</a:t>
            </a:r>
            <a:r>
              <a:rPr lang="en-US" sz="3600" dirty="0"/>
              <a:t>: n. ONE WHO PRACTICES SIZEISM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A420C-FC5A-89E2-E971-55E80EF54DA1}"/>
              </a:ext>
            </a:extLst>
          </p:cNvPr>
          <p:cNvSpPr txBox="1"/>
          <p:nvPr/>
        </p:nvSpPr>
        <p:spPr>
          <a:xfrm>
            <a:off x="2793376" y="1579076"/>
            <a:ext cx="7371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SIZIEST: </a:t>
            </a:r>
            <a:r>
              <a:rPr lang="en-US" sz="3200" dirty="0"/>
              <a:t>adj. MOST </a:t>
            </a:r>
            <a:r>
              <a:rPr lang="en-US" sz="3200" u="sng" dirty="0"/>
              <a:t>SIZY</a:t>
            </a:r>
            <a:r>
              <a:rPr lang="en-US" sz="3200" dirty="0"/>
              <a:t>, VISCID (SIZIER)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FE27C2A-710D-9598-E754-E5E660B4C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211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D1C19A-358B-EF7B-F989-CA5407282AFE}"/>
              </a:ext>
            </a:extLst>
          </p:cNvPr>
          <p:cNvSpPr txBox="1"/>
          <p:nvPr/>
        </p:nvSpPr>
        <p:spPr>
          <a:xfrm>
            <a:off x="9625416" y="2984661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E23C58-6972-3F3E-8220-D1FD5FD3DE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79" y="233106"/>
            <a:ext cx="2120075" cy="10280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F52A2B-8012-E503-EFC6-5ADCE4868D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89" b="98222" l="10000" r="90000">
                        <a14:foregroundMark x1="53833" y1="7889" x2="54250" y2="21667"/>
                        <a14:foregroundMark x1="34333" y1="98222" x2="38833" y2="75667"/>
                        <a14:foregroundMark x1="38833" y1="75667" x2="38833" y2="75667"/>
                        <a14:backgroundMark x1="50583" y1="36000" x2="50583" y2="36000"/>
                        <a14:backgroundMark x1="75583" y1="63222" x2="75583" y2="6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9937" y="3797244"/>
            <a:ext cx="3888193" cy="29161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15FC55-AF19-F1A8-F42C-F32C4397B1B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83766" y1="42208" x2="85714" y2="48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8617" y="5406880"/>
            <a:ext cx="1138459" cy="113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5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19296-9DCC-8065-57BD-D1E824A51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662C5E-7784-6150-8612-2F2AD4759FB1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H I L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588747-E067-A07E-198E-33F553441CC1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D700D1-D8C6-7D86-F4C1-F99F7D1B01E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F3C143-81AD-8F5A-9C2B-A36C8655E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7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CDCFA-8F89-23D6-8990-743412676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BC9D2F-47D9-2FBD-778D-FD30984E27D5}"/>
              </a:ext>
            </a:extLst>
          </p:cNvPr>
          <p:cNvSpPr txBox="1"/>
          <p:nvPr/>
        </p:nvSpPr>
        <p:spPr>
          <a:xfrm>
            <a:off x="2544649" y="519697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SLUSHIE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671006-187B-13D8-F763-E5164E783979}"/>
              </a:ext>
            </a:extLst>
          </p:cNvPr>
          <p:cNvSpPr txBox="1"/>
          <p:nvPr/>
        </p:nvSpPr>
        <p:spPr>
          <a:xfrm>
            <a:off x="3047169" y="1743431"/>
            <a:ext cx="6686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SLUSHIE</a:t>
            </a:r>
            <a:r>
              <a:rPr lang="en-US" sz="3200" dirty="0"/>
              <a:t>: A CONFECTION CONSISTING OF FLAVORED SEMISOLID ICE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B4E7E2-34A8-D8AE-7216-3BFF2A963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78AA7-C2DC-A039-8891-BFFC34A559D7}"/>
              </a:ext>
            </a:extLst>
          </p:cNvPr>
          <p:cNvSpPr txBox="1"/>
          <p:nvPr/>
        </p:nvSpPr>
        <p:spPr>
          <a:xfrm>
            <a:off x="9733719" y="470852"/>
            <a:ext cx="804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78DA88-A518-0151-0EAB-1A7CAA5DC6F3}"/>
              </a:ext>
            </a:extLst>
          </p:cNvPr>
          <p:cNvSpPr txBox="1"/>
          <p:nvPr/>
        </p:nvSpPr>
        <p:spPr>
          <a:xfrm>
            <a:off x="1151546" y="5954137"/>
            <a:ext cx="9581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Also SLUSHY, SLUSHIER, SLUSHIEST as well as SLUSHEE/S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9904BD-278C-3C65-03C9-E125B6CF96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7" b="98750" l="10000" r="96556">
                        <a14:foregroundMark x1="53444" y1="98833" x2="54556" y2="61167"/>
                        <a14:foregroundMark x1="37444" y1="94000" x2="38111" y2="80500"/>
                        <a14:foregroundMark x1="91444" y1="20500" x2="53222" y2="25667"/>
                        <a14:foregroundMark x1="77222" y1="9167" x2="80778" y2="35333"/>
                        <a14:foregroundMark x1="96556" y1="18667" x2="61889" y2="27500"/>
                        <a14:foregroundMark x1="61889" y1="27500" x2="59222" y2="28667"/>
                        <a14:foregroundMark x1="66111" y1="32000" x2="78333" y2="22167"/>
                        <a14:foregroundMark x1="68778" y1="38333" x2="70111" y2="23000"/>
                        <a14:foregroundMark x1="63000" y1="36667" x2="77444" y2="27000"/>
                        <a14:foregroundMark x1="70333" y1="38000" x2="77667" y2="26667"/>
                        <a14:foregroundMark x1="77667" y1="26667" x2="78111" y2="26500"/>
                        <a14:foregroundMark x1="76778" y1="35000" x2="69889" y2="34667"/>
                        <a14:foregroundMark x1="75889" y1="36167" x2="80333" y2="35167"/>
                        <a14:foregroundMark x1="81222" y1="35667" x2="93667" y2="23167"/>
                        <a14:foregroundMark x1="58556" y1="4667" x2="53889" y2="20667"/>
                        <a14:foregroundMark x1="63889" y1="95167" x2="58111" y2="78500"/>
                        <a14:foregroundMark x1="39222" y1="97333" x2="42778" y2="80000"/>
                        <a14:foregroundMark x1="44111" y1="98333" x2="48778" y2="80000"/>
                        <a14:backgroundMark x1="78778" y1="53500" x2="78778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060" y="2972921"/>
            <a:ext cx="2087880" cy="27838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888252-C80F-9D05-853E-C09BA4D2A5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197" y="2994620"/>
            <a:ext cx="5455920" cy="286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4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5298C-FE77-9F5F-658D-5EBBB001C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905103-7328-1B6A-0F82-2B1B0E192532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H L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U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09CE3E-33C6-0F7D-446A-D98175D3CD4F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88C2A4-2BEB-032B-0DBD-5F4BAFE966EA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5904D8-ADD0-3370-FC3D-70721A4AF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4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430A6-39EE-D920-8846-1DF240EA0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3A2B1A-3532-4350-C1B0-5AFAE7ED5FB7}"/>
              </a:ext>
            </a:extLst>
          </p:cNvPr>
          <p:cNvSpPr txBox="1"/>
          <p:nvPr/>
        </p:nvSpPr>
        <p:spPr>
          <a:xfrm>
            <a:off x="2589543" y="43800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HUELESS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117F4B-250D-2C27-F562-9330D3E64C72}"/>
              </a:ext>
            </a:extLst>
          </p:cNvPr>
          <p:cNvSpPr txBox="1"/>
          <p:nvPr/>
        </p:nvSpPr>
        <p:spPr>
          <a:xfrm>
            <a:off x="4939393" y="0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C6A289-51E0-7ADB-F470-7AF5187010F7}"/>
              </a:ext>
            </a:extLst>
          </p:cNvPr>
          <p:cNvSpPr txBox="1"/>
          <p:nvPr/>
        </p:nvSpPr>
        <p:spPr>
          <a:xfrm>
            <a:off x="4676503" y="2475982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5D61B-E94F-8822-93B6-26513F699AE9}"/>
              </a:ext>
            </a:extLst>
          </p:cNvPr>
          <p:cNvSpPr txBox="1"/>
          <p:nvPr/>
        </p:nvSpPr>
        <p:spPr>
          <a:xfrm>
            <a:off x="2566584" y="282883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SLUSHEE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5ACBE8-DBC7-CD7E-26E1-4FD9CC460351}"/>
              </a:ext>
            </a:extLst>
          </p:cNvPr>
          <p:cNvSpPr txBox="1"/>
          <p:nvPr/>
        </p:nvSpPr>
        <p:spPr>
          <a:xfrm>
            <a:off x="2410970" y="3979405"/>
            <a:ext cx="8327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SLUSHEE</a:t>
            </a:r>
            <a:r>
              <a:rPr lang="en-US" sz="3600" dirty="0"/>
              <a:t>: n. A CONFECTION CONSISTING OF FLAVORED SEMISOLID 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0E91C-C731-29DD-1406-7D2A5AB86EF8}"/>
              </a:ext>
            </a:extLst>
          </p:cNvPr>
          <p:cNvSpPr txBox="1"/>
          <p:nvPr/>
        </p:nvSpPr>
        <p:spPr>
          <a:xfrm>
            <a:off x="2015934" y="1746846"/>
            <a:ext cx="8804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HUELESS: </a:t>
            </a:r>
            <a:r>
              <a:rPr lang="en-US" sz="3200" dirty="0"/>
              <a:t>adj. WITHOUT A HUE, WITHOUT COLOR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E2EE6C5-5629-6894-235D-709B12B4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215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6C0939-E300-E82D-E563-85166B5FB671}"/>
              </a:ext>
            </a:extLst>
          </p:cNvPr>
          <p:cNvSpPr txBox="1"/>
          <p:nvPr/>
        </p:nvSpPr>
        <p:spPr>
          <a:xfrm>
            <a:off x="9625416" y="2984661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9B2442-FD7E-CB5B-298A-B3FDDDCBAA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4002" y="138108"/>
            <a:ext cx="2078396" cy="1637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A41DB8-60F6-825D-285E-C0336250C8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347" y="478847"/>
            <a:ext cx="2208543" cy="11594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30264E-DA1F-BFCF-BA97-B9E19DD766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36" y="4236041"/>
            <a:ext cx="2256834" cy="22568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0617F8-0A02-EB2E-12A5-FB069E6F61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16" b="95165" l="10000" r="90000">
                        <a14:foregroundMark x1="41600" y1="6616" x2="41000" y2="22901"/>
                        <a14:foregroundMark x1="56200" y1="95165" x2="55600" y2="66412"/>
                        <a14:foregroundMark x1="52400" y1="29262" x2="52200" y2="66921"/>
                        <a14:foregroundMark x1="69000" y1="10433" x2="69400" y2="32824"/>
                        <a14:foregroundMark x1="56000" y1="47328" x2="53600" y2="60814"/>
                        <a14:foregroundMark x1="15400" y1="43511" x2="22400" y2="48601"/>
                        <a14:foregroundMark x1="22400" y1="48601" x2="32800" y2="48092"/>
                        <a14:foregroundMark x1="32800" y1="48092" x2="52200" y2="56489"/>
                        <a14:foregroundMark x1="52200" y1="56489" x2="65000" y2="53435"/>
                        <a14:foregroundMark x1="65000" y1="53435" x2="71400" y2="48092"/>
                        <a14:foregroundMark x1="71400" y1="48092" x2="77800" y2="50127"/>
                        <a14:foregroundMark x1="77800" y1="50127" x2="85400" y2="48092"/>
                        <a14:foregroundMark x1="85400" y1="48092" x2="89600" y2="41985"/>
                        <a14:foregroundMark x1="15400" y1="74809" x2="19600" y2="84224"/>
                        <a14:foregroundMark x1="43400" y1="80407" x2="43200" y2="86005"/>
                        <a14:foregroundMark x1="75600" y1="44275" x2="76600" y2="44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9153" y="4247818"/>
            <a:ext cx="3185581" cy="25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6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E067E-933E-755A-54BA-AA8B47E44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B423E6-E23E-AC05-B22A-BE1F2A12FDFB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D E K N R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810769-548B-4455-855B-D1DD00A35871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3B16DE-95F5-B9AA-BA36-19F7F7371C08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42FB6-98CA-8962-4DE0-925C1564E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E2A48-36C2-AB5F-9FF5-AC251FD35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CDAFBA3-3D63-86DD-8326-994FA2DC0C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97" y="252155"/>
            <a:ext cx="2587752" cy="17362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92EFBD-A093-F5AE-C2D4-A743D15EEE2B}"/>
              </a:ext>
            </a:extLst>
          </p:cNvPr>
          <p:cNvSpPr txBox="1"/>
          <p:nvPr/>
        </p:nvSpPr>
        <p:spPr>
          <a:xfrm>
            <a:off x="2589543" y="43800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DARKENS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199C0C-2C99-C69A-9F9B-2173C67A2EA3}"/>
              </a:ext>
            </a:extLst>
          </p:cNvPr>
          <p:cNvSpPr txBox="1"/>
          <p:nvPr/>
        </p:nvSpPr>
        <p:spPr>
          <a:xfrm>
            <a:off x="4939393" y="0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84593E-A24A-B3DE-8640-FB68A0C128A3}"/>
              </a:ext>
            </a:extLst>
          </p:cNvPr>
          <p:cNvSpPr txBox="1"/>
          <p:nvPr/>
        </p:nvSpPr>
        <p:spPr>
          <a:xfrm>
            <a:off x="4676503" y="2475982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7172CC-41EF-3915-4D4A-8BA8C7A20D29}"/>
              </a:ext>
            </a:extLst>
          </p:cNvPr>
          <p:cNvSpPr txBox="1"/>
          <p:nvPr/>
        </p:nvSpPr>
        <p:spPr>
          <a:xfrm>
            <a:off x="2566584" y="282883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SNARKED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5F3AC8-F227-A82B-1D56-8A8BE07BD0F4}"/>
              </a:ext>
            </a:extLst>
          </p:cNvPr>
          <p:cNvSpPr txBox="1"/>
          <p:nvPr/>
        </p:nvSpPr>
        <p:spPr>
          <a:xfrm>
            <a:off x="2410970" y="3979405"/>
            <a:ext cx="8327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   SNARKED</a:t>
            </a:r>
            <a:r>
              <a:rPr lang="en-US" sz="3600" dirty="0"/>
              <a:t>: v.  CRITICIZED HURTFULLY 	(SNARK, SNARKS, SNARKING)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7BF502-08D5-31BB-0C66-09CF245A1C9D}"/>
              </a:ext>
            </a:extLst>
          </p:cNvPr>
          <p:cNvSpPr txBox="1"/>
          <p:nvPr/>
        </p:nvSpPr>
        <p:spPr>
          <a:xfrm>
            <a:off x="3039459" y="1537726"/>
            <a:ext cx="6113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	DARKENS: </a:t>
            </a:r>
            <a:r>
              <a:rPr lang="en-US" sz="3200" dirty="0"/>
              <a:t>v. MAKES DARK (DARKEN, DARKENED, DARKENING)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3ADE9EE-27B6-500A-1604-46937F45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217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DAE729-7DBA-E4C6-0002-1BF1ED36CBE3}"/>
              </a:ext>
            </a:extLst>
          </p:cNvPr>
          <p:cNvSpPr txBox="1"/>
          <p:nvPr/>
        </p:nvSpPr>
        <p:spPr>
          <a:xfrm>
            <a:off x="9378528" y="460917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399AFD-5BB7-8784-E078-28DFA60AC7E3}"/>
              </a:ext>
            </a:extLst>
          </p:cNvPr>
          <p:cNvSpPr txBox="1"/>
          <p:nvPr/>
        </p:nvSpPr>
        <p:spPr>
          <a:xfrm>
            <a:off x="2383888" y="2862707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C83683-DCF6-43BB-C00B-67BB3F5428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9355" y="4573499"/>
            <a:ext cx="2745822" cy="21473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CEB3B-4BAD-B52B-D161-D6223B1740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26" y="265007"/>
            <a:ext cx="2587752" cy="17362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568AC2-0A20-A4F3-5335-BE8A46AA593C}"/>
              </a:ext>
            </a:extLst>
          </p:cNvPr>
          <p:cNvSpPr txBox="1"/>
          <p:nvPr/>
        </p:nvSpPr>
        <p:spPr>
          <a:xfrm>
            <a:off x="57734" y="6106968"/>
            <a:ext cx="3946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NARKED</a:t>
            </a:r>
            <a:r>
              <a:rPr lang="en-US" sz="2000" dirty="0"/>
              <a:t>: v.  SPIED OR INFORMED (NARK, NARKS, NARKING)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508BE6-881C-038E-2873-72D3CA0D64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04" y="4947812"/>
            <a:ext cx="1657180" cy="110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8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  <p:bldP spid="12" grpId="0"/>
      <p:bldP spid="3" grpId="0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4D387-8829-6855-B3B4-F444274CA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CE64B1-280D-C07F-50A5-484FB6EE919E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 N </a:t>
            </a:r>
            <a:r>
              <a:rPr lang="en-US" sz="6000" dirty="0" err="1">
                <a:latin typeface="Scramble" panose="020B0603050302020204" pitchFamily="34" charset="0"/>
              </a:rPr>
              <a:t>N</a:t>
            </a:r>
            <a:r>
              <a:rPr lang="en-US" sz="6000" dirty="0">
                <a:latin typeface="Scramble" panose="020B0603050302020204" pitchFamily="34" charset="0"/>
              </a:rPr>
              <a:t> O </a:t>
            </a:r>
            <a:r>
              <a:rPr lang="en-US" sz="6000" dirty="0" err="1">
                <a:latin typeface="Scramble" panose="020B0603050302020204" pitchFamily="34" charset="0"/>
              </a:rPr>
              <a:t>O</a:t>
            </a:r>
            <a:r>
              <a:rPr lang="en-US" sz="6000" dirty="0">
                <a:latin typeface="Scramble" panose="020B0603050302020204" pitchFamily="34" charset="0"/>
              </a:rPr>
              <a:t> P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DC8C5F-6485-EDF2-AD11-E9DB57261E64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45C0B3-523C-AF55-7180-F772AC4BEF47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155D1-86E1-90EB-91DA-308E3044E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1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8384D-7309-4D7D-7D4A-D83D227D6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46E136-CC33-81E7-94E2-F2DCAFBA1DAC}"/>
              </a:ext>
            </a:extLst>
          </p:cNvPr>
          <p:cNvSpPr txBox="1"/>
          <p:nvPr/>
        </p:nvSpPr>
        <p:spPr>
          <a:xfrm>
            <a:off x="2544650" y="4526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SPONCON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B50A38-56C2-4172-5290-30F029771DE3}"/>
              </a:ext>
            </a:extLst>
          </p:cNvPr>
          <p:cNvSpPr txBox="1"/>
          <p:nvPr/>
        </p:nvSpPr>
        <p:spPr>
          <a:xfrm>
            <a:off x="1699655" y="1245593"/>
            <a:ext cx="10201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SPONCON</a:t>
            </a:r>
            <a:r>
              <a:rPr lang="en-US" sz="3600" dirty="0"/>
              <a:t>: A </a:t>
            </a:r>
            <a:r>
              <a:rPr lang="en-US" sz="3600" u="sng" dirty="0"/>
              <a:t>SPON</a:t>
            </a:r>
            <a:r>
              <a:rPr lang="en-US" sz="3600" dirty="0"/>
              <a:t>SOR-PLACED </a:t>
            </a:r>
            <a:r>
              <a:rPr lang="en-US" sz="3600" u="sng" dirty="0"/>
              <a:t>CON</a:t>
            </a:r>
            <a:r>
              <a:rPr lang="en-US" sz="3600" dirty="0"/>
              <a:t>TENT ITEM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AB05BD-DF42-BE93-8E39-90D5242D5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A01DC1-38A1-EAAB-6B25-116F8678BCAA}"/>
              </a:ext>
            </a:extLst>
          </p:cNvPr>
          <p:cNvSpPr txBox="1"/>
          <p:nvPr/>
        </p:nvSpPr>
        <p:spPr>
          <a:xfrm>
            <a:off x="9665139" y="196532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3544AB-D38F-CCF3-1C8E-1EC1EB1A47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0" y="2017655"/>
            <a:ext cx="6858000" cy="39939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DC7807-7A1B-1C82-F799-4D3684539F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91" b="89773" l="864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1966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9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AFDBA-A579-9550-AB18-4CD5C9347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4F0B8A-74F7-A439-ACEC-E6415FBFB4B0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B C D E K 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652E88-3BB7-EA5F-B8BF-EC82A5942F56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B2CA2E-B984-3C71-77E6-B69A80D04B4D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EE1C3-A866-BA91-9B92-0BC0588E7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0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163AF-624E-4B54-3651-BE742E9C7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7F5F8E-B54E-D404-B537-E0AF065DDB47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F </a:t>
            </a:r>
            <a:r>
              <a:rPr lang="en-US" sz="6000" dirty="0" err="1">
                <a:latin typeface="Scramble" panose="020B0603050302020204" pitchFamily="34" charset="0"/>
              </a:rPr>
              <a:t>F</a:t>
            </a:r>
            <a:r>
              <a:rPr lang="en-US" sz="6000" dirty="0">
                <a:latin typeface="Scramble" panose="020B0603050302020204" pitchFamily="34" charset="0"/>
              </a:rPr>
              <a:t> I S T U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09F320-59B1-E34D-1CF1-4DD3080DE152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FBAAD7-26B0-E403-AACB-0C41543F0F41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54BD3-1667-4622-5531-A2767F42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6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44084-7807-2E0A-7940-F0AC7AAE3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28977C-5EC5-5FBF-77E7-DDB086BAFA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6805" y="1289252"/>
            <a:ext cx="426770" cy="4893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13091E-9E86-DB3A-EFC5-41BBF4C7B13F}"/>
              </a:ext>
            </a:extLst>
          </p:cNvPr>
          <p:cNvSpPr txBox="1"/>
          <p:nvPr/>
        </p:nvSpPr>
        <p:spPr>
          <a:xfrm>
            <a:off x="2544649" y="519697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STUFFIE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552E6E-44CB-F83F-54A0-F2E65BCB8BED}"/>
              </a:ext>
            </a:extLst>
          </p:cNvPr>
          <p:cNvSpPr txBox="1"/>
          <p:nvPr/>
        </p:nvSpPr>
        <p:spPr>
          <a:xfrm>
            <a:off x="3558797" y="1682499"/>
            <a:ext cx="6686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STUFFIE</a:t>
            </a:r>
            <a:r>
              <a:rPr lang="en-US" sz="3600" dirty="0"/>
              <a:t>:  n. A STUFFED TOY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20A3D0-9606-7213-E8EF-44A05030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85EC7C-EA27-B850-0F0D-272BFBA2C57C}"/>
              </a:ext>
            </a:extLst>
          </p:cNvPr>
          <p:cNvSpPr txBox="1"/>
          <p:nvPr/>
        </p:nvSpPr>
        <p:spPr>
          <a:xfrm>
            <a:off x="9733719" y="470852"/>
            <a:ext cx="804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0773C6-4FF7-C914-7AF4-A4CFEC97F0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8219" y="2406211"/>
            <a:ext cx="3675561" cy="35788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167D75-8DC3-39A3-FE17-013D557D1D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15646" y="3906786"/>
            <a:ext cx="2221360" cy="1765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A49476-6C2E-A0F7-332D-3785119966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61" b="99013" l="0" r="100000">
                        <a14:foregroundMark x1="26316" y1="2961" x2="26316" y2="8882"/>
                        <a14:foregroundMark x1="78571" y1="58882" x2="77068" y2="59868"/>
                        <a14:foregroundMark x1="80451" y1="56250" x2="80827" y2="62500"/>
                        <a14:foregroundMark x1="79699" y1="63487" x2="73684" y2="61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971" y="3153405"/>
            <a:ext cx="2862943" cy="32719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C0C5EF-F222-CB2A-AE0D-6FCA89D68DFB}"/>
              </a:ext>
            </a:extLst>
          </p:cNvPr>
          <p:cNvSpPr txBox="1"/>
          <p:nvPr/>
        </p:nvSpPr>
        <p:spPr>
          <a:xfrm>
            <a:off x="9569434" y="3742751"/>
            <a:ext cx="32321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also</a:t>
            </a:r>
          </a:p>
          <a:p>
            <a:r>
              <a:rPr lang="en-US" sz="3600" dirty="0"/>
              <a:t>STUFFY</a:t>
            </a:r>
          </a:p>
          <a:p>
            <a:r>
              <a:rPr lang="en-US" sz="3600" dirty="0"/>
              <a:t>STUFFIER</a:t>
            </a:r>
          </a:p>
          <a:p>
            <a:r>
              <a:rPr lang="en-US" sz="3600" dirty="0"/>
              <a:t>STUFFIEST</a:t>
            </a:r>
          </a:p>
        </p:txBody>
      </p:sp>
    </p:spTree>
    <p:extLst>
      <p:ext uri="{BB962C8B-B14F-4D97-AF65-F5344CB8AC3E}">
        <p14:creationId xmlns:p14="http://schemas.microsoft.com/office/powerpoint/2010/main" val="171098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6BBAC-4F20-3189-748B-152B7142C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07A1A5-8BB8-8AE5-3661-749EB4FB5D8A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B 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A497F-C00F-0991-2DDC-78F9AA5B1DD3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70D3A6-DA15-475D-BFB8-D6728DAAABE5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1E8C95-3403-F7FA-1D33-607292745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6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F6D5A-7C40-657B-FD25-9B3CA09C0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8E0DE-9E9A-0B31-C3B7-ABD32F2B5F54}"/>
              </a:ext>
            </a:extLst>
          </p:cNvPr>
          <p:cNvSpPr txBox="1"/>
          <p:nvPr/>
        </p:nvSpPr>
        <p:spPr>
          <a:xfrm>
            <a:off x="2544649" y="519697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TABESES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3F5817-9BD6-6E5D-DEEE-48C216E014C0}"/>
              </a:ext>
            </a:extLst>
          </p:cNvPr>
          <p:cNvSpPr txBox="1"/>
          <p:nvPr/>
        </p:nvSpPr>
        <p:spPr>
          <a:xfrm>
            <a:off x="3181771" y="1981137"/>
            <a:ext cx="6035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TABESES</a:t>
            </a:r>
            <a:r>
              <a:rPr lang="en-US" sz="3600" dirty="0"/>
              <a:t>: NWL23 pl. of </a:t>
            </a:r>
            <a:r>
              <a:rPr lang="en-US" sz="3600" u="sng" dirty="0"/>
              <a:t>TABES</a:t>
            </a:r>
            <a:r>
              <a:rPr lang="en-US" sz="3600" dirty="0"/>
              <a:t>, A SYPHILITIC DISEASE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341DB8-3347-B476-43B1-CF0A60D18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81936-4036-7FB9-FAB9-77DAD6551C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4649" y="3564700"/>
            <a:ext cx="7123226" cy="202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53778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D5B64-FDA8-C994-45E5-0BBC2A78E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376443-4325-0CE6-055A-4635B3C7F6BB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D 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R S 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DCA567-4CCC-3E78-4413-A0F554F893CB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1191FF-1B9B-4937-0824-E71DF8785433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FIVE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DD95B0-AC90-382F-4D98-38F611BAE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86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F0215-FF09-8805-D836-5D1534C1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40B9B33-D251-4E3C-2F46-AD742FE9D322}"/>
              </a:ext>
            </a:extLst>
          </p:cNvPr>
          <p:cNvSpPr/>
          <p:nvPr/>
        </p:nvSpPr>
        <p:spPr>
          <a:xfrm>
            <a:off x="8351520" y="5630904"/>
            <a:ext cx="1648747" cy="365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7F7F60-F6D6-830B-BDA9-0E765552BCCE}"/>
              </a:ext>
            </a:extLst>
          </p:cNvPr>
          <p:cNvSpPr txBox="1"/>
          <p:nvPr/>
        </p:nvSpPr>
        <p:spPr>
          <a:xfrm>
            <a:off x="338548" y="802016"/>
            <a:ext cx="5413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Scramble" panose="020B0603050302020204" pitchFamily="34" charset="0"/>
              </a:rPr>
              <a:t>DEAREST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9C78AC-72E6-F755-5332-955FAE613116}"/>
              </a:ext>
            </a:extLst>
          </p:cNvPr>
          <p:cNvSpPr txBox="1"/>
          <p:nvPr/>
        </p:nvSpPr>
        <p:spPr>
          <a:xfrm>
            <a:off x="4969326" y="138511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1E0C05-3089-B4E1-9916-DFE6C907D6C2}"/>
              </a:ext>
            </a:extLst>
          </p:cNvPr>
          <p:cNvSpPr txBox="1"/>
          <p:nvPr/>
        </p:nvSpPr>
        <p:spPr>
          <a:xfrm>
            <a:off x="4955492" y="3497407"/>
            <a:ext cx="231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Instead play: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2B51B8-6E61-5D19-DE1E-1DE7E77D83C6}"/>
              </a:ext>
            </a:extLst>
          </p:cNvPr>
          <p:cNvSpPr txBox="1"/>
          <p:nvPr/>
        </p:nvSpPr>
        <p:spPr>
          <a:xfrm>
            <a:off x="2668088" y="389899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TASERED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7CCD8C-BE0C-25C2-D768-6FF7169D24D5}"/>
              </a:ext>
            </a:extLst>
          </p:cNvPr>
          <p:cNvSpPr txBox="1"/>
          <p:nvPr/>
        </p:nvSpPr>
        <p:spPr>
          <a:xfrm>
            <a:off x="3770812" y="5275175"/>
            <a:ext cx="585204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TASERED:</a:t>
            </a:r>
            <a:r>
              <a:rPr lang="en-US" altLang="en-US" sz="3200" dirty="0">
                <a:solidFill>
                  <a:srgbClr val="FFFEFB"/>
                </a:solidFill>
              </a:rPr>
              <a:t> </a:t>
            </a:r>
            <a:r>
              <a:rPr lang="en-US" altLang="en-US" sz="3200" dirty="0"/>
              <a:t>NWL23</a:t>
            </a:r>
            <a:r>
              <a:rPr lang="en-US" altLang="en-US" sz="3200" dirty="0">
                <a:solidFill>
                  <a:srgbClr val="FFFEFB"/>
                </a:solidFill>
              </a:rPr>
              <a:t> </a:t>
            </a:r>
            <a:r>
              <a:rPr lang="en-US" altLang="en-US" sz="3200" dirty="0"/>
              <a:t>v. STUNNED USING FIRED ELECTRIFIED DARTS</a:t>
            </a:r>
          </a:p>
          <a:p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(TASER, TASERS, TASERING)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2F84699-A6FB-7492-68C5-1444A346B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225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6FB03C-2A43-CE17-9EFA-20589D80484F}"/>
              </a:ext>
            </a:extLst>
          </p:cNvPr>
          <p:cNvSpPr txBox="1"/>
          <p:nvPr/>
        </p:nvSpPr>
        <p:spPr>
          <a:xfrm>
            <a:off x="6241874" y="797994"/>
            <a:ext cx="5611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Scramble" panose="020B0603050302020204" pitchFamily="34" charset="0"/>
              </a:rPr>
              <a:t>DERATES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B7EAA8-AE3E-4590-F5B3-BC293217172D}"/>
              </a:ext>
            </a:extLst>
          </p:cNvPr>
          <p:cNvSpPr txBox="1"/>
          <p:nvPr/>
        </p:nvSpPr>
        <p:spPr>
          <a:xfrm>
            <a:off x="338548" y="2400804"/>
            <a:ext cx="5611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Scramble" panose="020B0603050302020204" pitchFamily="34" charset="0"/>
              </a:rPr>
              <a:t>REDATES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5730A-D7F5-4921-4E9F-FA7ABE10A4A6}"/>
              </a:ext>
            </a:extLst>
          </p:cNvPr>
          <p:cNvSpPr txBox="1"/>
          <p:nvPr/>
        </p:nvSpPr>
        <p:spPr>
          <a:xfrm>
            <a:off x="6241874" y="2426455"/>
            <a:ext cx="5517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Scramble" panose="020B0603050302020204" pitchFamily="34" charset="0"/>
              </a:rPr>
              <a:t>SEDATER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91C123-FE44-6D87-C8C3-49454FE57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42" y="5325061"/>
            <a:ext cx="2933700" cy="15525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327B17-BB03-FDCD-59DB-1A4DBC515F0B}"/>
              </a:ext>
            </a:extLst>
          </p:cNvPr>
          <p:cNvSpPr txBox="1"/>
          <p:nvPr/>
        </p:nvSpPr>
        <p:spPr>
          <a:xfrm>
            <a:off x="11353800" y="797994"/>
            <a:ext cx="804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4F8250-BA11-C6F2-73F9-24CDDE551B81}"/>
              </a:ext>
            </a:extLst>
          </p:cNvPr>
          <p:cNvSpPr txBox="1"/>
          <p:nvPr/>
        </p:nvSpPr>
        <p:spPr>
          <a:xfrm>
            <a:off x="11353800" y="2426455"/>
            <a:ext cx="804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C813FB-C72A-786B-195E-C2CFCF91F5E3}"/>
              </a:ext>
            </a:extLst>
          </p:cNvPr>
          <p:cNvSpPr txBox="1"/>
          <p:nvPr/>
        </p:nvSpPr>
        <p:spPr>
          <a:xfrm>
            <a:off x="5473343" y="2370856"/>
            <a:ext cx="804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A2713E-1054-59C5-49E4-1C6C8235E5BD}"/>
              </a:ext>
            </a:extLst>
          </p:cNvPr>
          <p:cNvSpPr txBox="1"/>
          <p:nvPr/>
        </p:nvSpPr>
        <p:spPr>
          <a:xfrm>
            <a:off x="-7624" y="2532611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5C6A79-5F3B-620E-BF5C-DA4A69274A31}"/>
              </a:ext>
            </a:extLst>
          </p:cNvPr>
          <p:cNvSpPr txBox="1"/>
          <p:nvPr/>
        </p:nvSpPr>
        <p:spPr>
          <a:xfrm>
            <a:off x="5536586" y="923814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11463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22" grpId="0"/>
      <p:bldP spid="23" grpId="0"/>
      <p:bldP spid="24" grpId="0"/>
      <p:bldP spid="25" grpId="0"/>
      <p:bldP spid="26" grpId="0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D4504-8DCF-C7C9-16C6-B664E0F79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7D754A-9F9B-7BFF-96ED-48034154D330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G H I </a:t>
            </a:r>
            <a:r>
              <a:rPr lang="en-US" sz="6000" dirty="0" err="1">
                <a:latin typeface="Scramble" panose="020B0603050302020204" pitchFamily="34" charset="0"/>
              </a:rPr>
              <a:t>I</a:t>
            </a:r>
            <a:r>
              <a:rPr lang="en-US" sz="6000" dirty="0">
                <a:latin typeface="Scramble" panose="020B0603050302020204" pitchFamily="34" charset="0"/>
              </a:rPr>
              <a:t> N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7F9C35-73A3-5C5A-7976-A2A3FB3AECDA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A9C68B-6E0D-0173-10E3-7BED3D7731F7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0A9FD-5E29-96D8-1DAA-4A13D28F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6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99F48-8AF9-D9F8-C891-24B306AB3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7409CE-62C1-1A91-D2EB-B56F492DCE16}"/>
              </a:ext>
            </a:extLst>
          </p:cNvPr>
          <p:cNvSpPr txBox="1"/>
          <p:nvPr/>
        </p:nvSpPr>
        <p:spPr>
          <a:xfrm>
            <a:off x="2544650" y="104132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NIGHTIE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35E9E-65A2-A269-0D97-27598AB4791C}"/>
              </a:ext>
            </a:extLst>
          </p:cNvPr>
          <p:cNvSpPr txBox="1"/>
          <p:nvPr/>
        </p:nvSpPr>
        <p:spPr>
          <a:xfrm>
            <a:off x="4676503" y="289302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B164CD-CF5F-C82E-0959-D26EA1135A15}"/>
              </a:ext>
            </a:extLst>
          </p:cNvPr>
          <p:cNvSpPr txBox="1"/>
          <p:nvPr/>
        </p:nvSpPr>
        <p:spPr>
          <a:xfrm>
            <a:off x="4558936" y="2683571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4F0940-731E-E702-8931-F5FDE5DF60E8}"/>
              </a:ext>
            </a:extLst>
          </p:cNvPr>
          <p:cNvSpPr txBox="1"/>
          <p:nvPr/>
        </p:nvSpPr>
        <p:spPr>
          <a:xfrm>
            <a:off x="2544650" y="307622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THINGIE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AD7D5A-E1D6-04A7-BC2C-77878F1070D6}"/>
              </a:ext>
            </a:extLst>
          </p:cNvPr>
          <p:cNvSpPr txBox="1"/>
          <p:nvPr/>
        </p:nvSpPr>
        <p:spPr>
          <a:xfrm>
            <a:off x="9548945" y="1245992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B3C2FA-74EF-51E9-E627-E982D308CAE3}"/>
              </a:ext>
            </a:extLst>
          </p:cNvPr>
          <p:cNvSpPr txBox="1"/>
          <p:nvPr/>
        </p:nvSpPr>
        <p:spPr>
          <a:xfrm>
            <a:off x="2764972" y="4291565"/>
            <a:ext cx="6662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THINGIE</a:t>
            </a:r>
            <a:r>
              <a:rPr lang="en-US" sz="2800" dirty="0"/>
              <a:t>:  n. SOMETHING WHOSE NAME IS UNKNOWN OR FORGOTTEN (also THINGY)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30B106-0B8C-F5E6-732F-DB45B48CBD7C}"/>
              </a:ext>
            </a:extLst>
          </p:cNvPr>
          <p:cNvSpPr txBox="1"/>
          <p:nvPr/>
        </p:nvSpPr>
        <p:spPr>
          <a:xfrm>
            <a:off x="4211683" y="2241653"/>
            <a:ext cx="9777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NIGHTIE</a:t>
            </a:r>
            <a:r>
              <a:rPr lang="en-US" sz="2800" dirty="0"/>
              <a:t>: A NIGHTGOWN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A035FFF-E8EF-143E-14C4-DBA30B1E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227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6A589A-F0AD-FAED-3FFA-E77AD79FF68D}"/>
              </a:ext>
            </a:extLst>
          </p:cNvPr>
          <p:cNvSpPr txBox="1"/>
          <p:nvPr/>
        </p:nvSpPr>
        <p:spPr>
          <a:xfrm>
            <a:off x="9647350" y="3255801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DDD358-74D6-8E22-9AAE-C0AA92891B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08" y="148414"/>
            <a:ext cx="2302178" cy="23021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16ECF7-C795-5D49-2494-B38A51D58A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442" y="5261991"/>
            <a:ext cx="5632704" cy="149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6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3" grpId="0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31F8E-89C1-5743-7879-E9E6302E1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B47A2F-5A62-85BD-09F8-377949F91DF0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D E N U V X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0D7248-7E1B-1F1E-4FF2-B81700B9A11E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D4CE90-71EC-872D-A046-2C639607670B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539BC-E2AA-3B54-4B57-BD1E072F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0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69569-5641-8400-6354-8D65533D5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205ADE-90FE-4467-8996-CB4CCCE34819}"/>
              </a:ext>
            </a:extLst>
          </p:cNvPr>
          <p:cNvSpPr txBox="1"/>
          <p:nvPr/>
        </p:nvSpPr>
        <p:spPr>
          <a:xfrm>
            <a:off x="2544649" y="519697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UNVAXED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6AB417-0D1A-67BD-0C0F-BCAC77733AC9}"/>
              </a:ext>
            </a:extLst>
          </p:cNvPr>
          <p:cNvSpPr txBox="1"/>
          <p:nvPr/>
        </p:nvSpPr>
        <p:spPr>
          <a:xfrm>
            <a:off x="3127495" y="1924871"/>
            <a:ext cx="6613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UNVAXE</a:t>
            </a:r>
            <a:r>
              <a:rPr lang="en-US" sz="3600" b="1" u="sng" dirty="0"/>
              <a:t>D</a:t>
            </a:r>
            <a:r>
              <a:rPr lang="en-US" sz="3600" dirty="0"/>
              <a:t>: adj. UNVACCINATE</a:t>
            </a:r>
            <a:r>
              <a:rPr lang="en-US" sz="3600" u="sng" dirty="0"/>
              <a:t>D</a:t>
            </a:r>
            <a:r>
              <a:rPr lang="en-US" sz="3600" dirty="0"/>
              <a:t> (also UNVAXXE</a:t>
            </a:r>
            <a:r>
              <a:rPr lang="en-US" sz="3600" u="sng" dirty="0"/>
              <a:t>D</a:t>
            </a:r>
            <a:r>
              <a:rPr lang="en-US" sz="3600" dirty="0"/>
              <a:t>)    “-D only”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E1856-87E3-2343-19D1-6F3429E47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6B9C10-CBEA-3FBB-C329-946C4524C1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08408" y="3189303"/>
            <a:ext cx="3232320" cy="3258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5C0FE0-8ED3-19E4-1705-56F80CB63D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604" y="3429000"/>
            <a:ext cx="4169396" cy="277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69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13A7E-9D67-47C4-9AEF-238E6B822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FDBEC1-324C-33BC-ECF6-FC21D8AC7641}"/>
              </a:ext>
            </a:extLst>
          </p:cNvPr>
          <p:cNvSpPr txBox="1"/>
          <p:nvPr/>
        </p:nvSpPr>
        <p:spPr>
          <a:xfrm>
            <a:off x="2506943" y="47571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BACKEND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FED036-0A22-EC71-420B-37F6D61D0B14}"/>
              </a:ext>
            </a:extLst>
          </p:cNvPr>
          <p:cNvSpPr txBox="1"/>
          <p:nvPr/>
        </p:nvSpPr>
        <p:spPr>
          <a:xfrm>
            <a:off x="9563493" y="661406"/>
            <a:ext cx="804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5B41E-B8B8-8009-9375-9A5C73B2FC10}"/>
              </a:ext>
            </a:extLst>
          </p:cNvPr>
          <p:cNvSpPr txBox="1"/>
          <p:nvPr/>
        </p:nvSpPr>
        <p:spPr>
          <a:xfrm>
            <a:off x="3343291" y="1674977"/>
            <a:ext cx="6106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BACKEND</a:t>
            </a:r>
            <a:r>
              <a:rPr lang="en-US" sz="2800" dirty="0"/>
              <a:t>: A PART OF SOFTWARE NOT DIRECTLY ACCESSIBLE TO THE USER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7B3661-AB36-3B61-5526-0BB54124E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2893" y="6356350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780745-CA20-ED55-78D7-A94ACEA5B3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9741" y="4969237"/>
            <a:ext cx="2242773" cy="1752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CB0889-838E-E0D6-884E-FEAB9DDDF5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446" y="2354418"/>
            <a:ext cx="2988297" cy="29882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B1D4ED-B5B8-0BD9-8E81-9C64783340F8}"/>
              </a:ext>
            </a:extLst>
          </p:cNvPr>
          <p:cNvSpPr txBox="1"/>
          <p:nvPr/>
        </p:nvSpPr>
        <p:spPr>
          <a:xfrm>
            <a:off x="5445005" y="2875306"/>
            <a:ext cx="1036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6B97E7-6BFC-17E3-CF2C-B54E29F519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82" b="97955" l="9873" r="97771">
                        <a14:foregroundMark x1="44268" y1="6591" x2="54140" y2="22727"/>
                        <a14:foregroundMark x1="35032" y1="32500" x2="36624" y2="67955"/>
                        <a14:foregroundMark x1="36624" y1="67955" x2="47452" y2="73636"/>
                        <a14:foregroundMark x1="47452" y1="73636" x2="63376" y2="74545"/>
                        <a14:foregroundMark x1="63376" y1="74545" x2="69427" y2="74091"/>
                        <a14:foregroundMark x1="43631" y1="89318" x2="43631" y2="89318"/>
                        <a14:foregroundMark x1="43312" y1="95227" x2="43949" y2="70455"/>
                        <a14:foregroundMark x1="13376" y1="43864" x2="24841" y2="66591"/>
                        <a14:foregroundMark x1="24841" y1="66591" x2="37261" y2="68409"/>
                        <a14:foregroundMark x1="37261" y1="68409" x2="41083" y2="68409"/>
                        <a14:foregroundMark x1="19108" y1="57727" x2="19108" y2="68864"/>
                        <a14:foregroundMark x1="19108" y1="68864" x2="39809" y2="71818"/>
                        <a14:foregroundMark x1="16879" y1="57500" x2="17834" y2="69773"/>
                        <a14:foregroundMark x1="18578" y1="89545" x2="18674" y2="92012"/>
                        <a14:foregroundMark x1="18153" y1="78636" x2="18312" y2="82727"/>
                        <a14:foregroundMark x1="18790" y1="71136" x2="18790" y2="79318"/>
                        <a14:foregroundMark x1="68471" y1="61364" x2="92675" y2="77273"/>
                        <a14:foregroundMark x1="65924" y1="69773" x2="73885" y2="96818"/>
                        <a14:foregroundMark x1="56051" y1="71136" x2="55414" y2="93182"/>
                        <a14:foregroundMark x1="35032" y1="70909" x2="35669" y2="90909"/>
                        <a14:foregroundMark x1="26433" y1="95227" x2="41720" y2="96364"/>
                        <a14:foregroundMark x1="41720" y1="96364" x2="59236" y2="96136"/>
                        <a14:foregroundMark x1="61783" y1="97955" x2="61465" y2="92500"/>
                        <a14:foregroundMark x1="90446" y1="64545" x2="91720" y2="85455"/>
                        <a14:foregroundMark x1="94268" y1="69773" x2="98089" y2="97727"/>
                        <a14:foregroundMark x1="83758" y1="35909" x2="74204" y2="32500"/>
                        <a14:foregroundMark x1="40446" y1="3864" x2="40446" y2="9318"/>
                        <a14:foregroundMark x1="47771" y1="3182" x2="47134" y2="10227"/>
                        <a14:backgroundMark x1="69427" y1="12955" x2="80573" y2="18636"/>
                        <a14:backgroundMark x1="80573" y1="18636" x2="83758" y2="19091"/>
                        <a14:backgroundMark x1="94268" y1="28409" x2="96815" y2="44091"/>
                        <a14:backgroundMark x1="88217" y1="31136" x2="89172" y2="41364"/>
                        <a14:backgroundMark x1="87296" y1="41046" x2="91083" y2="40227"/>
                        <a14:backgroundMark x1="80573" y1="42500" x2="87208" y2="41065"/>
                        <a14:backgroundMark x1="7962" y1="75682" x2="7962" y2="87273"/>
                        <a14:backgroundMark x1="14013" y1="82727" x2="14013" y2="89545"/>
                        <a14:backgroundMark x1="13057" y1="91591" x2="12420" y2="95909"/>
                        <a14:backgroundMark x1="28981" y1="8864" x2="23885" y2="12273"/>
                        <a14:backgroundMark x1="26115" y1="11591" x2="25159" y2="13409"/>
                        <a14:backgroundMark x1="80859" y1="6685" x2="98047" y2="32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9852" y="3307459"/>
            <a:ext cx="2440864" cy="341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7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4827F-F792-FF40-4CB3-0BBF02B1B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1F63AE-72B6-FEA9-2FC7-17091668B1F7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</a:t>
            </a:r>
            <a:r>
              <a:rPr lang="en-US" sz="6000" dirty="0" err="1">
                <a:latin typeface="Scramble" panose="020B0603050302020204" pitchFamily="34" charset="0"/>
              </a:rPr>
              <a:t>A</a:t>
            </a:r>
            <a:r>
              <a:rPr lang="en-US" sz="6000" dirty="0">
                <a:latin typeface="Scramble" panose="020B0603050302020204" pitchFamily="34" charset="0"/>
              </a:rPr>
              <a:t> I Q T U 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AA6DB5-6E9E-8441-0869-3029CBDF5711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C9044E-FE66-A798-03D9-7FBD43971B15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7BA68-0901-3FBB-F68E-B8833CA6D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65C86-C6C7-5901-9901-F8AFCD218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41CEBC-2C1B-4D8E-6E16-3D3F1445EF2B}"/>
              </a:ext>
            </a:extLst>
          </p:cNvPr>
          <p:cNvSpPr txBox="1"/>
          <p:nvPr/>
        </p:nvSpPr>
        <p:spPr>
          <a:xfrm>
            <a:off x="2574691" y="104553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AQUAVIT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03F546-6439-2E51-74EA-602F5C1AC9C6}"/>
              </a:ext>
            </a:extLst>
          </p:cNvPr>
          <p:cNvSpPr txBox="1"/>
          <p:nvPr/>
        </p:nvSpPr>
        <p:spPr>
          <a:xfrm>
            <a:off x="4676503" y="289302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06782-ADE6-C31F-A4A3-5CC47C95BC20}"/>
              </a:ext>
            </a:extLst>
          </p:cNvPr>
          <p:cNvSpPr txBox="1"/>
          <p:nvPr/>
        </p:nvSpPr>
        <p:spPr>
          <a:xfrm>
            <a:off x="4558936" y="2683571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801CF-3174-269D-A145-AF1BEF9EFBD3}"/>
              </a:ext>
            </a:extLst>
          </p:cNvPr>
          <p:cNvSpPr txBox="1"/>
          <p:nvPr/>
        </p:nvSpPr>
        <p:spPr>
          <a:xfrm>
            <a:off x="2544650" y="307622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VAQUITA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4467F8-AB9F-856A-86F4-182F26F3E1E1}"/>
              </a:ext>
            </a:extLst>
          </p:cNvPr>
          <p:cNvSpPr txBox="1"/>
          <p:nvPr/>
        </p:nvSpPr>
        <p:spPr>
          <a:xfrm>
            <a:off x="9647350" y="1256774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3A6770-80E5-9344-B4EC-FDDD090C7501}"/>
              </a:ext>
            </a:extLst>
          </p:cNvPr>
          <p:cNvSpPr txBox="1"/>
          <p:nvPr/>
        </p:nvSpPr>
        <p:spPr>
          <a:xfrm>
            <a:off x="2886888" y="4325660"/>
            <a:ext cx="7116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VAQUITA</a:t>
            </a:r>
            <a:r>
              <a:rPr lang="en-US" sz="2800" dirty="0"/>
              <a:t>: n. ONE OF A SPECIES OF PORPOISE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110449-E59F-F7F4-046E-88F18E3BCF2D}"/>
              </a:ext>
            </a:extLst>
          </p:cNvPr>
          <p:cNvSpPr txBox="1"/>
          <p:nvPr/>
        </p:nvSpPr>
        <p:spPr>
          <a:xfrm>
            <a:off x="3535027" y="2177242"/>
            <a:ext cx="6322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AQUAVIT</a:t>
            </a:r>
            <a:r>
              <a:rPr lang="en-US" sz="2800" dirty="0"/>
              <a:t>: A SCANDINAVIAN LIQUOR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A1B539B-90E3-463A-DA7C-C895F754B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231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FB80E1-CF29-E275-891F-E3D65375D18A}"/>
              </a:ext>
            </a:extLst>
          </p:cNvPr>
          <p:cNvSpPr txBox="1"/>
          <p:nvPr/>
        </p:nvSpPr>
        <p:spPr>
          <a:xfrm>
            <a:off x="9647350" y="3255801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A96C63-5E46-E5AE-DB36-8EC78F3A5D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25" b="92625" l="10000" r="90000">
                        <a14:foregroundMark x1="50500" y1="7625" x2="50500" y2="13750"/>
                        <a14:foregroundMark x1="51250" y1="92625" x2="52000" y2="82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3143" y="-39694"/>
            <a:ext cx="3788733" cy="37887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66A787-E8A2-F3DC-6268-EBBDE6F44C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9712" y="4870500"/>
            <a:ext cx="3791866" cy="188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3" grpId="0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D5E25-DC9D-FCDB-D845-3FECE405A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A4F547-21D5-6230-1CDB-777A4176BA3F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E I L </a:t>
            </a:r>
            <a:r>
              <a:rPr lang="en-US" sz="6000" dirty="0" err="1">
                <a:latin typeface="Scramble" panose="020B0603050302020204" pitchFamily="34" charset="0"/>
              </a:rPr>
              <a:t>L</a:t>
            </a:r>
            <a:r>
              <a:rPr lang="en-US" sz="6000" dirty="0">
                <a:latin typeface="Scramble" panose="020B0603050302020204" pitchFamily="34" charset="0"/>
              </a:rPr>
              <a:t> R 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6087B4-E0A0-C941-0CF0-B5C3BF71290E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982ADA-985E-F61B-1FF0-2B8551909FB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005ED-864B-3936-F044-F15918531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52307-CCFD-D2A2-C8B0-39EF8DA2E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47F109-8D6C-74ED-5F44-3E9101EA9CED}"/>
              </a:ext>
            </a:extLst>
          </p:cNvPr>
          <p:cNvSpPr txBox="1"/>
          <p:nvPr/>
        </p:nvSpPr>
        <p:spPr>
          <a:xfrm>
            <a:off x="2544650" y="4526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WALLIER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47F449-417A-6053-5782-0EC4E8E47794}"/>
              </a:ext>
            </a:extLst>
          </p:cNvPr>
          <p:cNvSpPr txBox="1"/>
          <p:nvPr/>
        </p:nvSpPr>
        <p:spPr>
          <a:xfrm>
            <a:off x="2544650" y="1357312"/>
            <a:ext cx="6834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WALLIER</a:t>
            </a:r>
            <a:r>
              <a:rPr lang="en-US" sz="3200" dirty="0"/>
              <a:t>: NWL23 comparative adj. MORE </a:t>
            </a:r>
            <a:r>
              <a:rPr lang="en-US" sz="3200" u="sng" dirty="0"/>
              <a:t>WALLY</a:t>
            </a:r>
            <a:r>
              <a:rPr lang="en-US" sz="3200" dirty="0"/>
              <a:t>, MORE STURDY (WALLIEST)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5CAB75-CE5F-667D-0B4D-AD1A455D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F7E76E-EC96-219C-2931-722265C60D97}"/>
              </a:ext>
            </a:extLst>
          </p:cNvPr>
          <p:cNvSpPr txBox="1"/>
          <p:nvPr/>
        </p:nvSpPr>
        <p:spPr>
          <a:xfrm>
            <a:off x="9379389" y="59372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13F537-D59D-22A0-7ED9-862D12BF18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00" b="93500" l="10000" r="90000">
                        <a14:foregroundMark x1="48467" y1="93500" x2="48000" y2="89000"/>
                        <a14:foregroundMark x1="52267" y1="4400" x2="50000" y2="17300"/>
                        <a14:foregroundMark x1="50000" y1="17300" x2="50000" y2="17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6729" y="2577330"/>
            <a:ext cx="4385037" cy="29233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90D1DD-57A6-4232-07D4-46D15FA0C5F2}"/>
              </a:ext>
            </a:extLst>
          </p:cNvPr>
          <p:cNvSpPr txBox="1"/>
          <p:nvPr/>
        </p:nvSpPr>
        <p:spPr>
          <a:xfrm>
            <a:off x="412694" y="5644257"/>
            <a:ext cx="11252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also  </a:t>
            </a:r>
            <a:r>
              <a:rPr lang="en-US" sz="2800" b="1" dirty="0"/>
              <a:t>WALY:</a:t>
            </a:r>
            <a:r>
              <a:rPr lang="en-US" sz="2800" dirty="0"/>
              <a:t> NWL comp. adj. VISUALLY PLEASING (WALIER, WALIEST) &amp;     	</a:t>
            </a:r>
            <a:r>
              <a:rPr lang="en-US" sz="2800" b="1" dirty="0"/>
              <a:t>WALY:</a:t>
            </a:r>
            <a:r>
              <a:rPr lang="en-US" sz="2800" dirty="0"/>
              <a:t> n.  SOMETHING VISUALLY PLEASING (pl. WALIES)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F5B456-F4AA-DE99-5EF8-1AC4995F19B9}"/>
              </a:ext>
            </a:extLst>
          </p:cNvPr>
          <p:cNvSpPr txBox="1"/>
          <p:nvPr/>
        </p:nvSpPr>
        <p:spPr>
          <a:xfrm>
            <a:off x="9551504" y="1895921"/>
            <a:ext cx="2829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WALLIE</a:t>
            </a:r>
            <a:r>
              <a:rPr lang="en-US" sz="2400" dirty="0"/>
              <a:t>: n. A VALET (pl. WALLIES)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AE2986-46D1-B207-4383-176DE1F53D1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6854" y="145786"/>
            <a:ext cx="1508536" cy="175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9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DC9D17-C4FC-24AB-BEA2-DE4EB0A08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234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082ABE-C14E-C07D-1C4E-5F2E0AF11DE6}"/>
              </a:ext>
            </a:extLst>
          </p:cNvPr>
          <p:cNvSpPr txBox="1"/>
          <p:nvPr/>
        </p:nvSpPr>
        <p:spPr>
          <a:xfrm>
            <a:off x="1526023" y="795635"/>
            <a:ext cx="9139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Wow, what fortitude you have!!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B30BC8-51E9-B299-5921-7DA7BA354BEA}"/>
              </a:ext>
            </a:extLst>
          </p:cNvPr>
          <p:cNvSpPr txBox="1"/>
          <p:nvPr/>
        </p:nvSpPr>
        <p:spPr>
          <a:xfrm>
            <a:off x="2541103" y="1848678"/>
            <a:ext cx="7401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Remember there are other PowerPoint shows available for the new words!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731D4A-4344-5C17-29B1-9BDF39932BDE}"/>
              </a:ext>
            </a:extLst>
          </p:cNvPr>
          <p:cNvSpPr txBox="1"/>
          <p:nvPr/>
        </p:nvSpPr>
        <p:spPr>
          <a:xfrm>
            <a:off x="1828801" y="3308434"/>
            <a:ext cx="9418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hlinkClick r:id="rId3"/>
              </a:rPr>
              <a:t>www.ashevillescrabble.com</a:t>
            </a:r>
            <a:r>
              <a:rPr lang="en-US" sz="3600" dirty="0"/>
              <a:t> on the Study page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20FDD-8789-8983-45F8-5D71514248CE}"/>
              </a:ext>
            </a:extLst>
          </p:cNvPr>
          <p:cNvSpPr txBox="1"/>
          <p:nvPr/>
        </p:nvSpPr>
        <p:spPr>
          <a:xfrm>
            <a:off x="680829" y="5584805"/>
            <a:ext cx="10830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I’m quite sure these are not quite perfect, so please  email suggestions to 			williamrsnoddy@gmail.com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3E2455-10A7-E6C2-C1DB-48CE7B423068}"/>
              </a:ext>
            </a:extLst>
          </p:cNvPr>
          <p:cNvSpPr txBox="1"/>
          <p:nvPr/>
        </p:nvSpPr>
        <p:spPr>
          <a:xfrm>
            <a:off x="2322414" y="4310811"/>
            <a:ext cx="809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new sevens, there is an additional PowerPoint show emphasizing the differences between NWL23 and WOW24!</a:t>
            </a:r>
          </a:p>
        </p:txBody>
      </p:sp>
    </p:spTree>
    <p:extLst>
      <p:ext uri="{BB962C8B-B14F-4D97-AF65-F5344CB8AC3E}">
        <p14:creationId xmlns:p14="http://schemas.microsoft.com/office/powerpoint/2010/main" val="3891204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0E738-5B6C-5172-01A2-106FB5762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D392D7-7684-308A-67A8-467C0EE49444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B E H I R </a:t>
            </a:r>
            <a:r>
              <a:rPr lang="en-US" sz="6000" dirty="0" err="1">
                <a:latin typeface="Scramble" panose="020B0603050302020204" pitchFamily="34" charset="0"/>
              </a:rPr>
              <a:t>R</a:t>
            </a:r>
            <a:r>
              <a:rPr lang="en-US" sz="6000" dirty="0">
                <a:latin typeface="Scramble" panose="020B0603050302020204" pitchFamily="34" charset="0"/>
              </a:rPr>
              <a:t>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CCC388-D802-3D03-921E-451464F08C12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7DFF52-6D73-3D48-986D-A6599E5A8F54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DCE100-37F9-FF9F-6FDC-1A21CF98C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3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D4858-3F6C-189F-D587-EB3D73256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840EF9-58DF-5EE2-3555-FEAAFC3BBECC}"/>
              </a:ext>
            </a:extLst>
          </p:cNvPr>
          <p:cNvSpPr txBox="1"/>
          <p:nvPr/>
        </p:nvSpPr>
        <p:spPr>
          <a:xfrm>
            <a:off x="2544650" y="186145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REBIRTH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46B8FF-6657-6FC2-B8A8-FB880CED7994}"/>
              </a:ext>
            </a:extLst>
          </p:cNvPr>
          <p:cNvSpPr txBox="1"/>
          <p:nvPr/>
        </p:nvSpPr>
        <p:spPr>
          <a:xfrm>
            <a:off x="4676503" y="110943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ACBF58-E711-83D3-E14E-6B8932BB3A22}"/>
              </a:ext>
            </a:extLst>
          </p:cNvPr>
          <p:cNvSpPr txBox="1"/>
          <p:nvPr/>
        </p:nvSpPr>
        <p:spPr>
          <a:xfrm>
            <a:off x="4476206" y="3796214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012FC4-D7C2-805C-7924-51FA71412873}"/>
              </a:ext>
            </a:extLst>
          </p:cNvPr>
          <p:cNvSpPr txBox="1"/>
          <p:nvPr/>
        </p:nvSpPr>
        <p:spPr>
          <a:xfrm>
            <a:off x="2544650" y="438098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BIRTHER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1F2178-38F9-D1BE-1364-8C71AFB7B6F4}"/>
              </a:ext>
            </a:extLst>
          </p:cNvPr>
          <p:cNvSpPr txBox="1"/>
          <p:nvPr/>
        </p:nvSpPr>
        <p:spPr>
          <a:xfrm>
            <a:off x="9601200" y="2092256"/>
            <a:ext cx="804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3BD589-1920-5944-79B1-4CA585261888}"/>
              </a:ext>
            </a:extLst>
          </p:cNvPr>
          <p:cNvSpPr txBox="1"/>
          <p:nvPr/>
        </p:nvSpPr>
        <p:spPr>
          <a:xfrm>
            <a:off x="2544650" y="5691483"/>
            <a:ext cx="7778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BIRTHER</a:t>
            </a:r>
            <a:r>
              <a:rPr lang="en-US" sz="2800" dirty="0"/>
              <a:t>: n. A TYPE OF CONSPIRACY THEORIST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135053-9DDE-F266-7A42-C60B619458E2}"/>
              </a:ext>
            </a:extLst>
          </p:cNvPr>
          <p:cNvSpPr txBox="1"/>
          <p:nvPr/>
        </p:nvSpPr>
        <p:spPr>
          <a:xfrm>
            <a:off x="1868424" y="2046124"/>
            <a:ext cx="804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335D81-D804-B0A6-756F-20B8149C572A}"/>
              </a:ext>
            </a:extLst>
          </p:cNvPr>
          <p:cNvSpPr txBox="1"/>
          <p:nvPr/>
        </p:nvSpPr>
        <p:spPr>
          <a:xfrm>
            <a:off x="9647350" y="4550266"/>
            <a:ext cx="804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68A2D0-5F22-AA24-31E5-7F4C88E14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E151EE-7ED5-2CF9-3F58-FA03E380A9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094" y="4210868"/>
            <a:ext cx="1781666" cy="2143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00EB32-AD87-6EBB-4867-B5BAFEB707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6679" y="136525"/>
            <a:ext cx="1893684" cy="184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6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CF9B0-191C-7424-2959-1993C49CB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0CE80B-E150-8D16-EF7E-9BBB1743E3E7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B D E I L M 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E8D99E-2A54-B479-C6F0-D0E479FC71E7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45874C-9714-B462-206E-CA3E07E8CBB6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E3B2E2-7EB5-BA57-976B-6310A8EBC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4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2AC73-E61C-0824-764A-E02BDA9AF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7B6FE0-D75D-6DDB-7A65-C09F80448669}"/>
              </a:ext>
            </a:extLst>
          </p:cNvPr>
          <p:cNvSpPr/>
          <p:nvPr/>
        </p:nvSpPr>
        <p:spPr>
          <a:xfrm>
            <a:off x="7802880" y="1732806"/>
            <a:ext cx="1648747" cy="365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BD4231-5B8F-7B52-FC1E-C93645C78DCC}"/>
              </a:ext>
            </a:extLst>
          </p:cNvPr>
          <p:cNvSpPr txBox="1"/>
          <p:nvPr/>
        </p:nvSpPr>
        <p:spPr>
          <a:xfrm>
            <a:off x="2544650" y="28718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BLIMPED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67684E-ACE2-75FA-ED5C-33F7411036B0}"/>
              </a:ext>
            </a:extLst>
          </p:cNvPr>
          <p:cNvSpPr txBox="1"/>
          <p:nvPr/>
        </p:nvSpPr>
        <p:spPr>
          <a:xfrm>
            <a:off x="2373085" y="298700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F97670-7AD0-58D0-0E4C-703FDD38E920}"/>
              </a:ext>
            </a:extLst>
          </p:cNvPr>
          <p:cNvSpPr txBox="1"/>
          <p:nvPr/>
        </p:nvSpPr>
        <p:spPr>
          <a:xfrm>
            <a:off x="2143729" y="1666057"/>
            <a:ext cx="8100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BLIMPED</a:t>
            </a:r>
            <a:r>
              <a:rPr lang="en-US" sz="2800" dirty="0"/>
              <a:t>: NWL23 verb ATE EXCESSIVELY (BLIMPING)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2F17F-3D15-CFE0-0AA5-DD2D2E05F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C2DE5B-D02E-ECCE-A061-8C1E96E44D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0997" y="2538720"/>
            <a:ext cx="5625627" cy="41137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9F034D-8B57-4C2E-AC3D-A9E9C242DC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1078" y="2538720"/>
            <a:ext cx="895546" cy="46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7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A767B-8CB1-D0F6-65A4-52F243287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BB4736-7A8A-66C1-0627-A30EADD8A18C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B E L U W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86F576-8EEA-8337-6865-D8AFCF4C07FC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90E79E-2AA9-5AD6-A2EB-9F7E52A4C8C9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CD754-910C-D5C7-3429-21D029A65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8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EF9BB-79C4-6ABB-6393-1CF245523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E4788F-4D17-5EDF-AED3-AFA854E7C5D0}"/>
              </a:ext>
            </a:extLst>
          </p:cNvPr>
          <p:cNvSpPr txBox="1"/>
          <p:nvPr/>
        </p:nvSpPr>
        <p:spPr>
          <a:xfrm>
            <a:off x="2384393" y="48514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BLUEWAY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0CAF34-DCB7-801B-CAF9-BAAB319E5669}"/>
              </a:ext>
            </a:extLst>
          </p:cNvPr>
          <p:cNvSpPr txBox="1"/>
          <p:nvPr/>
        </p:nvSpPr>
        <p:spPr>
          <a:xfrm>
            <a:off x="9440943" y="670836"/>
            <a:ext cx="804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B9F87D-4653-F493-2578-8BE7F713EAE6}"/>
              </a:ext>
            </a:extLst>
          </p:cNvPr>
          <p:cNvSpPr txBox="1"/>
          <p:nvPr/>
        </p:nvSpPr>
        <p:spPr>
          <a:xfrm>
            <a:off x="3048366" y="1718301"/>
            <a:ext cx="6450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	BLUEWAY</a:t>
            </a:r>
            <a:r>
              <a:rPr lang="en-US" sz="2800" dirty="0"/>
              <a:t>: A WATER ROUTE             RESERVED FOR NONMOTORIZED CRAFT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044E96-60BA-761C-2BB0-B790B2E91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4F9DC8-C5D9-940C-AF47-843D08DDDB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366" y="2789981"/>
            <a:ext cx="5689076" cy="371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6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D9821E-A8E4-5F6E-5A2E-37DD016CD10C}"/>
              </a:ext>
            </a:extLst>
          </p:cNvPr>
          <p:cNvSpPr txBox="1"/>
          <p:nvPr/>
        </p:nvSpPr>
        <p:spPr>
          <a:xfrm>
            <a:off x="531223" y="1045725"/>
            <a:ext cx="10990218" cy="515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Striking through the words that were covered in previous lists and PowerPoint shows. 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ABYEING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ADULTED AEDESES AGENDER AHADITH ALTCOIN AMIRITE ANGSTED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ASSHATS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ASSLESS ASSWIPE BACKEND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BIRRIAS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BIRTHER BLIMPED BLUEWAY BODYCAM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BOHUNKS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BONSAIS BORICUA BOTOXED BOTOXES BOUGIER BOUJIER BOURGIE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BROIEST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BUCKRAS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CAMGIRL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CATHING CELLIES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CERIMAN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CHANNAS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CHATBOT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CHICHAS 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CHIPLET CHROMIS COHESIN CORIVAL COSPLAY COTIJAS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CRINGEY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CRYPSES CRYPSIS CRYPTID CUBESAT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CUCKING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DASHCAM DEADASS DEBOARD DEGORGE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DELEAFS 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DEMONYM DOGPILE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DOXINGS DOXXING DUKKAHS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DUMBASS EELINGS EGGCORN EKUELES EMAILER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EMPATHS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EMPINGS 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EPIGYNA EPIGYNE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FANARTS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FATBERG FECESES FINTECH FLAVEDO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FRANCOS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FUGLIER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FURRIES FUSUMAS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FUTSALS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GANKING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GEEKING GEOSMIN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GEOTAGS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GIRLIES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GLAMPED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GLAMPER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GNETUMS GOETTAS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GOYISHE GREYOUT GULESES GUMMIES HANGULS HAPTICS HEISHIS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HOASCAS HOGLETS HUCKING HUNKEYS HUNKIES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INKINGS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IXNAYED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JAKESES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JAMOKES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JANKIER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JEGGING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JESUITS JOLLOFS 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JUICERY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KANAKAS 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KAYFABE KETTLED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KEYTARS KHARIFS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KOBOCHA 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KRATOMS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KUMBAYA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LAGGIER LARPERS LARPING LEAFERS LIPOING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MAITAKE MALTMAN MALTMEN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MASKNES MATCHAS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MEADERY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MEETUPS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MEIKLER MELINJO MELTIER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MIDDEST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MODDERS MODDEST MODDING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MOFONGO MULATTO NAMASTE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NEONICS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NOOBIES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NOOKIES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NUTBALL OMAKASE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ONESIES OUNCERS OXGALLS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PANTSED PANTSES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PEEPALS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PICKNEY PIROGIS PLUSHIE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POMMIES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POOFIER PREHIRE PRENEED PREPPER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PRONING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PUNKING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RAPINIS REALIAS REDBUSH REDNECK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REPOSTS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RETCONS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REWATCH SENRYUS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SHARTED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SHEENEY SHEENIE SHEGETZ SHICKSA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SHIKSAS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SHIKSEH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SHIKSES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SHIVING SHIVVED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SHOULDA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SITCHES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SIZEISM SIZEIST SLUSHEE SLUSHIE SNARKED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SPAZZED SPAZZES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SPONCON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STANNED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STIMMED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STUFFIE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SWOLEST 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TABESES TASERED THINGIE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UNMUTED UNMUTES UNPAIRS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UNVAXED VAQUITA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VAXXING VERBING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WALIEST</a:t>
            </a:r>
            <a:r>
              <a:rPr lang="en-US" sz="1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WALLIER </a:t>
            </a:r>
            <a:r>
              <a:rPr lang="en-US" sz="1600" b="1" strike="sngStrike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YEETING ZAATARS ZEDONKS ZEEDONK ZONKEYS ZOODLES ZOOMERS</a:t>
            </a: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3DCE9E-9421-F177-E4BC-EE78B7BE1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462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16686-F859-2A48-6720-B01D43379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A7950-F0B3-F48A-A686-A45C134E94F2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B C D M O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758F92-86AB-6ED7-4F94-F615F0A88979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E3B59F-8A61-B2BB-9AB9-95AE90365EF0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A5D9A8-7B3E-4F32-59E0-755BB35CA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3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8C905-BA9D-B93F-DE65-4ED2FBB0B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B63538-C946-EEB7-245F-F520F45461AC}"/>
              </a:ext>
            </a:extLst>
          </p:cNvPr>
          <p:cNvSpPr txBox="1"/>
          <p:nvPr/>
        </p:nvSpPr>
        <p:spPr>
          <a:xfrm>
            <a:off x="2544650" y="64539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BODYCAM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D064D4-F93E-4C48-A446-250B7B189ACB}"/>
              </a:ext>
            </a:extLst>
          </p:cNvPr>
          <p:cNvSpPr txBox="1"/>
          <p:nvPr/>
        </p:nvSpPr>
        <p:spPr>
          <a:xfrm>
            <a:off x="9601200" y="831089"/>
            <a:ext cx="804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1FA8A8-151A-B1C6-8191-8FF5D597C0E2}"/>
              </a:ext>
            </a:extLst>
          </p:cNvPr>
          <p:cNvSpPr txBox="1"/>
          <p:nvPr/>
        </p:nvSpPr>
        <p:spPr>
          <a:xfrm>
            <a:off x="3208623" y="1878554"/>
            <a:ext cx="64509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BODYCAM</a:t>
            </a:r>
            <a:r>
              <a:rPr lang="en-US" sz="2800" dirty="0"/>
              <a:t>: A VIDEO CAMERA MOUNTED ON THE FRONT OF A BODY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08031F-608C-338F-B631-888F7CD2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B8F77E-CC93-AF68-7AF1-D06AD48ACC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67" l="10000" r="99556">
                        <a14:foregroundMark x1="14333" y1="44333" x2="82667" y2="42833"/>
                        <a14:foregroundMark x1="82667" y1="42833" x2="99111" y2="43333"/>
                        <a14:foregroundMark x1="63667" y1="0" x2="64556" y2="99667"/>
                        <a14:foregroundMark x1="20111" y1="10000" x2="34444" y2="20833"/>
                        <a14:foregroundMark x1="22889" y1="2667" x2="18444" y2="28167"/>
                        <a14:foregroundMark x1="20444" y1="5333" x2="19778" y2="18833"/>
                        <a14:foregroundMark x1="19778" y1="18833" x2="17778" y2="18500"/>
                        <a14:foregroundMark x1="19222" y1="19167" x2="15333" y2="26500"/>
                        <a14:foregroundMark x1="53222" y1="21667" x2="73889" y2="24833"/>
                        <a14:foregroundMark x1="14333" y1="89500" x2="17889" y2="54167"/>
                        <a14:foregroundMark x1="16333" y1="88667" x2="18778" y2="80167"/>
                        <a14:foregroundMark x1="18778" y1="80167" x2="21111" y2="56333"/>
                        <a14:foregroundMark x1="14333" y1="65333" x2="10333" y2="88833"/>
                        <a14:foregroundMark x1="10333" y1="88833" x2="15444" y2="97333"/>
                        <a14:foregroundMark x1="15444" y1="97333" x2="20000" y2="88167"/>
                        <a14:foregroundMark x1="20000" y1="88167" x2="25556" y2="63500"/>
                        <a14:foregroundMark x1="25556" y1="63500" x2="25667" y2="60500"/>
                        <a14:foregroundMark x1="99111" y1="69833" x2="97778" y2="96833"/>
                        <a14:foregroundMark x1="97778" y1="96833" x2="96222" y2="90000"/>
                        <a14:foregroundMark x1="97444" y1="77000" x2="99556" y2="75833"/>
                        <a14:foregroundMark x1="21889" y1="4667" x2="27333" y2="12833"/>
                        <a14:foregroundMark x1="91598" y1="51692" x2="64754" y2="86154"/>
                        <a14:foregroundMark x1="41598" y1="42154" x2="50820" y2="76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327" y="3120941"/>
            <a:ext cx="4637492" cy="309166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E499238-FF9E-7B07-CCA7-4242A764ADBA}"/>
              </a:ext>
            </a:extLst>
          </p:cNvPr>
          <p:cNvSpPr/>
          <p:nvPr/>
        </p:nvSpPr>
        <p:spPr>
          <a:xfrm>
            <a:off x="6702458" y="3685880"/>
            <a:ext cx="904973" cy="13291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6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2B0C4-F7F6-6ED5-6335-A43BA4E82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3A1C83-7149-F1BA-9937-0C5CF83D3161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B I N O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endParaRPr lang="en-US" sz="60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AA83D7-40DB-1823-39EA-875D4F137E4D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A20A4B-1D85-EB81-F82E-7A3CF49778B7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9B3C6B-48A0-2F28-6D0F-CC6B3B21C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6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688B3-8262-5528-8BAB-C6B805C43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8BDD34-31FD-9AFD-436A-11F8D4849D02}"/>
              </a:ext>
            </a:extLst>
          </p:cNvPr>
          <p:cNvSpPr txBox="1"/>
          <p:nvPr/>
        </p:nvSpPr>
        <p:spPr>
          <a:xfrm>
            <a:off x="2544650" y="94705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BASIONS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BBBB43-48D9-CAE5-0578-BFA315F132F5}"/>
              </a:ext>
            </a:extLst>
          </p:cNvPr>
          <p:cNvSpPr txBox="1"/>
          <p:nvPr/>
        </p:nvSpPr>
        <p:spPr>
          <a:xfrm>
            <a:off x="4676503" y="195033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6D335C-B7F8-6C33-29A8-5AC0293A629F}"/>
              </a:ext>
            </a:extLst>
          </p:cNvPr>
          <p:cNvSpPr txBox="1"/>
          <p:nvPr/>
        </p:nvSpPr>
        <p:spPr>
          <a:xfrm>
            <a:off x="4447926" y="2881811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2F3FF0-1767-F928-F103-410B3A8AD230}"/>
              </a:ext>
            </a:extLst>
          </p:cNvPr>
          <p:cNvSpPr txBox="1"/>
          <p:nvPr/>
        </p:nvSpPr>
        <p:spPr>
          <a:xfrm>
            <a:off x="2544650" y="3466586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BONSAIS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C089EB-CB33-BEDF-216A-027F0D967817}"/>
              </a:ext>
            </a:extLst>
          </p:cNvPr>
          <p:cNvSpPr txBox="1"/>
          <p:nvPr/>
        </p:nvSpPr>
        <p:spPr>
          <a:xfrm>
            <a:off x="9400896" y="1029803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AB3A6F-EBAB-95B4-1BC5-EC9CB2CD5B42}"/>
              </a:ext>
            </a:extLst>
          </p:cNvPr>
          <p:cNvSpPr txBox="1"/>
          <p:nvPr/>
        </p:nvSpPr>
        <p:spPr>
          <a:xfrm>
            <a:off x="2323750" y="4774636"/>
            <a:ext cx="7647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BONSAIS</a:t>
            </a:r>
            <a:r>
              <a:rPr lang="en-US" sz="2800" dirty="0"/>
              <a:t>: NWL23 pl. of </a:t>
            </a:r>
            <a:r>
              <a:rPr lang="en-US" sz="2800" u="sng" dirty="0"/>
              <a:t>BONSAI</a:t>
            </a:r>
            <a:r>
              <a:rPr lang="en-US" sz="2800" dirty="0"/>
              <a:t>, A POTTED SHRUB 	    THAT HAS BEEN DWARFED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D6A6F2-44EB-53E2-7DEF-9F97190CC734}"/>
              </a:ext>
            </a:extLst>
          </p:cNvPr>
          <p:cNvSpPr txBox="1"/>
          <p:nvPr/>
        </p:nvSpPr>
        <p:spPr>
          <a:xfrm>
            <a:off x="9377385" y="3487814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968A1C-5C6E-08C5-F39A-9BF27D9BF4D3}"/>
              </a:ext>
            </a:extLst>
          </p:cNvPr>
          <p:cNvSpPr txBox="1"/>
          <p:nvPr/>
        </p:nvSpPr>
        <p:spPr>
          <a:xfrm>
            <a:off x="2755393" y="2121382"/>
            <a:ext cx="7047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BASIONS</a:t>
            </a:r>
            <a:r>
              <a:rPr lang="en-US" sz="2800" dirty="0"/>
              <a:t>: pl. of </a:t>
            </a:r>
            <a:r>
              <a:rPr lang="en-US" sz="2800" u="sng" dirty="0"/>
              <a:t>BASION</a:t>
            </a:r>
            <a:r>
              <a:rPr lang="en-US" sz="2800" dirty="0"/>
              <a:t>, A PART OF THE SKULL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CC4A4DD-0E30-E90A-7141-45FF78585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11991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33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DDFD6F-B743-982C-6925-F27D5BB793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24" b="95767" l="0" r="100000">
                        <a14:foregroundMark x1="0" y1="85185" x2="37430" y2="89418"/>
                        <a14:foregroundMark x1="37989" y1="89947" x2="97765" y2="86772"/>
                        <a14:foregroundMark x1="99441" y1="86243" x2="97765" y2="86243"/>
                        <a14:foregroundMark x1="0" y1="95238" x2="21229" y2="9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407" y="350959"/>
            <a:ext cx="2242243" cy="23733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0DC859-40A6-1F90-CC54-B155C86099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8157" y="3527014"/>
            <a:ext cx="1740702" cy="26456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702E59-41CC-19AC-9F5B-D9BDAC0A38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9409" y="3429000"/>
            <a:ext cx="1865180" cy="281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7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1F9B2-B19A-ABDA-9C94-A500E9FBE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7161D-859C-6E24-C0F7-9F34354B0CBC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B C I O R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89F832-8E0F-AB9E-69A2-9764BA3F4447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41ACD-AB1C-8B24-8E02-984635E4032B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0A80E-75F1-A64C-C765-F74473DAB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2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2F728-41B5-4A90-F0D5-F62C46C3F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695C9F-E3D1-24B9-6C89-A1C33E69511D}"/>
              </a:ext>
            </a:extLst>
          </p:cNvPr>
          <p:cNvSpPr txBox="1"/>
          <p:nvPr/>
        </p:nvSpPr>
        <p:spPr>
          <a:xfrm>
            <a:off x="2544650" y="186145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CARIBOU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DA1297-7E46-2583-0A82-9DB00D1CC33C}"/>
              </a:ext>
            </a:extLst>
          </p:cNvPr>
          <p:cNvSpPr txBox="1"/>
          <p:nvPr/>
        </p:nvSpPr>
        <p:spPr>
          <a:xfrm>
            <a:off x="4676503" y="110943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10BD2D-12CE-75D1-D80D-C4A54FD0319D}"/>
              </a:ext>
            </a:extLst>
          </p:cNvPr>
          <p:cNvSpPr txBox="1"/>
          <p:nvPr/>
        </p:nvSpPr>
        <p:spPr>
          <a:xfrm>
            <a:off x="4476206" y="3796214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BA4088-E9CA-700C-03B8-12486A2FC7CB}"/>
              </a:ext>
            </a:extLst>
          </p:cNvPr>
          <p:cNvSpPr txBox="1"/>
          <p:nvPr/>
        </p:nvSpPr>
        <p:spPr>
          <a:xfrm>
            <a:off x="2544650" y="438098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BORICUA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BCF28C-7EE2-A9C0-43C1-F12E8610208F}"/>
              </a:ext>
            </a:extLst>
          </p:cNvPr>
          <p:cNvSpPr txBox="1"/>
          <p:nvPr/>
        </p:nvSpPr>
        <p:spPr>
          <a:xfrm>
            <a:off x="9548945" y="2066126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567938-DA15-CEC3-811E-E164FE22C4D0}"/>
              </a:ext>
            </a:extLst>
          </p:cNvPr>
          <p:cNvSpPr txBox="1"/>
          <p:nvPr/>
        </p:nvSpPr>
        <p:spPr>
          <a:xfrm>
            <a:off x="3054103" y="5650496"/>
            <a:ext cx="7047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BORICUA</a:t>
            </a:r>
            <a:r>
              <a:rPr lang="en-US" sz="2800" dirty="0"/>
              <a:t>: A NATIVE OF PUERTO RICO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0D168F-9198-880C-34CF-2CE24E75C356}"/>
              </a:ext>
            </a:extLst>
          </p:cNvPr>
          <p:cNvSpPr txBox="1"/>
          <p:nvPr/>
        </p:nvSpPr>
        <p:spPr>
          <a:xfrm>
            <a:off x="9656063" y="4567687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3E934D-E31A-3C09-5E96-680188E0A8E9}"/>
              </a:ext>
            </a:extLst>
          </p:cNvPr>
          <p:cNvSpPr txBox="1"/>
          <p:nvPr/>
        </p:nvSpPr>
        <p:spPr>
          <a:xfrm>
            <a:off x="3983302" y="3041214"/>
            <a:ext cx="7047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CARIBOU</a:t>
            </a:r>
            <a:r>
              <a:rPr lang="en-US" sz="2800" dirty="0"/>
              <a:t>: A LARGE DEER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E66141-02C9-A3D3-F008-D0773DC1F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ADE804-9B49-F842-0FB8-2C94632FC7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66" y="3825632"/>
            <a:ext cx="2348084" cy="23480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FB43A6-6596-722A-C745-E9A8B5DF0FB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71" y="231665"/>
            <a:ext cx="2058979" cy="273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5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2B201-50A3-B366-AD98-AA49EC84F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5416C6-B38A-1B65-F91F-5C9934B8723E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B D E O </a:t>
            </a:r>
            <a:r>
              <a:rPr lang="en-US" sz="6000" dirty="0" err="1">
                <a:latin typeface="Scramble" panose="020B0603050302020204" pitchFamily="34" charset="0"/>
              </a:rPr>
              <a:t>O</a:t>
            </a:r>
            <a:r>
              <a:rPr lang="en-US" sz="6000" dirty="0">
                <a:latin typeface="Scramble" panose="020B0603050302020204" pitchFamily="34" charset="0"/>
              </a:rPr>
              <a:t> T 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633473-E0D4-C955-99EF-597AB5277E2E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7D6A5A-5F29-DC53-452A-38F19FA56A7B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418D50-664A-8DE1-20D9-3AC9E962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3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F1432-061F-E1CE-23EC-F48DA5FE8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4A386F-B998-0476-38C0-1A76D3EA71C5}"/>
              </a:ext>
            </a:extLst>
          </p:cNvPr>
          <p:cNvSpPr txBox="1"/>
          <p:nvPr/>
        </p:nvSpPr>
        <p:spPr>
          <a:xfrm>
            <a:off x="2544650" y="730240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BOTOXED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5C4032-8699-6295-40E3-3738689C2992}"/>
              </a:ext>
            </a:extLst>
          </p:cNvPr>
          <p:cNvSpPr txBox="1"/>
          <p:nvPr/>
        </p:nvSpPr>
        <p:spPr>
          <a:xfrm>
            <a:off x="3143845" y="2015852"/>
            <a:ext cx="7005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BOTOXED</a:t>
            </a:r>
            <a:r>
              <a:rPr lang="en-US" sz="2800" dirty="0"/>
              <a:t>: INJECTED BOTULINUM TOXIN (BOTOX, BOTOXES, BOTOXING)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345A9C-FE91-FE43-B97B-097BB5ECE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3FE63E-7189-485F-70A2-98B9B98416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845" y="3043029"/>
            <a:ext cx="6363093" cy="357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20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FDFB3-A6F2-3EA3-24B8-1095A2481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1B92CE-2FE3-F400-DD2B-502304159956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B E G I O R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36F62F-1E8D-9850-2C89-E87E9F9510B2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9EFF59-401B-2205-8F5E-7FA2E1CD95C3}"/>
              </a:ext>
            </a:extLst>
          </p:cNvPr>
          <p:cNvSpPr txBox="1"/>
          <p:nvPr/>
        </p:nvSpPr>
        <p:spPr>
          <a:xfrm>
            <a:off x="4438113" y="4863737"/>
            <a:ext cx="3733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NEW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A9327F-42A1-1D88-6AEC-B8FC8F56E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7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C3571-0137-9E72-FA8D-C3D90914D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8DE2AFC-1521-935A-DCF6-F0CEF24C9FE1}"/>
              </a:ext>
            </a:extLst>
          </p:cNvPr>
          <p:cNvSpPr/>
          <p:nvPr/>
        </p:nvSpPr>
        <p:spPr>
          <a:xfrm>
            <a:off x="10746017" y="229467"/>
            <a:ext cx="1123766" cy="198250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1626A5-2866-60E8-868E-37A1E697C7D7}"/>
              </a:ext>
            </a:extLst>
          </p:cNvPr>
          <p:cNvSpPr txBox="1"/>
          <p:nvPr/>
        </p:nvSpPr>
        <p:spPr>
          <a:xfrm>
            <a:off x="2544650" y="186145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BOUGIER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0949D8-377A-7745-5174-8267FE995105}"/>
              </a:ext>
            </a:extLst>
          </p:cNvPr>
          <p:cNvSpPr txBox="1"/>
          <p:nvPr/>
        </p:nvSpPr>
        <p:spPr>
          <a:xfrm>
            <a:off x="2923903" y="1107405"/>
            <a:ext cx="667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Both of these are new from NWL 23!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869DA6-0598-D7AE-80DA-903F87C4BC1F}"/>
              </a:ext>
            </a:extLst>
          </p:cNvPr>
          <p:cNvSpPr txBox="1"/>
          <p:nvPr/>
        </p:nvSpPr>
        <p:spPr>
          <a:xfrm>
            <a:off x="2544650" y="438098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BOURGIE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9EDFFF-2B85-EDBD-01DE-ABB4E287386F}"/>
              </a:ext>
            </a:extLst>
          </p:cNvPr>
          <p:cNvSpPr txBox="1"/>
          <p:nvPr/>
        </p:nvSpPr>
        <p:spPr>
          <a:xfrm>
            <a:off x="9363694" y="1831001"/>
            <a:ext cx="804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27FAF6-2F2A-E892-CEF6-28A3DB75B838}"/>
              </a:ext>
            </a:extLst>
          </p:cNvPr>
          <p:cNvSpPr txBox="1"/>
          <p:nvPr/>
        </p:nvSpPr>
        <p:spPr>
          <a:xfrm>
            <a:off x="838200" y="5653696"/>
            <a:ext cx="10787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BOURGIE</a:t>
            </a:r>
            <a:r>
              <a:rPr lang="en-US" sz="2800" dirty="0"/>
              <a:t>: 1) n. ONE WHO PRETENDS TO BE WEALTHY (pl. BOURGIES)</a:t>
            </a:r>
          </a:p>
          <a:p>
            <a:r>
              <a:rPr lang="en-US" sz="2800" dirty="0"/>
              <a:t>                   2) adj. PRETENDING TO BE WEALTHY (BOURGIER, BOURGIEST)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F02F0D-E844-FF69-3BEF-3995C4834BAC}"/>
              </a:ext>
            </a:extLst>
          </p:cNvPr>
          <p:cNvSpPr txBox="1"/>
          <p:nvPr/>
        </p:nvSpPr>
        <p:spPr>
          <a:xfrm>
            <a:off x="9674864" y="4327999"/>
            <a:ext cx="804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D4A8F4-D1D4-67C0-40A4-71A7B0452FD9}"/>
              </a:ext>
            </a:extLst>
          </p:cNvPr>
          <p:cNvSpPr txBox="1"/>
          <p:nvPr/>
        </p:nvSpPr>
        <p:spPr>
          <a:xfrm>
            <a:off x="9700280" y="4970997"/>
            <a:ext cx="8046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B19FED7-1A5F-A66F-8107-49C19EAC5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39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6D0395-A274-C349-A4F0-4F8DE59DBBED}"/>
              </a:ext>
            </a:extLst>
          </p:cNvPr>
          <p:cNvSpPr txBox="1"/>
          <p:nvPr/>
        </p:nvSpPr>
        <p:spPr>
          <a:xfrm>
            <a:off x="2726026" y="3124727"/>
            <a:ext cx="7778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BOUGIER</a:t>
            </a:r>
            <a:r>
              <a:rPr lang="en-US" sz="2800" dirty="0"/>
              <a:t>: adj. MORE PRETENDING TO BE WEALTHY (BOUGIE, BOUGIEST)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324CF3-6CF5-DB4E-243E-298DD1B016B2}"/>
              </a:ext>
            </a:extLst>
          </p:cNvPr>
          <p:cNvSpPr txBox="1"/>
          <p:nvPr/>
        </p:nvSpPr>
        <p:spPr>
          <a:xfrm>
            <a:off x="10195813" y="2237971"/>
            <a:ext cx="19548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BOUGIE</a:t>
            </a:r>
            <a:r>
              <a:rPr lang="en-US" sz="2000" dirty="0"/>
              <a:t>: n. A WAX CANDLE with pl. BOUGIES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92DF80-4B0C-0A3B-2C31-0C2908FD53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40" b="96960" l="0" r="100000">
                        <a14:foregroundMark x1="50683" y1="25407" x2="51776" y2="81325"/>
                        <a14:foregroundMark x1="10656" y1="26384" x2="16393" y2="77959"/>
                        <a14:foregroundMark x1="16393" y1="77959" x2="20902" y2="87296"/>
                        <a14:foregroundMark x1="20902" y1="87296" x2="37432" y2="93485"/>
                        <a14:foregroundMark x1="37432" y1="93485" x2="84699" y2="91422"/>
                        <a14:foregroundMark x1="84699" y1="91422" x2="88115" y2="81976"/>
                        <a14:foregroundMark x1="88115" y1="81976" x2="87295" y2="19001"/>
                        <a14:foregroundMark x1="13115" y1="76004" x2="13388" y2="88382"/>
                        <a14:foregroundMark x1="13388" y1="88382" x2="25956" y2="94463"/>
                        <a14:foregroundMark x1="25956" y1="94463" x2="85656" y2="91640"/>
                        <a14:foregroundMark x1="85656" y1="91640" x2="86885" y2="90337"/>
                        <a14:foregroundMark x1="56011" y1="96960" x2="61885" y2="25950"/>
                        <a14:foregroundMark x1="74863" y1="96091" x2="75546" y2="27579"/>
                        <a14:foregroundMark x1="92077" y1="93160" x2="92486" y2="21173"/>
                        <a14:foregroundMark x1="81421" y1="96308" x2="82240" y2="80999"/>
                        <a14:foregroundMark x1="36612" y1="46688" x2="39617" y2="46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7845" y="931615"/>
            <a:ext cx="828694" cy="1043585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DFC38C80-38D2-70DC-2764-E4FC011D9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79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CCCC87-68AB-CDBD-E956-E72172B933F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6" y="1200602"/>
            <a:ext cx="2348084" cy="23480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41F108-D5E0-6300-271F-8DA3B3132A8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1008" y="69067"/>
            <a:ext cx="1202367" cy="125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4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/>
      <p:bldP spid="9" grpId="0"/>
      <p:bldP spid="10" grpId="0"/>
      <p:bldP spid="3" grpId="0"/>
      <p:bldP spid="4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FF018-4EE5-2DFD-886C-282E6DF0D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B38DC5-5E2A-EF7D-D6D8-4699821F7DFF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D </a:t>
            </a:r>
            <a:r>
              <a:rPr lang="en-US" sz="6000" dirty="0" err="1">
                <a:latin typeface="Scramble" panose="020B0603050302020204" pitchFamily="34" charset="0"/>
              </a:rPr>
              <a:t>D</a:t>
            </a:r>
            <a:r>
              <a:rPr lang="en-US" sz="6000" dirty="0">
                <a:latin typeface="Scramble" panose="020B0603050302020204" pitchFamily="34" charset="0"/>
              </a:rPr>
              <a:t> E L T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EB140F-69BE-B52F-56D7-7D2E1866FCEE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7B16E8-E00D-C3B8-A5F4-3A8BF4EA0F11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79FA66-B07B-C92F-FF36-F7EF1DCA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2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43A8C-9E17-54A2-8530-681FB3A55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C0A629-0252-7A5A-BDFE-26934242EA35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B E I J O R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62F3CA-F5D8-95F6-6E5D-1A8A721768DA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1F0F69-C970-141A-8B86-06EA52D8A561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2187C5-7D5F-7F46-8F29-4005E1880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0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71007-AB09-948E-F73A-B2F9F5EE2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533A8C-CC3C-20C3-7943-73B583EF28AD}"/>
              </a:ext>
            </a:extLst>
          </p:cNvPr>
          <p:cNvSpPr txBox="1"/>
          <p:nvPr/>
        </p:nvSpPr>
        <p:spPr>
          <a:xfrm>
            <a:off x="2544650" y="43801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BOUJIER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28F32E-55AB-F786-BD20-3A69FD9AA392}"/>
              </a:ext>
            </a:extLst>
          </p:cNvPr>
          <p:cNvSpPr txBox="1"/>
          <p:nvPr/>
        </p:nvSpPr>
        <p:spPr>
          <a:xfrm>
            <a:off x="3143845" y="1723624"/>
            <a:ext cx="7005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BOUJIER</a:t>
            </a:r>
            <a:r>
              <a:rPr lang="en-US" sz="2800" dirty="0"/>
              <a:t>: MORE OSTENTATIOUS ABOUT RECENT WEALTH (BOUJEE, BOUJIEST)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E3AFB8-8989-D151-223B-019F2C03D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41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BCD737-181A-3F6E-21C8-D1929E75F061}"/>
              </a:ext>
            </a:extLst>
          </p:cNvPr>
          <p:cNvSpPr txBox="1"/>
          <p:nvPr/>
        </p:nvSpPr>
        <p:spPr>
          <a:xfrm>
            <a:off x="8563100" y="1243067"/>
            <a:ext cx="1140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STICKY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76AA8E-C0D1-4970-A519-ED81FF80B7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276" y="2867303"/>
            <a:ext cx="5183448" cy="3671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6226FA-EC4C-659F-A8C9-2923D88352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00" b="93600" l="10000" r="90000">
                        <a14:foregroundMark x1="46000" y1="5200" x2="47400" y2="39000"/>
                        <a14:foregroundMark x1="26600" y1="14800" x2="30200" y2="30800"/>
                        <a14:foregroundMark x1="30200" y1="30800" x2="39600" y2="41800"/>
                        <a14:foregroundMark x1="39600" y1="41800" x2="36400" y2="51600"/>
                        <a14:foregroundMark x1="36400" y1="51600" x2="51200" y2="66400"/>
                        <a14:foregroundMark x1="51200" y1="66400" x2="56400" y2="78600"/>
                        <a14:foregroundMark x1="56400" y1="78600" x2="66800" y2="75200"/>
                        <a14:foregroundMark x1="66800" y1="75200" x2="75400" y2="68600"/>
                        <a14:foregroundMark x1="75400" y1="68600" x2="82200" y2="72800"/>
                        <a14:foregroundMark x1="63400" y1="65400" x2="64600" y2="76200"/>
                        <a14:foregroundMark x1="64600" y1="76200" x2="64400" y2="77000"/>
                        <a14:foregroundMark x1="33000" y1="24000" x2="30600" y2="34600"/>
                        <a14:foregroundMark x1="46600" y1="93600" x2="48600" y2="79000"/>
                        <a14:backgroundMark x1="26000" y1="57200" x2="39800" y2="95400"/>
                        <a14:backgroundMark x1="34800" y1="77200" x2="39200" y2="8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1488">
            <a:off x="6506214" y="4995264"/>
            <a:ext cx="1197897" cy="119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58497-8145-9ADC-DB99-8A61746CE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943DF7-6DFD-014A-1B51-F5617ABEE5DD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C G I L M 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5337E6-150F-BA47-E38A-2496C7FA6A4A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12A6D4-4106-C163-8B8E-D129B22F3491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57CDBA-B680-7D8D-3972-C7AC0524A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3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934ED-A233-BC54-ABF4-288D7378B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6549A9-235D-80F5-4AFB-C83E2EF66E8A}"/>
              </a:ext>
            </a:extLst>
          </p:cNvPr>
          <p:cNvSpPr txBox="1"/>
          <p:nvPr/>
        </p:nvSpPr>
        <p:spPr>
          <a:xfrm>
            <a:off x="2544650" y="419156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CAMGIRL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DF6406-5F10-AD83-146F-65EC3AEADD34}"/>
              </a:ext>
            </a:extLst>
          </p:cNvPr>
          <p:cNvSpPr txBox="1"/>
          <p:nvPr/>
        </p:nvSpPr>
        <p:spPr>
          <a:xfrm>
            <a:off x="3344142" y="1767667"/>
            <a:ext cx="5730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CAMGIRL</a:t>
            </a:r>
            <a:r>
              <a:rPr lang="en-US" sz="2800" dirty="0"/>
              <a:t>: A WOMAN PAID TO POSE ON A WEBCAM FOR ENTERTAINMENT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45A6E4-C81B-0DA9-EB12-DC1808274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43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80BA44-71A7-32E7-E2FF-301BC2AF076D}"/>
              </a:ext>
            </a:extLst>
          </p:cNvPr>
          <p:cNvSpPr txBox="1"/>
          <p:nvPr/>
        </p:nvSpPr>
        <p:spPr>
          <a:xfrm>
            <a:off x="9747505" y="560276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4716FF-44C5-20A6-50B1-61EB77ABA5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298" y="3049832"/>
            <a:ext cx="4807277" cy="320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1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DDB4D-A160-3F0B-6C49-CE226F473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441B0A-BE49-E444-F477-C7FE79C2ABC6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C E I M N 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7B557-A9F2-C322-8402-D49E9FA3969C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E9C11E-8FCF-7442-90DF-6D25F1218F8D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143F52-9CA3-5763-3C8F-7F1D38844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3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16C03-3BD9-ED6B-AB94-8D9E89CEE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001678-09E7-DC2D-503B-59A561F26D31}"/>
              </a:ext>
            </a:extLst>
          </p:cNvPr>
          <p:cNvSpPr txBox="1"/>
          <p:nvPr/>
        </p:nvSpPr>
        <p:spPr>
          <a:xfrm>
            <a:off x="2572930" y="104886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CARMINE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F618B0-EF5C-5D93-EC73-A66D2C7C5D54}"/>
              </a:ext>
            </a:extLst>
          </p:cNvPr>
          <p:cNvSpPr txBox="1"/>
          <p:nvPr/>
        </p:nvSpPr>
        <p:spPr>
          <a:xfrm>
            <a:off x="4704783" y="296847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974E6-87EF-A8E5-152E-2115947AB1C0}"/>
              </a:ext>
            </a:extLst>
          </p:cNvPr>
          <p:cNvSpPr txBox="1"/>
          <p:nvPr/>
        </p:nvSpPr>
        <p:spPr>
          <a:xfrm>
            <a:off x="4504486" y="2983625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9DDE1B-1EC1-7346-F456-0A4AE4B4BCC2}"/>
              </a:ext>
            </a:extLst>
          </p:cNvPr>
          <p:cNvSpPr txBox="1"/>
          <p:nvPr/>
        </p:nvSpPr>
        <p:spPr>
          <a:xfrm>
            <a:off x="2572930" y="3568400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CERIMAN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03CCF-3062-DC17-3001-68AFC6234893}"/>
              </a:ext>
            </a:extLst>
          </p:cNvPr>
          <p:cNvSpPr txBox="1"/>
          <p:nvPr/>
        </p:nvSpPr>
        <p:spPr>
          <a:xfrm>
            <a:off x="9577225" y="1253537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6E015F-4F74-365A-5ED3-ECCC4C77C864}"/>
              </a:ext>
            </a:extLst>
          </p:cNvPr>
          <p:cNvSpPr txBox="1"/>
          <p:nvPr/>
        </p:nvSpPr>
        <p:spPr>
          <a:xfrm>
            <a:off x="3082383" y="4837907"/>
            <a:ext cx="70478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CERIMAN</a:t>
            </a:r>
            <a:r>
              <a:rPr lang="en-US" sz="2800" dirty="0"/>
              <a:t>: A TROPICAL AMERICAN PLANT</a:t>
            </a:r>
          </a:p>
          <a:p>
            <a:r>
              <a:rPr lang="en-US" sz="2800" dirty="0"/>
              <a:t>(</a:t>
            </a:r>
            <a:r>
              <a:rPr lang="en-US" sz="2800"/>
              <a:t>also called MONSTERA/S)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450F67-B8C6-9650-DAF0-99033831EABD}"/>
              </a:ext>
            </a:extLst>
          </p:cNvPr>
          <p:cNvSpPr txBox="1"/>
          <p:nvPr/>
        </p:nvSpPr>
        <p:spPr>
          <a:xfrm>
            <a:off x="9684343" y="3755098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2FABED-CB24-1079-30FF-03954CDA4DA1}"/>
              </a:ext>
            </a:extLst>
          </p:cNvPr>
          <p:cNvSpPr txBox="1"/>
          <p:nvPr/>
        </p:nvSpPr>
        <p:spPr>
          <a:xfrm>
            <a:off x="4011582" y="2228625"/>
            <a:ext cx="7047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CARMINE</a:t>
            </a:r>
            <a:r>
              <a:rPr lang="en-US" sz="2800" dirty="0"/>
              <a:t>: A VIVID RED COLOR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98CFE56-076C-B1EA-BECC-770DBCE0B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45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D0C64F-DA72-EFDF-4DDE-57E2B50CC4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949" l="6480" r="93776">
                        <a14:foregroundMark x1="8112" y1="41939" x2="8112" y2="41939"/>
                        <a14:foregroundMark x1="7449" y1="48673" x2="7449" y2="48673"/>
                        <a14:foregroundMark x1="6480" y1="43827" x2="6480" y2="43827"/>
                        <a14:foregroundMark x1="29541" y1="70357" x2="63980" y2="71327"/>
                        <a14:foregroundMark x1="63980" y1="71327" x2="64082" y2="71480"/>
                        <a14:foregroundMark x1="37143" y1="91122" x2="59133" y2="72296"/>
                        <a14:foregroundMark x1="28214" y1="77653" x2="51276" y2="77245"/>
                        <a14:foregroundMark x1="51276" y1="77245" x2="53367" y2="77245"/>
                        <a14:foregroundMark x1="26837" y1="65000" x2="32908" y2="84796"/>
                        <a14:foregroundMark x1="32908" y1="84796" x2="43520" y2="91786"/>
                        <a14:foregroundMark x1="43520" y1="91786" x2="53520" y2="94949"/>
                        <a14:foregroundMark x1="53520" y1="94949" x2="55153" y2="94847"/>
                        <a14:foregroundMark x1="26429" y1="69133" x2="27143" y2="78163"/>
                        <a14:foregroundMark x1="27143" y1="78163" x2="35204" y2="88776"/>
                        <a14:foregroundMark x1="25306" y1="76429" x2="29694" y2="81939"/>
                        <a14:foregroundMark x1="29694" y1="81939" x2="29694" y2="81939"/>
                        <a14:foregroundMark x1="61173" y1="58673" x2="61173" y2="58673"/>
                        <a14:foregroundMark x1="61582" y1="57449" x2="61582" y2="57449"/>
                        <a14:foregroundMark x1="61582" y1="57449" x2="61888" y2="56071"/>
                        <a14:foregroundMark x1="93776" y1="57857" x2="84388" y2="52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19" y="3429000"/>
            <a:ext cx="2477011" cy="3169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78DE08-6F0D-2D99-1141-0CE89E8DCA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823" y="272630"/>
            <a:ext cx="1655196" cy="165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3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9FE95-786B-D413-D976-4D0672E0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9EEDAD-3B8A-8963-2B73-5876560E6557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B C H O T </a:t>
            </a:r>
            <a:r>
              <a:rPr lang="en-US" sz="6000" dirty="0" err="1">
                <a:latin typeface="Scramble" panose="020B0603050302020204" pitchFamily="34" charset="0"/>
              </a:rPr>
              <a:t>T</a:t>
            </a:r>
            <a:endParaRPr lang="en-US" sz="6000" dirty="0">
              <a:latin typeface="Scramble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F5C05B-FFA5-7145-B860-9CBF7AAAD0F3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8274D7-D222-6E3D-EDB0-2E157118EF43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10259-4BE1-A26D-4638-5C308F2E3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D3F13-3E99-5841-3D8D-BF7341F4F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ED3137-6765-BEBE-C1D1-C5C8BDE2EF6C}"/>
              </a:ext>
            </a:extLst>
          </p:cNvPr>
          <p:cNvSpPr txBox="1"/>
          <p:nvPr/>
        </p:nvSpPr>
        <p:spPr>
          <a:xfrm>
            <a:off x="2525796" y="74909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CHATBOT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C4D545-C05C-CA82-3F27-ACD7FF836572}"/>
              </a:ext>
            </a:extLst>
          </p:cNvPr>
          <p:cNvSpPr txBox="1"/>
          <p:nvPr/>
        </p:nvSpPr>
        <p:spPr>
          <a:xfrm>
            <a:off x="3926179" y="1949424"/>
            <a:ext cx="45893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CHATBOT</a:t>
            </a:r>
            <a:r>
              <a:rPr lang="en-US" sz="2800" dirty="0"/>
              <a:t>: A BOT DESIGNED TO CONVERSE WITH HUMANS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C3C48F-B96A-73E1-F02D-39385A630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47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20946-1AE2-2E1F-0692-1E66C4763A6E}"/>
              </a:ext>
            </a:extLst>
          </p:cNvPr>
          <p:cNvSpPr txBox="1"/>
          <p:nvPr/>
        </p:nvSpPr>
        <p:spPr>
          <a:xfrm>
            <a:off x="9728651" y="890215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0F9491-29AE-79BE-B02A-A26460605A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70" b="92144" l="2952" r="92620">
                        <a14:foregroundMark x1="14945" y1="70425" x2="20756" y2="84566"/>
                        <a14:foregroundMark x1="20756" y1="84566" x2="28875" y2="88447"/>
                        <a14:foregroundMark x1="28875" y1="88447" x2="40959" y2="90018"/>
                        <a14:foregroundMark x1="40959" y1="90018" x2="52030" y2="82255"/>
                        <a14:foregroundMark x1="52030" y1="82255" x2="61531" y2="80869"/>
                        <a14:foregroundMark x1="61531" y1="80869" x2="72232" y2="83364"/>
                        <a14:foregroundMark x1="72232" y1="83364" x2="67159" y2="51664"/>
                        <a14:foregroundMark x1="67159" y1="51664" x2="88653" y2="34658"/>
                        <a14:foregroundMark x1="88653" y1="34658" x2="88192" y2="20240"/>
                        <a14:foregroundMark x1="88192" y1="20240" x2="79797" y2="10536"/>
                        <a14:foregroundMark x1="79797" y1="10536" x2="65775" y2="6470"/>
                        <a14:foregroundMark x1="65775" y1="6470" x2="53598" y2="10444"/>
                        <a14:foregroundMark x1="53598" y1="10444" x2="45480" y2="17560"/>
                        <a14:foregroundMark x1="45480" y1="17560" x2="42804" y2="28928"/>
                        <a14:foregroundMark x1="42804" y1="28928" x2="38192" y2="33272"/>
                        <a14:foregroundMark x1="92620" y1="28189" x2="92620" y2="34011"/>
                        <a14:foregroundMark x1="3044" y1="62662" x2="13561" y2="68669"/>
                        <a14:foregroundMark x1="81550" y1="87246" x2="80535" y2="79298"/>
                        <a14:foregroundMark x1="59502" y1="33641" x2="66882" y2="28743"/>
                        <a14:foregroundMark x1="34686" y1="92144" x2="35609" y2="92144"/>
                        <a14:foregroundMark x1="66328" y1="8965" x2="66697" y2="11738"/>
                        <a14:foregroundMark x1="63930" y1="8041" x2="67066" y2="8041"/>
                        <a14:backgroundMark x1="31550" y1="86876" x2="31550" y2="86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6005" y="4244576"/>
            <a:ext cx="1605195" cy="1601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734DA3-4243-D319-4593-FEAF43BC35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7781" y="3398527"/>
            <a:ext cx="4844198" cy="332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0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04836-3049-17C5-DCB0-77919BB4B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7C2E64-63C9-9E83-1D76-B3EEB8A00585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 E H I L P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84E760-FAC2-6867-5FF6-6135AD57C5B2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0C1930-64F5-0106-B518-640AEEACCB7C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8E5AFB-8B51-D999-5CD6-84EAF7A6D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77ADC-6BCE-0E83-6676-837719975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86B21C-F526-B39E-75CE-17BC403D07F5}"/>
              </a:ext>
            </a:extLst>
          </p:cNvPr>
          <p:cNvSpPr txBox="1"/>
          <p:nvPr/>
        </p:nvSpPr>
        <p:spPr>
          <a:xfrm>
            <a:off x="2638918" y="58883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CHIPLET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5CCB4F-733F-7D83-A465-5AD1CF07C2EC}"/>
              </a:ext>
            </a:extLst>
          </p:cNvPr>
          <p:cNvSpPr txBox="1"/>
          <p:nvPr/>
        </p:nvSpPr>
        <p:spPr>
          <a:xfrm>
            <a:off x="3793914" y="1933720"/>
            <a:ext cx="5468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 CHIPLET</a:t>
            </a:r>
            <a:r>
              <a:rPr lang="en-US" sz="2800" dirty="0"/>
              <a:t>: A SMALL INTEGRATED CIRCUIT LIMITED IN FUNCTION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C0A2BF-9170-F911-F889-E1CF79C1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8FFBFB-993D-9583-9158-348A3A33A88B}"/>
              </a:ext>
            </a:extLst>
          </p:cNvPr>
          <p:cNvSpPr txBox="1"/>
          <p:nvPr/>
        </p:nvSpPr>
        <p:spPr>
          <a:xfrm>
            <a:off x="9841773" y="729959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0E08E6-1185-B90C-BBF4-AE67580BB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7" y="3317875"/>
            <a:ext cx="404812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6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A43A3-1AC6-6240-824A-191D0F181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14ACFE-F4E8-B952-69A4-71F59608BA21}"/>
              </a:ext>
            </a:extLst>
          </p:cNvPr>
          <p:cNvSpPr txBox="1"/>
          <p:nvPr/>
        </p:nvSpPr>
        <p:spPr>
          <a:xfrm>
            <a:off x="2572931" y="48514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ADULTED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491287-7696-E398-3DA5-B02DE3138713}"/>
              </a:ext>
            </a:extLst>
          </p:cNvPr>
          <p:cNvSpPr txBox="1"/>
          <p:nvPr/>
        </p:nvSpPr>
        <p:spPr>
          <a:xfrm>
            <a:off x="2947090" y="1775097"/>
            <a:ext cx="6297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ADULTED</a:t>
            </a:r>
            <a:r>
              <a:rPr lang="en-US" sz="2800" dirty="0"/>
              <a:t>: v. DID THINGS CHARACTERISTIC OF A MATURE INDIVIDUAL (ADULTING)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F1EA6-21ED-137C-38C5-CEB452EF1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F443FA-724C-E895-10FA-94D32ED74A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222" y="3003224"/>
            <a:ext cx="2190455" cy="325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B6AB6A-F87D-7062-2F45-F7D3CE112C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2943" y="4878797"/>
            <a:ext cx="1862557" cy="186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330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70AEB-5A7F-ACE9-A8F8-D448CDCD1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876A61-69AC-BCD6-B6C7-A16C63684215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 H I M O R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C13391-7EB9-27FB-440C-EB284A544409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8ADA4D-CA06-D07E-546B-6EE7B466F577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CC3D44-D5F1-E813-02A8-3B52F566F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7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48218-9716-D8B8-8334-E533BB3C7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D5AB66-CC9B-0589-CA81-A5D96646BA78}"/>
              </a:ext>
            </a:extLst>
          </p:cNvPr>
          <p:cNvSpPr txBox="1"/>
          <p:nvPr/>
        </p:nvSpPr>
        <p:spPr>
          <a:xfrm>
            <a:off x="2544650" y="1088460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CHRISOM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2F0EFF-96F5-630F-5E80-F3926AC814DA}"/>
              </a:ext>
            </a:extLst>
          </p:cNvPr>
          <p:cNvSpPr txBox="1"/>
          <p:nvPr/>
        </p:nvSpPr>
        <p:spPr>
          <a:xfrm>
            <a:off x="4676503" y="336438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B8D2D8-C2B2-C2BD-2BB5-268E10E6F3C2}"/>
              </a:ext>
            </a:extLst>
          </p:cNvPr>
          <p:cNvSpPr txBox="1"/>
          <p:nvPr/>
        </p:nvSpPr>
        <p:spPr>
          <a:xfrm>
            <a:off x="4476206" y="302321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BCF7C-08DA-0E29-FD4A-C17FF5EFE1CA}"/>
              </a:ext>
            </a:extLst>
          </p:cNvPr>
          <p:cNvSpPr txBox="1"/>
          <p:nvPr/>
        </p:nvSpPr>
        <p:spPr>
          <a:xfrm>
            <a:off x="2544650" y="3607991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CHROMIS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9C4F26-3575-65C1-D87A-7FB675D65AE6}"/>
              </a:ext>
            </a:extLst>
          </p:cNvPr>
          <p:cNvSpPr txBox="1"/>
          <p:nvPr/>
        </p:nvSpPr>
        <p:spPr>
          <a:xfrm>
            <a:off x="9548945" y="1293128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2F5C8E-0157-817A-A5CA-75277DB2116A}"/>
              </a:ext>
            </a:extLst>
          </p:cNvPr>
          <p:cNvSpPr txBox="1"/>
          <p:nvPr/>
        </p:nvSpPr>
        <p:spPr>
          <a:xfrm>
            <a:off x="4081715" y="4819095"/>
            <a:ext cx="7117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CHROMIS</a:t>
            </a:r>
            <a:r>
              <a:rPr lang="en-US" sz="2800" dirty="0"/>
              <a:t>: A DAMSELFISH                            (CHROMIS is both singular &amp; plural)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DA3A68-5D90-33CA-1DE5-BCA132951933}"/>
              </a:ext>
            </a:extLst>
          </p:cNvPr>
          <p:cNvSpPr txBox="1"/>
          <p:nvPr/>
        </p:nvSpPr>
        <p:spPr>
          <a:xfrm>
            <a:off x="1576252" y="2299564"/>
            <a:ext cx="9777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CHRISOM</a:t>
            </a:r>
            <a:r>
              <a:rPr lang="en-US" sz="2800" dirty="0"/>
              <a:t>: A CONCENTRATED OIL (also CHRISM/S, adj. CHRISMAL)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AE0460E-054F-AADC-010A-20886DA0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51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23B8C7-68E1-9D8D-1C78-491F87A832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30" l="0" r="100000">
                        <a14:foregroundMark x1="24308" y1="6988" x2="22332" y2="20652"/>
                        <a14:foregroundMark x1="69368" y1="56056" x2="66996" y2="55124"/>
                        <a14:foregroundMark x1="64427" y1="50000" x2="68182" y2="56211"/>
                        <a14:foregroundMark x1="29842" y1="89286" x2="54941" y2="89286"/>
                        <a14:foregroundMark x1="4150" y1="93168" x2="18182" y2="93168"/>
                        <a14:foregroundMark x1="18182" y1="93168" x2="61067" y2="93012"/>
                        <a14:foregroundMark x1="17778" y1="49565" x2="22222" y2="99130"/>
                        <a14:foregroundMark x1="51111" y1="48261" x2="80556" y2="98261"/>
                        <a14:foregroundMark x1="48889" y1="63478" x2="38889" y2="91304"/>
                        <a14:foregroundMark x1="6667" y1="44348" x2="11111" y2="91304"/>
                        <a14:foregroundMark x1="41667" y1="66522" x2="20000" y2="71739"/>
                        <a14:foregroundMark x1="75556" y1="61304" x2="88333" y2="80870"/>
                        <a14:foregroundMark x1="88333" y1="80870" x2="91111" y2="9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711" y="199705"/>
            <a:ext cx="1714664" cy="21868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5ECCF3-4BDA-BA16-B99B-A4FAF9A84BC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252" y="4808320"/>
            <a:ext cx="2236508" cy="178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3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BD30F-701C-9738-D108-21D9D80CA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3FC223-B89F-9096-1018-E83FE2A76F31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 E H I N O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DC8971-AE71-F909-ED68-73A6473D43AF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E052E5-7242-3440-40FF-7239E80688C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6B70A9-8003-B431-CA7D-5D94EBF1E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7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85B87-B95F-4717-DE4F-75E88D70E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5BEB59-246A-B4D4-6B31-0A8AD9149735}"/>
              </a:ext>
            </a:extLst>
          </p:cNvPr>
          <p:cNvSpPr txBox="1"/>
          <p:nvPr/>
        </p:nvSpPr>
        <p:spPr>
          <a:xfrm>
            <a:off x="2544650" y="833936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COHESIN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0131E2-5477-683A-6238-078D4C820BBC}"/>
              </a:ext>
            </a:extLst>
          </p:cNvPr>
          <p:cNvSpPr txBox="1"/>
          <p:nvPr/>
        </p:nvSpPr>
        <p:spPr>
          <a:xfrm>
            <a:off x="3143794" y="2178817"/>
            <a:ext cx="6024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COHESIN</a:t>
            </a:r>
            <a:r>
              <a:rPr lang="en-US" sz="2800" dirty="0"/>
              <a:t>: A TYPE OF PROTEIN COMPLEX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A5001-8D41-4460-1E6B-AFE493641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53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D129EC-93B1-EAB9-3594-5998B6E85DB4}"/>
              </a:ext>
            </a:extLst>
          </p:cNvPr>
          <p:cNvSpPr txBox="1"/>
          <p:nvPr/>
        </p:nvSpPr>
        <p:spPr>
          <a:xfrm>
            <a:off x="9747505" y="975056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79A7D0-969D-2518-191B-8E17CF2750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4426" y="2846589"/>
            <a:ext cx="3263148" cy="369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3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1DA47-B9C1-103A-AAF5-8BFAE4CC8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1A50FB-2DC6-8894-ABDA-322C85616B11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C I L O R 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1E1ECE-7C7A-5908-5E8F-69D47F63BD69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B2991E-2F40-4D49-A41D-235F82C0829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981FF9-360D-0B9F-9EDD-B76C144FE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8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6BE34-9124-BE5A-0E2A-2EEFF7D02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C090C6-5F43-AA25-CD57-6B2746C66E2A}"/>
              </a:ext>
            </a:extLst>
          </p:cNvPr>
          <p:cNvSpPr txBox="1"/>
          <p:nvPr/>
        </p:nvSpPr>
        <p:spPr>
          <a:xfrm>
            <a:off x="2544650" y="909350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CORIVAL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7E6EAF-33F2-2665-0930-E5EA74F1E944}"/>
              </a:ext>
            </a:extLst>
          </p:cNvPr>
          <p:cNvSpPr txBox="1"/>
          <p:nvPr/>
        </p:nvSpPr>
        <p:spPr>
          <a:xfrm>
            <a:off x="4023360" y="2250799"/>
            <a:ext cx="6024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CORIVAL</a:t>
            </a:r>
            <a:r>
              <a:rPr lang="en-US" sz="2800" dirty="0"/>
              <a:t>: A MUTUAL RIVAL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48FABF-21C5-9895-3ED5-E477E511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55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FDC120-70FB-5954-F62C-92FB80E30711}"/>
              </a:ext>
            </a:extLst>
          </p:cNvPr>
          <p:cNvSpPr txBox="1"/>
          <p:nvPr/>
        </p:nvSpPr>
        <p:spPr>
          <a:xfrm>
            <a:off x="9747505" y="1050470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054095-E904-FCC9-BD2E-8D1D7CD2CE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6474" y="2878268"/>
            <a:ext cx="2143125" cy="1022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A9166C-A8D9-5EBC-2BAF-A059475C83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365" y="4274766"/>
            <a:ext cx="5005633" cy="22641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61B6D-C6A7-FEF0-1AF4-C5D80F382C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113" y="4274765"/>
            <a:ext cx="4931080" cy="22641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E19B6F-AF52-454D-CF77-6AB9680F5E3B}"/>
              </a:ext>
            </a:extLst>
          </p:cNvPr>
          <p:cNvSpPr txBox="1"/>
          <p:nvPr/>
        </p:nvSpPr>
        <p:spPr>
          <a:xfrm>
            <a:off x="2564030" y="6543499"/>
            <a:ext cx="7063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ALABAMA</a:t>
            </a:r>
            <a:r>
              <a:rPr lang="en-US" dirty="0"/>
              <a:t> AND </a:t>
            </a:r>
            <a:r>
              <a:rPr lang="en-US" b="1" dirty="0"/>
              <a:t>GEORGIA TECH </a:t>
            </a:r>
            <a:r>
              <a:rPr lang="en-US" dirty="0"/>
              <a:t>WOULD HAVE </a:t>
            </a:r>
            <a:r>
              <a:rPr lang="en-US" b="1" dirty="0"/>
              <a:t>GEORGIA</a:t>
            </a:r>
            <a:r>
              <a:rPr lang="en-US" dirty="0"/>
              <a:t> AS A </a:t>
            </a:r>
            <a:r>
              <a:rPr lang="en-US" b="1" dirty="0"/>
              <a:t>CORIVAL</a:t>
            </a:r>
          </a:p>
        </p:txBody>
      </p:sp>
    </p:spTree>
    <p:extLst>
      <p:ext uri="{BB962C8B-B14F-4D97-AF65-F5344CB8AC3E}">
        <p14:creationId xmlns:p14="http://schemas.microsoft.com/office/powerpoint/2010/main" val="139681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AFEC1-992B-7F87-ABE2-588C57F92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24D188-55B4-C3C0-C5D6-5621AE1B0C2D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C L O P S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287778-4D2E-DC58-6062-671943307A0A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E79F2F-DA27-6C32-9323-94FE71B00D59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E792FE-42A5-7862-7BD3-CC3AC86CC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8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49100-B88C-0857-70E2-9CAE474D0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48E407-6522-8B3A-F87D-4D4934CCA1A7}"/>
              </a:ext>
            </a:extLst>
          </p:cNvPr>
          <p:cNvSpPr txBox="1"/>
          <p:nvPr/>
        </p:nvSpPr>
        <p:spPr>
          <a:xfrm>
            <a:off x="2544650" y="673576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CALYPSO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2CBE91-95D5-5F0C-8500-A8C347FFC563}"/>
              </a:ext>
            </a:extLst>
          </p:cNvPr>
          <p:cNvSpPr txBox="1"/>
          <p:nvPr/>
        </p:nvSpPr>
        <p:spPr>
          <a:xfrm>
            <a:off x="4676503" y="-7844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B65AAA-759F-CC49-2634-929263F21B18}"/>
              </a:ext>
            </a:extLst>
          </p:cNvPr>
          <p:cNvSpPr txBox="1"/>
          <p:nvPr/>
        </p:nvSpPr>
        <p:spPr>
          <a:xfrm>
            <a:off x="4537166" y="2800455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9D9EFD-3372-1A7F-6979-BA3F37328AEC}"/>
              </a:ext>
            </a:extLst>
          </p:cNvPr>
          <p:cNvSpPr txBox="1"/>
          <p:nvPr/>
        </p:nvSpPr>
        <p:spPr>
          <a:xfrm>
            <a:off x="2544650" y="3193107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COSPLAY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89839-FE36-E05D-06B9-6A0DAE262E68}"/>
              </a:ext>
            </a:extLst>
          </p:cNvPr>
          <p:cNvSpPr txBox="1"/>
          <p:nvPr/>
        </p:nvSpPr>
        <p:spPr>
          <a:xfrm>
            <a:off x="9548945" y="878244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48910B-396F-216A-45E0-802C2EFBF716}"/>
              </a:ext>
            </a:extLst>
          </p:cNvPr>
          <p:cNvSpPr txBox="1"/>
          <p:nvPr/>
        </p:nvSpPr>
        <p:spPr>
          <a:xfrm>
            <a:off x="2116184" y="4293891"/>
            <a:ext cx="9013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COSPLAY</a:t>
            </a:r>
            <a:r>
              <a:rPr lang="en-US" sz="2800" dirty="0"/>
              <a:t>: v. TO DRESS UP AS A FICTIONAL CHARACTER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C09DA0-8C6A-4A30-E14F-2C532B7D860B}"/>
              </a:ext>
            </a:extLst>
          </p:cNvPr>
          <p:cNvSpPr txBox="1"/>
          <p:nvPr/>
        </p:nvSpPr>
        <p:spPr>
          <a:xfrm>
            <a:off x="2743201" y="1738923"/>
            <a:ext cx="9777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CALYPSO</a:t>
            </a:r>
            <a:r>
              <a:rPr lang="en-US" sz="2800" dirty="0"/>
              <a:t>: AN IMPROVISED WEST INDIAN SONG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0C1B59A-E5BC-7C69-4F58-04D431A39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57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4FED9-BA8A-29F3-F8D0-7F567B2D4C28}"/>
              </a:ext>
            </a:extLst>
          </p:cNvPr>
          <p:cNvSpPr txBox="1"/>
          <p:nvPr/>
        </p:nvSpPr>
        <p:spPr>
          <a:xfrm>
            <a:off x="9647350" y="3402827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EAB61E-A464-4556-EFBD-7D5701018BE2}"/>
              </a:ext>
            </a:extLst>
          </p:cNvPr>
          <p:cNvSpPr txBox="1"/>
          <p:nvPr/>
        </p:nvSpPr>
        <p:spPr>
          <a:xfrm>
            <a:off x="3283132" y="2111406"/>
            <a:ext cx="636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(two plurals CALYPSOS and CALYPSOES)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92ACAF-443F-E13F-8772-2B3AB654A9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046" y="104145"/>
            <a:ext cx="1715728" cy="17157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6BFECD-6C65-9109-0017-D630CB8121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879" y="4758078"/>
            <a:ext cx="3440688" cy="19353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BE52AF-109F-4094-FBA3-65DF009B2975}"/>
              </a:ext>
            </a:extLst>
          </p:cNvPr>
          <p:cNvSpPr txBox="1"/>
          <p:nvPr/>
        </p:nvSpPr>
        <p:spPr>
          <a:xfrm>
            <a:off x="7816290" y="5093568"/>
            <a:ext cx="3813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COSPLAY</a:t>
            </a:r>
          </a:p>
          <a:p>
            <a:r>
              <a:rPr lang="en-US" sz="2000" dirty="0"/>
              <a:t>COSPLAYS</a:t>
            </a:r>
          </a:p>
          <a:p>
            <a:r>
              <a:rPr lang="en-US" sz="2000" dirty="0"/>
              <a:t>COSPLAYED</a:t>
            </a:r>
          </a:p>
          <a:p>
            <a:r>
              <a:rPr lang="en-US" sz="2000" dirty="0"/>
              <a:t>COSPLAYING</a:t>
            </a:r>
          </a:p>
        </p:txBody>
      </p:sp>
    </p:spTree>
    <p:extLst>
      <p:ext uri="{BB962C8B-B14F-4D97-AF65-F5344CB8AC3E}">
        <p14:creationId xmlns:p14="http://schemas.microsoft.com/office/powerpoint/2010/main" val="290357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3" grpId="0"/>
      <p:bldP spid="4" grpId="0"/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93115-AA83-D19B-28D0-D26CFA053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97697C-CECD-C289-46B9-34AAA49160A7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C I J O S 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461921-3D96-A6C7-C5D1-638A0AD0529B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13D311-8926-F1C0-03DB-95776F19787A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6334BE-9B2B-5B5A-7935-BAE5AC3B3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9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F382D-ECF3-6665-9AF7-1BBB53900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6DAE71-B73C-94FD-8967-0F7479E84491}"/>
              </a:ext>
            </a:extLst>
          </p:cNvPr>
          <p:cNvSpPr txBox="1"/>
          <p:nvPr/>
        </p:nvSpPr>
        <p:spPr>
          <a:xfrm>
            <a:off x="2544650" y="119736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COTIJAS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A33118-BB99-3D99-19A7-A32D428C383F}"/>
              </a:ext>
            </a:extLst>
          </p:cNvPr>
          <p:cNvSpPr txBox="1"/>
          <p:nvPr/>
        </p:nvSpPr>
        <p:spPr>
          <a:xfrm>
            <a:off x="2344252" y="1511519"/>
            <a:ext cx="7503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COTIJAS</a:t>
            </a:r>
            <a:r>
              <a:rPr lang="en-US" sz="2800" dirty="0"/>
              <a:t>: NWL23 pl. of </a:t>
            </a:r>
            <a:r>
              <a:rPr lang="en-US" sz="2800" u="sng" dirty="0"/>
              <a:t>COTIJA</a:t>
            </a:r>
            <a:r>
              <a:rPr lang="en-US" sz="2800" dirty="0"/>
              <a:t>, A MEXICAN CHEESE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AD7649-3B1B-EA74-38D3-96018EEBD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59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145A3-D45F-9E61-10CB-DCB015C10BA3}"/>
              </a:ext>
            </a:extLst>
          </p:cNvPr>
          <p:cNvSpPr txBox="1"/>
          <p:nvPr/>
        </p:nvSpPr>
        <p:spPr>
          <a:xfrm>
            <a:off x="9399153" y="226020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5BB109-AE48-2A6D-1EFB-96B8C35DFC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162" y="2375254"/>
            <a:ext cx="4169229" cy="416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0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4ECD1-7F8E-2DEA-80C7-DB1FC0E5A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8E3866-7113-DB8B-DB2C-F5D7BB839C35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D 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053C4F-2656-9C84-946F-E04E15765352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316505-4F34-75E1-CFB9-0BE8ABA1B7D3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CBBC32-811F-C7BE-D458-A2B53662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21209-643D-BDB1-9584-C4AE83B04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E5486C-67A1-49D3-BD9A-8C9A20E1B4DD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 E P R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761917-D105-F7FF-DBF5-1936A1813ADF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E9ED5A-2E09-C44E-5CDD-4296DC3505BD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11B645-7F55-EC21-11D0-E24A74B4E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2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30839-63F2-088C-F544-D5B6A4C47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DC56BC8-0AFA-E2AF-ADC8-B358BAD58D99}"/>
              </a:ext>
            </a:extLst>
          </p:cNvPr>
          <p:cNvSpPr/>
          <p:nvPr/>
        </p:nvSpPr>
        <p:spPr>
          <a:xfrm>
            <a:off x="5730244" y="5765419"/>
            <a:ext cx="1158240" cy="3220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13C957-C025-EE97-00F2-617495B6414F}"/>
              </a:ext>
            </a:extLst>
          </p:cNvPr>
          <p:cNvSpPr txBox="1"/>
          <p:nvPr/>
        </p:nvSpPr>
        <p:spPr>
          <a:xfrm>
            <a:off x="2544650" y="186145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CYPRESS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D075C0-75A5-115F-BEFF-93F3A5A5CD7E}"/>
              </a:ext>
            </a:extLst>
          </p:cNvPr>
          <p:cNvSpPr txBox="1"/>
          <p:nvPr/>
        </p:nvSpPr>
        <p:spPr>
          <a:xfrm>
            <a:off x="4676503" y="110943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605F70-F66A-0EA2-8FFC-90B2761B7400}"/>
              </a:ext>
            </a:extLst>
          </p:cNvPr>
          <p:cNvSpPr txBox="1"/>
          <p:nvPr/>
        </p:nvSpPr>
        <p:spPr>
          <a:xfrm>
            <a:off x="4537166" y="3988337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1067E6-3433-18B3-EDF2-3D99BCEE947D}"/>
              </a:ext>
            </a:extLst>
          </p:cNvPr>
          <p:cNvSpPr txBox="1"/>
          <p:nvPr/>
        </p:nvSpPr>
        <p:spPr>
          <a:xfrm>
            <a:off x="2544650" y="438098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CRYPSES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69D1F7-AB1B-47D8-A336-38FDFE042F57}"/>
              </a:ext>
            </a:extLst>
          </p:cNvPr>
          <p:cNvSpPr txBox="1"/>
          <p:nvPr/>
        </p:nvSpPr>
        <p:spPr>
          <a:xfrm>
            <a:off x="9400894" y="1961621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D1FC96-B4B2-1ADB-F8EE-E5CBF31389ED}"/>
              </a:ext>
            </a:extLst>
          </p:cNvPr>
          <p:cNvSpPr txBox="1"/>
          <p:nvPr/>
        </p:nvSpPr>
        <p:spPr>
          <a:xfrm>
            <a:off x="2217011" y="5647488"/>
            <a:ext cx="7988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CRYPSES</a:t>
            </a:r>
            <a:r>
              <a:rPr lang="en-US" sz="2800" dirty="0"/>
              <a:t>: NWL23 pl. of </a:t>
            </a:r>
            <a:r>
              <a:rPr lang="en-US" sz="2800" u="sng" dirty="0"/>
              <a:t>CRYPSIS</a:t>
            </a:r>
            <a:r>
              <a:rPr lang="en-US" sz="2800" dirty="0"/>
              <a:t>, AN ABILITY TO HIDE (also NWL23 pl. CRYPSISES)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19C95B-9357-FCCF-E11C-CD8AA911E8EE}"/>
              </a:ext>
            </a:extLst>
          </p:cNvPr>
          <p:cNvSpPr txBox="1"/>
          <p:nvPr/>
        </p:nvSpPr>
        <p:spPr>
          <a:xfrm>
            <a:off x="2865121" y="2985110"/>
            <a:ext cx="6914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CYPRESS</a:t>
            </a:r>
            <a:r>
              <a:rPr lang="en-US" sz="2800" dirty="0"/>
              <a:t>: A THIN FABRIC (pl. CYPRESSES)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665056C-EAE2-6A25-A0AB-674213C6F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61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8D5622-B34E-D552-1CDC-E997B8127C94}"/>
              </a:ext>
            </a:extLst>
          </p:cNvPr>
          <p:cNvSpPr txBox="1"/>
          <p:nvPr/>
        </p:nvSpPr>
        <p:spPr>
          <a:xfrm>
            <a:off x="9400894" y="1401823"/>
            <a:ext cx="2830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CYPRES</a:t>
            </a:r>
            <a:r>
              <a:rPr lang="en-US" dirty="0"/>
              <a:t>: A LEGAL DOCTRINE (pl. CYPRESES)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91411-C1BD-8BCB-3B88-3D95F7183E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3302" y="337921"/>
            <a:ext cx="1959430" cy="1008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686B5F-164C-2619-2F57-77D005072C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54" y="742278"/>
            <a:ext cx="2047059" cy="23195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A38763-B5EC-7BE7-44BF-0199394F32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4125669"/>
            <a:ext cx="1871079" cy="14033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4D5A19-67FB-7C60-5169-43A4AE3301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89773" l="864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02" y="58214"/>
            <a:ext cx="591966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0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/>
      <p:bldP spid="9" grpId="0"/>
      <p:bldP spid="10" grpId="0"/>
      <p:bldP spid="1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2CA5A-E0D4-750D-D581-C5EF561EB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29D50F-A222-16D5-EEE3-D811DB0A5E83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 I P R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9460F6-BAB8-614D-5E0B-9C696AD2B49E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BB57D3-6069-6C7D-023C-1EB434F3521B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21C61C-DB42-6662-CAD7-07715E46D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C1E6A-0BD5-E603-FBEF-1AAF8702A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558F6A-CB1E-A080-17C3-169C6B0EB692}"/>
              </a:ext>
            </a:extLst>
          </p:cNvPr>
          <p:cNvSpPr txBox="1"/>
          <p:nvPr/>
        </p:nvSpPr>
        <p:spPr>
          <a:xfrm>
            <a:off x="2544650" y="111522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CRYPSIS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33D62C-FFA2-8D21-1BB5-C0FCE53ECB26}"/>
              </a:ext>
            </a:extLst>
          </p:cNvPr>
          <p:cNvSpPr txBox="1"/>
          <p:nvPr/>
        </p:nvSpPr>
        <p:spPr>
          <a:xfrm>
            <a:off x="2700530" y="2412448"/>
            <a:ext cx="6790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	CRYPSIS</a:t>
            </a:r>
            <a:r>
              <a:rPr lang="en-US" sz="2800" dirty="0"/>
              <a:t>: n. AN ABILITY TO HIDE </a:t>
            </a:r>
          </a:p>
          <a:p>
            <a:r>
              <a:rPr lang="en-US" sz="2800" dirty="0"/>
              <a:t>    (NWL23 plurals: CRYPSES and CRYPSISES)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D4D8E1-D269-BFA4-6235-8EC9B0AF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63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E61FB8-A196-A590-CA87-0831380D0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902" y="3463449"/>
            <a:ext cx="2450196" cy="2254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C25154-AC8C-1C6E-CA1D-680DAF16FD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91" b="89773" l="864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582" y="119232"/>
            <a:ext cx="591966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21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2F983-FD91-881A-26F1-FB4D63575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38B95F-674A-67F3-F369-35BF68A7F850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 D I P R T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7FEB73-BFCA-18E2-4954-20CF3C11AAB6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D92F76-F985-C75F-2BF4-EEE15AAC8C50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A6FFA0-7EFE-81FD-A4DC-93D5171F4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8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E16EB-C3C8-4DAF-7F06-FE1756D2D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8C6AC6-F2FC-A82A-8EA5-56DF5F247230}"/>
              </a:ext>
            </a:extLst>
          </p:cNvPr>
          <p:cNvSpPr txBox="1"/>
          <p:nvPr/>
        </p:nvSpPr>
        <p:spPr>
          <a:xfrm>
            <a:off x="2544650" y="37950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CRYPTID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FF7F3-B5E4-E0E7-2938-9B2F7E5F5D27}"/>
              </a:ext>
            </a:extLst>
          </p:cNvPr>
          <p:cNvSpPr txBox="1"/>
          <p:nvPr/>
        </p:nvSpPr>
        <p:spPr>
          <a:xfrm>
            <a:off x="2154936" y="1601355"/>
            <a:ext cx="8168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CRYPTID</a:t>
            </a:r>
            <a:r>
              <a:rPr lang="en-US" sz="2800" dirty="0"/>
              <a:t>: n. AN ANIMAL WHOSE REALITY IS IN DOUBT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ACF08B-ED1F-F771-69B5-71C34A07F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78497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65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22FDD5-A209-7E92-E0C0-B51B9FFD6742}"/>
              </a:ext>
            </a:extLst>
          </p:cNvPr>
          <p:cNvSpPr txBox="1"/>
          <p:nvPr/>
        </p:nvSpPr>
        <p:spPr>
          <a:xfrm>
            <a:off x="9747505" y="520623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1026" name="Picture 2" descr="Cryptozoology Cryptid Creatures Poster by Nikolay Todorov - Fine Art America">
            <a:extLst>
              <a:ext uri="{FF2B5EF4-FFF2-40B4-BE49-F238E27FC236}">
                <a16:creationId xmlns:a16="http://schemas.microsoft.com/office/drawing/2014/main" id="{E7F1278F-8BA8-47AF-9AE0-E7DA7FAC0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88446" y="2208655"/>
            <a:ext cx="4165049" cy="450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93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F8148-A6AB-9E25-8161-014A40BE0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7433F8-11DA-CAB9-E57F-0299BE652AC6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B C E S T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59D922-9D7D-B2B5-427B-DD28336E706D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BCBC0C-C25A-93BB-5F02-D64768B19661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F9313F-F05C-54FD-CC5E-93383732B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3931F-DD3C-5D59-E66E-E73378BEB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C941D8-E6CD-375E-A2ED-B8EFC632CEE1}"/>
              </a:ext>
            </a:extLst>
          </p:cNvPr>
          <p:cNvSpPr txBox="1"/>
          <p:nvPr/>
        </p:nvSpPr>
        <p:spPr>
          <a:xfrm>
            <a:off x="2544650" y="36899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CUBESAT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F9F3B6-0975-5EE6-330B-D5279007FAD8}"/>
              </a:ext>
            </a:extLst>
          </p:cNvPr>
          <p:cNvSpPr txBox="1"/>
          <p:nvPr/>
        </p:nvSpPr>
        <p:spPr>
          <a:xfrm>
            <a:off x="1919803" y="1710442"/>
            <a:ext cx="8861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CUBESAT</a:t>
            </a:r>
            <a:r>
              <a:rPr lang="en-US" sz="2800" dirty="0"/>
              <a:t>: n. A TYPE OF SMALL, CUBIC, ARTIFICIAL SATELLITE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916476-305B-1DE7-6DCD-0DB657724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9610" y="6489007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67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5DC94B-672C-1C20-B997-E487EB4D0A67}"/>
              </a:ext>
            </a:extLst>
          </p:cNvPr>
          <p:cNvSpPr txBox="1"/>
          <p:nvPr/>
        </p:nvSpPr>
        <p:spPr>
          <a:xfrm>
            <a:off x="9747505" y="510113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36F053-78EA-ED19-B98F-8092502BB0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401" y="2458182"/>
            <a:ext cx="7250104" cy="380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6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7F932-B159-5B10-783C-9F292153A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04B8C9-4373-2755-AC84-4A44AD00FFB6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</a:t>
            </a:r>
            <a:r>
              <a:rPr lang="en-US" sz="6000" dirty="0" err="1">
                <a:latin typeface="Scramble" panose="020B0603050302020204" pitchFamily="34" charset="0"/>
              </a:rPr>
              <a:t>A</a:t>
            </a:r>
            <a:r>
              <a:rPr lang="en-US" sz="6000" dirty="0">
                <a:latin typeface="Scramble" panose="020B0603050302020204" pitchFamily="34" charset="0"/>
              </a:rPr>
              <a:t> C D H M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403992-6696-BC9A-9646-327399CEEBC2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A7F3CF-FA50-A2A8-1060-F586C2297DA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311D0-08A8-BA2B-1B43-48CDE0BB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7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3CD87-1B63-6856-1852-BE5BF6813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D1744B-53F4-F3F1-5EB1-D6378A85076A}"/>
              </a:ext>
            </a:extLst>
          </p:cNvPr>
          <p:cNvSpPr txBox="1"/>
          <p:nvPr/>
        </p:nvSpPr>
        <p:spPr>
          <a:xfrm>
            <a:off x="2544650" y="62123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DASHCAM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30465D-DC14-D36E-FF03-AB41FAB7736F}"/>
              </a:ext>
            </a:extLst>
          </p:cNvPr>
          <p:cNvSpPr txBox="1"/>
          <p:nvPr/>
        </p:nvSpPr>
        <p:spPr>
          <a:xfrm>
            <a:off x="3844397" y="1821568"/>
            <a:ext cx="6065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DASHCAM</a:t>
            </a:r>
            <a:r>
              <a:rPr lang="en-US" sz="2800" dirty="0"/>
              <a:t>: n. A VIDEO CAMERA MOUNTED ON A DASHBOARD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3AC474-A543-C2A7-DCA7-ADAE9DFE1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6324" y="6492875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69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07089C-B73F-E0BC-B636-421EC86D13A9}"/>
              </a:ext>
            </a:extLst>
          </p:cNvPr>
          <p:cNvSpPr txBox="1"/>
          <p:nvPr/>
        </p:nvSpPr>
        <p:spPr>
          <a:xfrm>
            <a:off x="9747505" y="762359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37BC85-0A75-1C8B-9EAB-BD162898C2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047" y="2870505"/>
            <a:ext cx="6775906" cy="380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9959D-2072-9F58-71C3-4614A1FCF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05C24D-0A48-45A6-18E0-8CCA2DF2F9C4}"/>
              </a:ext>
            </a:extLst>
          </p:cNvPr>
          <p:cNvSpPr txBox="1"/>
          <p:nvPr/>
        </p:nvSpPr>
        <p:spPr>
          <a:xfrm>
            <a:off x="2544650" y="106017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AEDESES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72357-A071-3B77-DAFD-79316B703012}"/>
              </a:ext>
            </a:extLst>
          </p:cNvPr>
          <p:cNvSpPr txBox="1"/>
          <p:nvPr/>
        </p:nvSpPr>
        <p:spPr>
          <a:xfrm>
            <a:off x="3643910" y="2428428"/>
            <a:ext cx="46832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AEDESES</a:t>
            </a:r>
            <a:r>
              <a:rPr lang="en-US" sz="2800" dirty="0"/>
              <a:t>: NWL23 pl. of </a:t>
            </a:r>
            <a:r>
              <a:rPr lang="en-US" sz="2800" u="sng" dirty="0"/>
              <a:t>AEDES</a:t>
            </a:r>
            <a:r>
              <a:rPr lang="en-US" sz="2800" dirty="0"/>
              <a:t>, A GENUS OF MOSQUITOES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75E652-110A-9251-9CC6-70BD97AC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696C42-0014-57DF-C045-BFDF39E9F5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791" y="3801191"/>
            <a:ext cx="5973452" cy="235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491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E5350-7281-82AE-2804-DFBE3B6F8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09E954-FBC4-8FC4-C658-77F2DABE10C1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</a:t>
            </a:r>
            <a:r>
              <a:rPr lang="en-US" sz="6000" dirty="0" err="1">
                <a:latin typeface="Scramble" panose="020B0603050302020204" pitchFamily="34" charset="0"/>
              </a:rPr>
              <a:t>A</a:t>
            </a:r>
            <a:r>
              <a:rPr lang="en-US" sz="6000" dirty="0">
                <a:latin typeface="Scramble" panose="020B0603050302020204" pitchFamily="34" charset="0"/>
              </a:rPr>
              <a:t> D </a:t>
            </a:r>
            <a:r>
              <a:rPr lang="en-US" sz="6000" dirty="0" err="1">
                <a:latin typeface="Scramble" panose="020B0603050302020204" pitchFamily="34" charset="0"/>
              </a:rPr>
              <a:t>D</a:t>
            </a:r>
            <a:r>
              <a:rPr lang="en-US" sz="6000" dirty="0">
                <a:latin typeface="Scramble" panose="020B0603050302020204" pitchFamily="34" charset="0"/>
              </a:rPr>
              <a:t> E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456A9-11E3-6032-F2D1-2C053EF9A0F7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65F9A-7694-88CC-4892-FFFB96CAF744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DC10AF-1395-CA32-9C9B-10AAC0340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1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127EA-E88A-890C-289F-EAE60B70A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D96829-482B-5A32-65DC-E032E3C4CFC1}"/>
              </a:ext>
            </a:extLst>
          </p:cNvPr>
          <p:cNvSpPr txBox="1"/>
          <p:nvPr/>
        </p:nvSpPr>
        <p:spPr>
          <a:xfrm>
            <a:off x="2327833" y="84336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DEADASS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F347F-A3D6-4BC0-7584-A6B1BC9A1BF9}"/>
              </a:ext>
            </a:extLst>
          </p:cNvPr>
          <p:cNvSpPr txBox="1"/>
          <p:nvPr/>
        </p:nvSpPr>
        <p:spPr>
          <a:xfrm>
            <a:off x="3184317" y="2043691"/>
            <a:ext cx="6065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DEADASS</a:t>
            </a:r>
            <a:r>
              <a:rPr lang="en-US" sz="2800" dirty="0"/>
              <a:t>: adv. SERIOUSLY (not a noun)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AFE397-9113-690F-50E5-BCFAE0372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71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A601D4-2ACC-E5EE-0CD0-725BCB2805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91" b="89773" l="864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262" y="144324"/>
            <a:ext cx="591966" cy="646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32C8A1-F5F2-5648-8A06-8E50958E12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4317" y="3244020"/>
            <a:ext cx="5186099" cy="210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221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68B27-18A5-0F97-6C8E-A792F9927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6E8223-6B17-BC1F-CD3C-D6C1652C114D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B D </a:t>
            </a:r>
            <a:r>
              <a:rPr lang="en-US" sz="6000" dirty="0" err="1">
                <a:latin typeface="Scramble" panose="020B0603050302020204" pitchFamily="34" charset="0"/>
              </a:rPr>
              <a:t>D</a:t>
            </a:r>
            <a:r>
              <a:rPr lang="en-US" sz="6000" dirty="0">
                <a:latin typeface="Scramble" panose="020B0603050302020204" pitchFamily="34" charset="0"/>
              </a:rPr>
              <a:t> E O 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34E861-5E57-5F75-A316-FAC2DE8CD07B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8129B8-4D93-674D-D00C-95DECAF1C8BB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THREE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273A8-68FB-6CC1-4547-05DE28725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5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79E78-99BF-A536-D482-A2FBE3A0A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4AE0274-F778-7ECD-09B4-ABD649548A7B}"/>
              </a:ext>
            </a:extLst>
          </p:cNvPr>
          <p:cNvSpPr/>
          <p:nvPr/>
        </p:nvSpPr>
        <p:spPr>
          <a:xfrm>
            <a:off x="8351520" y="5630904"/>
            <a:ext cx="1648747" cy="365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93B229-EE85-2AF7-AC04-F991AE0A7B4A}"/>
              </a:ext>
            </a:extLst>
          </p:cNvPr>
          <p:cNvSpPr txBox="1"/>
          <p:nvPr/>
        </p:nvSpPr>
        <p:spPr>
          <a:xfrm>
            <a:off x="2798720" y="685787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BOARDED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49DCE7-1BBA-348F-CE74-4F76A3A7EECC}"/>
              </a:ext>
            </a:extLst>
          </p:cNvPr>
          <p:cNvSpPr txBox="1"/>
          <p:nvPr/>
        </p:nvSpPr>
        <p:spPr>
          <a:xfrm>
            <a:off x="4969326" y="138511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87572B-DAF8-615F-96DF-A39738303278}"/>
              </a:ext>
            </a:extLst>
          </p:cNvPr>
          <p:cNvSpPr txBox="1"/>
          <p:nvPr/>
        </p:nvSpPr>
        <p:spPr>
          <a:xfrm>
            <a:off x="5558246" y="3939478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Instead play: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4548A0-21CF-7545-EEC3-E794F3FDE650}"/>
              </a:ext>
            </a:extLst>
          </p:cNvPr>
          <p:cNvSpPr txBox="1"/>
          <p:nvPr/>
        </p:nvSpPr>
        <p:spPr>
          <a:xfrm>
            <a:off x="2798720" y="435184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DEBOARD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DAD66C-B2E7-8031-86E2-6DC5CAD33E7C}"/>
              </a:ext>
            </a:extLst>
          </p:cNvPr>
          <p:cNvSpPr txBox="1"/>
          <p:nvPr/>
        </p:nvSpPr>
        <p:spPr>
          <a:xfrm>
            <a:off x="3581401" y="5610346"/>
            <a:ext cx="7400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DEBOARD</a:t>
            </a:r>
            <a:r>
              <a:rPr lang="en-US" sz="3200" dirty="0"/>
              <a:t>: v.  TO LEAVE A VEHICLE (DEBOARDED, DEBOARDING)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D98425-63F5-0572-6A77-EED5E1F30842}"/>
              </a:ext>
            </a:extLst>
          </p:cNvPr>
          <p:cNvSpPr txBox="1"/>
          <p:nvPr/>
        </p:nvSpPr>
        <p:spPr>
          <a:xfrm>
            <a:off x="1148887" y="2644187"/>
            <a:ext cx="804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4B844E-5E4E-6D5E-926B-B3334FBF6C5A}"/>
              </a:ext>
            </a:extLst>
          </p:cNvPr>
          <p:cNvSpPr txBox="1"/>
          <p:nvPr/>
        </p:nvSpPr>
        <p:spPr>
          <a:xfrm>
            <a:off x="2798720" y="233937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ROADBED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B1BEA620-6E39-97EB-0C62-0E9C39248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83" y="1849714"/>
            <a:ext cx="88392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u="sng" dirty="0"/>
              <a:t>BOARDED</a:t>
            </a:r>
            <a:r>
              <a:rPr lang="en-US" altLang="en-US" sz="2800" dirty="0"/>
              <a:t>: v. TOOK MEALS FOR A FIXED PRICE</a:t>
            </a:r>
            <a:endParaRPr lang="en-US" altLang="en-US" sz="1800" i="1" dirty="0">
              <a:latin typeface="Scramble" panose="020B0603050302020204" pitchFamily="34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54980576-98F1-052E-F2FE-3C67D0B00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845" y="3428850"/>
            <a:ext cx="108986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/>
              <a:t>ROADBED</a:t>
            </a:r>
            <a:r>
              <a:rPr lang="en-US" altLang="en-US" sz="2800" dirty="0"/>
              <a:t>: n. THE FOUNDATION FOR A RAILROAD TRACK</a:t>
            </a:r>
            <a:endParaRPr lang="en-US" altLang="en-US" sz="1800" dirty="0">
              <a:latin typeface="Scramble" panose="020B06030503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72C102C-AAF6-1BEB-6917-9C9A219F0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73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F26A66-C09A-D1DD-0B67-DBDD349C1C3E}"/>
              </a:ext>
            </a:extLst>
          </p:cNvPr>
          <p:cNvSpPr txBox="1"/>
          <p:nvPr/>
        </p:nvSpPr>
        <p:spPr>
          <a:xfrm>
            <a:off x="9908285" y="2511764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C03A84-CD5E-A563-7D5B-CCCC6F6DAB1C}"/>
              </a:ext>
            </a:extLst>
          </p:cNvPr>
          <p:cNvSpPr txBox="1"/>
          <p:nvPr/>
        </p:nvSpPr>
        <p:spPr>
          <a:xfrm>
            <a:off x="9908285" y="4541033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E8F027-DCBC-F678-6A0A-287DFF62D7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878" y="4263563"/>
            <a:ext cx="2611479" cy="242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0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4" grpId="0"/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8F19A-D9A2-F00D-37DE-96AEA8BE6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C8A119-A288-E3F8-510C-C67FF200C1EE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D 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G </a:t>
            </a:r>
            <a:r>
              <a:rPr lang="en-US" sz="6000" dirty="0" err="1">
                <a:latin typeface="Scramble" panose="020B0603050302020204" pitchFamily="34" charset="0"/>
              </a:rPr>
              <a:t>G</a:t>
            </a:r>
            <a:r>
              <a:rPr lang="en-US" sz="6000" dirty="0">
                <a:latin typeface="Scramble" panose="020B0603050302020204" pitchFamily="34" charset="0"/>
              </a:rPr>
              <a:t> O 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EB8BD3-4335-A5B9-9D57-52DAC3A5B3E6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BBAB83-1BD7-6536-37A5-BDBE370B8BFE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ECFEEF-12F6-FD84-0A23-D88F7BC0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40A3D-1E4D-69B0-D6EB-2BCFA4665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B3FE35-5E06-E0AD-3515-FA9E491212C1}"/>
              </a:ext>
            </a:extLst>
          </p:cNvPr>
          <p:cNvSpPr txBox="1"/>
          <p:nvPr/>
        </p:nvSpPr>
        <p:spPr>
          <a:xfrm>
            <a:off x="2544650" y="63597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DEGORGE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E30AD5-4F21-8261-AB4F-17C411BAC751}"/>
              </a:ext>
            </a:extLst>
          </p:cNvPr>
          <p:cNvSpPr txBox="1"/>
          <p:nvPr/>
        </p:nvSpPr>
        <p:spPr>
          <a:xfrm>
            <a:off x="2337045" y="1820913"/>
            <a:ext cx="7986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DEGORGE</a:t>
            </a:r>
            <a:r>
              <a:rPr lang="en-US" sz="2800" dirty="0"/>
              <a:t>: v. TO USE SALT TO EXTRACT MOISTURE BEFORE COOKING (DEGORGING)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836F54-3983-4966-D316-F5AA930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75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524ACA-56FC-BE85-A4A1-BBEF649347B3}"/>
              </a:ext>
            </a:extLst>
          </p:cNvPr>
          <p:cNvSpPr txBox="1"/>
          <p:nvPr/>
        </p:nvSpPr>
        <p:spPr>
          <a:xfrm>
            <a:off x="9743571" y="1097638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D27ED6-732A-C786-FF3E-B2F36BE27ED6}"/>
              </a:ext>
            </a:extLst>
          </p:cNvPr>
          <p:cNvSpPr txBox="1"/>
          <p:nvPr/>
        </p:nvSpPr>
        <p:spPr>
          <a:xfrm>
            <a:off x="9743571" y="383768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10C99D-55A7-AFD3-F5F1-00B57F1F1B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2592" y="2898160"/>
            <a:ext cx="3626816" cy="333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A85C4-006D-F91C-5048-6AFF9A622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932373-DB69-147E-DE5A-A7D2BA7998EE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D E M </a:t>
            </a:r>
            <a:r>
              <a:rPr lang="en-US" sz="6000" dirty="0" err="1">
                <a:latin typeface="Scramble" panose="020B0603050302020204" pitchFamily="34" charset="0"/>
              </a:rPr>
              <a:t>M</a:t>
            </a:r>
            <a:r>
              <a:rPr lang="en-US" sz="6000" dirty="0">
                <a:latin typeface="Scramble" panose="020B0603050302020204" pitchFamily="34" charset="0"/>
              </a:rPr>
              <a:t> N O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93032A-5B33-EEF6-B87E-DD82E6D6E0F7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F318BE-D2B8-6038-5210-208CBF35072A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9C709B-86A3-A66B-F6E6-C52EEA49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4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789F6-25B1-8C55-F105-CF751A18B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8A7401-2D26-7AA8-65C1-9976C9D17475}"/>
              </a:ext>
            </a:extLst>
          </p:cNvPr>
          <p:cNvSpPr txBox="1"/>
          <p:nvPr/>
        </p:nvSpPr>
        <p:spPr>
          <a:xfrm>
            <a:off x="2422100" y="485145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DEMONYM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B24EB8-AE9E-F094-8B09-7CC9392DCBB7}"/>
              </a:ext>
            </a:extLst>
          </p:cNvPr>
          <p:cNvSpPr txBox="1"/>
          <p:nvPr/>
        </p:nvSpPr>
        <p:spPr>
          <a:xfrm>
            <a:off x="3721847" y="1685474"/>
            <a:ext cx="60659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DEMONYM</a:t>
            </a:r>
            <a:r>
              <a:rPr lang="en-US" sz="2800" dirty="0"/>
              <a:t>: n. A NAME GIVEN TO A GEOGRAPHICAL GROUP OF PEOPLE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C70CE1-7006-2AC7-2671-62A9F5B5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77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A88898-8372-EE46-9F94-5EEE5DCAD01F}"/>
              </a:ext>
            </a:extLst>
          </p:cNvPr>
          <p:cNvSpPr txBox="1"/>
          <p:nvPr/>
        </p:nvSpPr>
        <p:spPr>
          <a:xfrm>
            <a:off x="9624955" y="626265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361024-71AC-470C-6671-9B291A0A7553}"/>
              </a:ext>
            </a:extLst>
          </p:cNvPr>
          <p:cNvSpPr txBox="1"/>
          <p:nvPr/>
        </p:nvSpPr>
        <p:spPr>
          <a:xfrm>
            <a:off x="5089453" y="3115340"/>
            <a:ext cx="27006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TOKYOITES</a:t>
            </a:r>
          </a:p>
          <a:p>
            <a:endParaRPr lang="en-US" sz="2800" dirty="0"/>
          </a:p>
          <a:p>
            <a:r>
              <a:rPr lang="en-US" sz="2800" dirty="0"/>
              <a:t>ASHEVILLIANS</a:t>
            </a:r>
          </a:p>
          <a:p>
            <a:endParaRPr lang="en-US" sz="2800" dirty="0"/>
          </a:p>
          <a:p>
            <a:r>
              <a:rPr lang="en-US" sz="2800" dirty="0"/>
              <a:t>  LONDONERS</a:t>
            </a:r>
          </a:p>
          <a:p>
            <a:endParaRPr lang="en-US" sz="2800" dirty="0"/>
          </a:p>
          <a:p>
            <a:r>
              <a:rPr lang="en-US" sz="2800" dirty="0"/>
              <a:t>SEATTLEITES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071C56-FD14-731F-8AA6-BB6538168F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91" b="89773" l="864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1966" cy="646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53E277-D761-530B-3BE7-EB191366C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51" b="99673" l="5344" r="98168">
                        <a14:foregroundMark x1="65191" y1="3105" x2="64275" y2="27124"/>
                        <a14:foregroundMark x1="70534" y1="54412" x2="90992" y2="71242"/>
                        <a14:foregroundMark x1="90992" y1="71242" x2="95115" y2="78922"/>
                        <a14:foregroundMark x1="95115" y1="78922" x2="92824" y2="87092"/>
                        <a14:foregroundMark x1="92824" y1="87092" x2="58473" y2="92484"/>
                        <a14:foregroundMark x1="58473" y1="92484" x2="45191" y2="90196"/>
                        <a14:foregroundMark x1="45191" y1="90196" x2="42137" y2="75490"/>
                        <a14:foregroundMark x1="42137" y1="75490" x2="31756" y2="70425"/>
                        <a14:foregroundMark x1="31756" y1="70425" x2="16031" y2="78595"/>
                        <a14:foregroundMark x1="16031" y1="78595" x2="27481" y2="99673"/>
                        <a14:foregroundMark x1="47939" y1="56209" x2="51145" y2="71405"/>
                        <a14:foregroundMark x1="51145" y1="71405" x2="64733" y2="97222"/>
                        <a14:foregroundMark x1="64733" y1="97222" x2="64733" y2="97222"/>
                        <a14:foregroundMark x1="96336" y1="91176" x2="46107" y2="95261"/>
                        <a14:foregroundMark x1="98168" y1="70588" x2="97252" y2="99183"/>
                        <a14:foregroundMark x1="62595" y1="63725" x2="56489" y2="90359"/>
                        <a14:foregroundMark x1="58779" y1="99510" x2="60916" y2="84804"/>
                        <a14:foregroundMark x1="6565" y1="79575" x2="25649" y2="98693"/>
                        <a14:foregroundMark x1="9618" y1="86275" x2="21221" y2="98203"/>
                        <a14:foregroundMark x1="21221" y1="98203" x2="21832" y2="98529"/>
                        <a14:foregroundMark x1="26718" y1="66340" x2="25954" y2="66993"/>
                        <a14:foregroundMark x1="37863" y1="56046" x2="31145" y2="62255"/>
                        <a14:foregroundMark x1="58473" y1="5882" x2="50382" y2="19935"/>
                        <a14:foregroundMark x1="60305" y1="2451" x2="54656" y2="8660"/>
                        <a14:foregroundMark x1="52061" y1="7026" x2="59695" y2="2614"/>
                        <a14:foregroundMark x1="59695" y1="2614" x2="67328" y2="6536"/>
                        <a14:foregroundMark x1="49313" y1="10784" x2="49008" y2="17320"/>
                        <a14:foregroundMark x1="47481" y1="17320" x2="50840" y2="14052"/>
                        <a14:foregroundMark x1="44885" y1="19771" x2="54656" y2="20261"/>
                        <a14:foregroundMark x1="34198" y1="58333" x2="28702" y2="62745"/>
                        <a14:foregroundMark x1="32519" y1="61765" x2="23664" y2="69118"/>
                        <a14:foregroundMark x1="23664" y1="66176" x2="27634" y2="65359"/>
                        <a14:backgroundMark x1="33130" y1="13235" x2="32977" y2="25654"/>
                        <a14:backgroundMark x1="32977" y1="25654" x2="25496" y2="45915"/>
                        <a14:backgroundMark x1="25496" y1="45915" x2="2290" y2="59641"/>
                        <a14:backgroundMark x1="87176" y1="35784" x2="96336" y2="55719"/>
                        <a14:backgroundMark x1="91450" y1="17974" x2="89618" y2="38399"/>
                        <a14:backgroundMark x1="52214" y1="49510" x2="29313" y2="39542"/>
                        <a14:backgroundMark x1="29313" y1="39542" x2="29160" y2="39052"/>
                        <a14:backgroundMark x1="2137" y1="87418" x2="5954" y2="94935"/>
                        <a14:backgroundMark x1="5954" y1="94935" x2="7481" y2="96732"/>
                        <a14:backgroundMark x1="10382" y1="95425" x2="11756" y2="99183"/>
                        <a14:backgroundMark x1="8397" y1="66013" x2="24275" y2="63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6086" y="2639581"/>
            <a:ext cx="1401202" cy="13103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411B75-1359-9335-3330-77B5D998EA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41" b="99063" l="4578" r="90843">
                        <a14:foregroundMark x1="53133" y1="4219" x2="55301" y2="26094"/>
                        <a14:foregroundMark x1="55301" y1="26094" x2="55301" y2="26094"/>
                        <a14:foregroundMark x1="53133" y1="44922" x2="70723" y2="74063"/>
                        <a14:foregroundMark x1="70723" y1="74063" x2="71446" y2="84375"/>
                        <a14:foregroundMark x1="71446" y1="84375" x2="64096" y2="99141"/>
                        <a14:foregroundMark x1="38434" y1="86953" x2="42651" y2="94375"/>
                        <a14:foregroundMark x1="7349" y1="55234" x2="35663" y2="42344"/>
                        <a14:foregroundMark x1="6265" y1="51172" x2="24940" y2="42031"/>
                        <a14:foregroundMark x1="45542" y1="50703" x2="68072" y2="76797"/>
                        <a14:foregroundMark x1="68072" y1="76797" x2="65181" y2="86250"/>
                        <a14:foregroundMark x1="65181" y1="86250" x2="59157" y2="88672"/>
                        <a14:foregroundMark x1="76988" y1="95938" x2="73855" y2="78516"/>
                        <a14:foregroundMark x1="60723" y1="7344" x2="54458" y2="14922"/>
                        <a14:foregroundMark x1="60723" y1="5625" x2="45542" y2="14063"/>
                        <a14:foregroundMark x1="64096" y1="85469" x2="43976" y2="62187"/>
                        <a14:foregroundMark x1="43976" y1="62187" x2="43976" y2="62187"/>
                        <a14:foregroundMark x1="4940" y1="53594" x2="12651" y2="52891"/>
                        <a14:foregroundMark x1="90843" y1="53906" x2="83012" y2="55234"/>
                        <a14:foregroundMark x1="33494" y1="71563" x2="34337" y2="54375"/>
                        <a14:foregroundMark x1="34337" y1="54375" x2="34578" y2="54219"/>
                        <a14:foregroundMark x1="43976" y1="13594" x2="48193" y2="35938"/>
                        <a14:foregroundMark x1="48193" y1="35938" x2="49157" y2="36953"/>
                        <a14:foregroundMark x1="39036" y1="16953" x2="47711" y2="13047"/>
                        <a14:foregroundMark x1="39759" y1="14766" x2="41928" y2="17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0218" y="4138078"/>
            <a:ext cx="1298051" cy="20024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883EB2-513C-DC82-9B2A-CA0A1DD5D1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2293" y="3429000"/>
            <a:ext cx="1547160" cy="1484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4BFE6D-3450-F972-7D25-EE82DA7C5DE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2372" y="5092186"/>
            <a:ext cx="2237960" cy="167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6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28928-E032-4539-6BDE-1AF9C21E2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459D82-902F-E2C0-0A46-34E61B978941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D E G I L O 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530428-868D-D0A7-F3C5-E974D24A95C0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9C2321-C6E3-EDF5-F930-46D1CB6DEE3D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54DB06-3571-6AAE-40CE-3838B5F1C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8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72B3F-6EAF-F74D-A7BB-F2D2C7671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69E774-8F63-95D4-CDBB-5C2771558E3E}"/>
              </a:ext>
            </a:extLst>
          </p:cNvPr>
          <p:cNvSpPr txBox="1"/>
          <p:nvPr/>
        </p:nvSpPr>
        <p:spPr>
          <a:xfrm>
            <a:off x="2544650" y="489857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DOGPILE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2CE09B-FC50-B3BB-C4CE-B34E274EA5C8}"/>
              </a:ext>
            </a:extLst>
          </p:cNvPr>
          <p:cNvSpPr txBox="1"/>
          <p:nvPr/>
        </p:nvSpPr>
        <p:spPr>
          <a:xfrm>
            <a:off x="3013271" y="1843194"/>
            <a:ext cx="7310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DOGPILE</a:t>
            </a:r>
            <a:r>
              <a:rPr lang="en-US" sz="2800" dirty="0"/>
              <a:t>: v. TO FIGHT OR CELEBRATE BY FORMING A HEAP OF PEOPLE (DOGPILING)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DAFBF0-7E9E-56FD-697E-EDD1654E3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79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A9EBAB-8161-CB1E-DE3B-D19440E01717}"/>
              </a:ext>
            </a:extLst>
          </p:cNvPr>
          <p:cNvSpPr txBox="1"/>
          <p:nvPr/>
        </p:nvSpPr>
        <p:spPr>
          <a:xfrm>
            <a:off x="9743571" y="951522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831A6D-BF0E-1E99-7828-3A268C8D86D0}"/>
              </a:ext>
            </a:extLst>
          </p:cNvPr>
          <p:cNvSpPr txBox="1"/>
          <p:nvPr/>
        </p:nvSpPr>
        <p:spPr>
          <a:xfrm>
            <a:off x="9743571" y="237652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2050" name="Picture 2" descr="UVA Baseball Players Attest: Dogpiles Come With Temporary Pain, But Forever  Joy">
            <a:extLst>
              <a:ext uri="{FF2B5EF4-FFF2-40B4-BE49-F238E27FC236}">
                <a16:creationId xmlns:a16="http://schemas.microsoft.com/office/drawing/2014/main" id="{FC5D545B-231D-BDB0-F661-853C3E5E9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6095" y="2888944"/>
            <a:ext cx="5384505" cy="359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41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38EC9-DEF2-0CE6-CD06-F95E72A2C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927AA8-92B5-2D5E-C21D-3D4AAFF8861C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D 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G N 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9DFAC4-E57F-1EE4-8E51-DD72DCD51D26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35AA6B-22F9-966E-A26F-7B88CF9EB518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SIX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6DAAAD-08AB-74D5-6EDF-4751A73C1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6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322FD-2704-BF0D-933E-FEACFD754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93B275-0B49-3055-E0B4-4F0B516FBE29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B D M S </a:t>
            </a:r>
            <a:r>
              <a:rPr lang="en-US" sz="6000" dirty="0" err="1">
                <a:latin typeface="Scramble" panose="020B0603050302020204" pitchFamily="34" charset="0"/>
              </a:rPr>
              <a:t>S</a:t>
            </a:r>
            <a:r>
              <a:rPr lang="en-US" sz="6000" dirty="0">
                <a:latin typeface="Scramble" panose="020B0603050302020204" pitchFamily="34" charset="0"/>
              </a:rPr>
              <a:t>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73409C-9885-FCFD-D7BA-9AC35D558F66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0A300-A7F7-41ED-CF2C-5F1C258CAE97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F1CE1B-F5FA-0311-8E62-7CAB13CD1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1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8DFC7-AE95-56D9-880F-2C40893EF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9EECA4-83E2-F2EB-6586-71B9EAD989E4}"/>
              </a:ext>
            </a:extLst>
          </p:cNvPr>
          <p:cNvSpPr txBox="1"/>
          <p:nvPr/>
        </p:nvSpPr>
        <p:spPr>
          <a:xfrm>
            <a:off x="2544650" y="51111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DUMBASS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B1D3EB-4692-0EDE-1AF7-4E5379223940}"/>
              </a:ext>
            </a:extLst>
          </p:cNvPr>
          <p:cNvSpPr txBox="1"/>
          <p:nvPr/>
        </p:nvSpPr>
        <p:spPr>
          <a:xfrm>
            <a:off x="3002226" y="1711448"/>
            <a:ext cx="6863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DUMBASS</a:t>
            </a:r>
            <a:r>
              <a:rPr lang="en-US" sz="3200" dirty="0"/>
              <a:t>: n. AN IDIOT, A MENTALLY DEFICIENT PERSON (pl. DUMBASSES)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044E3F-45A6-2585-4417-AE5C11E96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81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2B6F9C-689E-562C-119E-FDEF368DF6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31" b="100000" l="10000" r="90000">
                        <a14:foregroundMark x1="17222" y1="3724" x2="72361" y2="99814"/>
                        <a14:foregroundMark x1="78889" y1="8939" x2="17500" y2="14711"/>
                        <a14:foregroundMark x1="18750" y1="27188" x2="30694" y2="99814"/>
                        <a14:foregroundMark x1="78611" y1="11173" x2="75833" y2="99814"/>
                        <a14:foregroundMark x1="78750" y1="11173" x2="21944" y2="7821"/>
                        <a14:foregroundMark x1="21806" y1="7821" x2="21389" y2="99814"/>
                        <a14:foregroundMark x1="57639" y1="79143" x2="59861" y2="99814"/>
                        <a14:foregroundMark x1="57500" y1="79143" x2="46667" y2="99814"/>
                        <a14:foregroundMark x1="43333" y1="69832" x2="73889" y2="29981"/>
                        <a14:foregroundMark x1="73889" y1="29981" x2="78194" y2="19367"/>
                        <a14:foregroundMark x1="24722" y1="5587" x2="46667" y2="5400"/>
                        <a14:foregroundMark x1="46667" y1="5400" x2="73889" y2="6518"/>
                        <a14:foregroundMark x1="73889" y1="6518" x2="78611" y2="13780"/>
                        <a14:foregroundMark x1="78611" y1="13780" x2="81389" y2="71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3087" y="2876172"/>
            <a:ext cx="4910698" cy="366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338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63E1D-B76D-9BBB-725A-6C677F5AB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EDBA3C-BE5C-D193-1014-0FF6B72E6135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g I l n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2FC170-5BE2-4D0A-8132-4CDC1C3702BF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721659-2642-C09A-52A5-3FA9D6CD42E0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69B89-846F-F47C-38A5-D729D20E1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8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C63BE-2DCF-4FF4-0956-ADE6D86A4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858CAF-2A7C-8B2D-3592-8DE54FCE7AA9}"/>
              </a:ext>
            </a:extLst>
          </p:cNvPr>
          <p:cNvSpPr txBox="1"/>
          <p:nvPr/>
        </p:nvSpPr>
        <p:spPr>
          <a:xfrm>
            <a:off x="2544650" y="186145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SEELING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F26F7-E057-0C85-8230-A2CC31D4926A}"/>
              </a:ext>
            </a:extLst>
          </p:cNvPr>
          <p:cNvSpPr txBox="1"/>
          <p:nvPr/>
        </p:nvSpPr>
        <p:spPr>
          <a:xfrm>
            <a:off x="4676503" y="110943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C246A6-4333-783A-EB37-2DD0EA48B54A}"/>
              </a:ext>
            </a:extLst>
          </p:cNvPr>
          <p:cNvSpPr txBox="1"/>
          <p:nvPr/>
        </p:nvSpPr>
        <p:spPr>
          <a:xfrm>
            <a:off x="4659706" y="399825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1B99FD-C7C1-05BA-EE92-79230D808B3D}"/>
              </a:ext>
            </a:extLst>
          </p:cNvPr>
          <p:cNvSpPr txBox="1"/>
          <p:nvPr/>
        </p:nvSpPr>
        <p:spPr>
          <a:xfrm>
            <a:off x="2803064" y="438098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EELINGS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1AEDD1-9DC9-32EB-A6F0-69F43EEA5221}"/>
              </a:ext>
            </a:extLst>
          </p:cNvPr>
          <p:cNvSpPr txBox="1"/>
          <p:nvPr/>
        </p:nvSpPr>
        <p:spPr>
          <a:xfrm>
            <a:off x="2462785" y="1938282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079CBD-7C5B-3C62-800E-86B03A5AF1FA}"/>
              </a:ext>
            </a:extLst>
          </p:cNvPr>
          <p:cNvSpPr txBox="1"/>
          <p:nvPr/>
        </p:nvSpPr>
        <p:spPr>
          <a:xfrm>
            <a:off x="3963252" y="5600210"/>
            <a:ext cx="5120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EELINGS</a:t>
            </a:r>
            <a:r>
              <a:rPr lang="en-US" sz="2800" dirty="0"/>
              <a:t>: NWL23 pl. of </a:t>
            </a:r>
            <a:r>
              <a:rPr lang="en-US" sz="2800" u="sng" dirty="0"/>
              <a:t>EELING</a:t>
            </a:r>
            <a:r>
              <a:rPr lang="en-US" sz="2800" dirty="0"/>
              <a:t>, THE ACTIVITY OF CATCHING EELS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EAF855-FEA9-BE29-3D3C-1EB896A4D2E5}"/>
              </a:ext>
            </a:extLst>
          </p:cNvPr>
          <p:cNvSpPr txBox="1"/>
          <p:nvPr/>
        </p:nvSpPr>
        <p:spPr>
          <a:xfrm>
            <a:off x="3258638" y="3005747"/>
            <a:ext cx="6235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SEELING</a:t>
            </a:r>
            <a:r>
              <a:rPr lang="en-US" sz="2800" dirty="0"/>
              <a:t>: v. STITCHING THE EYES OF A FALCON CLOSED DURING TRAINING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437AC23-E07B-D64A-C10D-AA641CCD2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0782" y="6371754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83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C07D66-EA95-EA9A-D4FF-A67E3DB73EE0}"/>
              </a:ext>
            </a:extLst>
          </p:cNvPr>
          <p:cNvSpPr txBox="1"/>
          <p:nvPr/>
        </p:nvSpPr>
        <p:spPr>
          <a:xfrm>
            <a:off x="9559696" y="4504366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F2FDD9-606C-EF92-2897-6FFF3266F9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208" y="5049078"/>
            <a:ext cx="1965150" cy="17013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16E214-8239-D9A7-0FCB-E89F78FC91EC}"/>
              </a:ext>
            </a:extLst>
          </p:cNvPr>
          <p:cNvSpPr txBox="1"/>
          <p:nvPr/>
        </p:nvSpPr>
        <p:spPr>
          <a:xfrm>
            <a:off x="2266391" y="3942701"/>
            <a:ext cx="8046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 H P 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A5405F-91DB-7374-FC0C-EAC77D03DB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91" b="91107" l="1754" r="97619">
                        <a14:foregroundMark x1="1754" y1="36166" x2="11278" y2="38735"/>
                        <a14:foregroundMark x1="97619" y1="33992" x2="85213" y2="34585"/>
                        <a14:foregroundMark x1="50501" y1="91502" x2="50501" y2="83004"/>
                        <a14:foregroundMark x1="80326" y1="28458" x2="75313" y2="27668"/>
                        <a14:foregroundMark x1="16416" y1="26877" x2="29950" y2="30237"/>
                        <a14:foregroundMark x1="29950" y1="30237" x2="30075" y2="30632"/>
                        <a14:foregroundMark x1="50000" y1="9289" x2="49499" y2="1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9296" y="564443"/>
            <a:ext cx="2912523" cy="18473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B41BFB-1442-D715-D53B-A00E8E1156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88" b="100000" l="0" r="100000">
                        <a14:backgroundMark x1="4211" y1="53488" x2="56316" y2="95349"/>
                        <a14:backgroundMark x1="38421" y1="65698" x2="66842" y2="90698"/>
                        <a14:backgroundMark x1="36842" y1="62209" x2="44211" y2="75000"/>
                        <a14:backgroundMark x1="526" y1="97674" x2="8421" y2="94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522820">
            <a:off x="9448658" y="771294"/>
            <a:ext cx="875154" cy="7910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1FE0E7-B2F3-9FDD-A724-71017FDFD1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2330" y1="49419" x2="66990" y2="48837"/>
                        <a14:backgroundMark x1="70388" y1="51163" x2="99515" y2="92442"/>
                        <a14:backgroundMark x1="52427" y1="63372" x2="77670" y2="99419"/>
                        <a14:backgroundMark x1="41748" y1="83721" x2="34466" y2="99419"/>
                        <a14:backgroundMark x1="39806" y1="83140" x2="75243" y2="9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410105">
            <a:off x="11111355" y="834135"/>
            <a:ext cx="752275" cy="62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2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3" grpId="0"/>
      <p:bldP spid="1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2C00A-8A00-F9E3-1E0F-065862DDF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4BFCAA-2ADF-2A64-5FBF-C98F473D097D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C E G </a:t>
            </a:r>
            <a:r>
              <a:rPr lang="en-US" sz="6000" dirty="0" err="1">
                <a:latin typeface="Scramble" panose="020B0603050302020204" pitchFamily="34" charset="0"/>
              </a:rPr>
              <a:t>G</a:t>
            </a:r>
            <a:r>
              <a:rPr lang="en-US" sz="6000" dirty="0">
                <a:latin typeface="Scramble" panose="020B0603050302020204" pitchFamily="34" charset="0"/>
              </a:rPr>
              <a:t> O R 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312FED-DB48-AEAB-EB7E-71AF27D0FEBC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05D43D-929D-803D-8928-F0CD2045E40A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A0B23A-4164-0767-8B4B-DE0AE0BA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8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01D79-ECA9-4817-A5B5-6636A9D39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E4F6F7-2487-58EA-C428-A19FAAFA337F}"/>
              </a:ext>
            </a:extLst>
          </p:cNvPr>
          <p:cNvSpPr txBox="1"/>
          <p:nvPr/>
        </p:nvSpPr>
        <p:spPr>
          <a:xfrm>
            <a:off x="2544650" y="231442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EGGCORN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AD9A5F-8437-709C-1563-1796291C4C48}"/>
              </a:ext>
            </a:extLst>
          </p:cNvPr>
          <p:cNvSpPr txBox="1"/>
          <p:nvPr/>
        </p:nvSpPr>
        <p:spPr>
          <a:xfrm>
            <a:off x="2939166" y="1621439"/>
            <a:ext cx="68083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EGGCORN</a:t>
            </a:r>
            <a:r>
              <a:rPr lang="en-US" sz="2800" dirty="0"/>
              <a:t>: n. A MISHEARD, MISSPOKEN, OR MISPRONOUNCED HOMOPHONE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DB0F2A-E56E-5C5B-A74D-3E262CDE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85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537706-E0BA-EFB9-5A4E-1B6BCF4642AB}"/>
              </a:ext>
            </a:extLst>
          </p:cNvPr>
          <p:cNvSpPr txBox="1"/>
          <p:nvPr/>
        </p:nvSpPr>
        <p:spPr>
          <a:xfrm>
            <a:off x="9747505" y="372562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EA7140-D2C5-7D03-C552-0109910395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91" b="89773" l="8642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1966" cy="646331"/>
          </a:xfrm>
          <a:prstGeom prst="rect">
            <a:avLst/>
          </a:prstGeom>
        </p:spPr>
      </p:pic>
      <p:pic>
        <p:nvPicPr>
          <p:cNvPr id="1026" name="Picture 2" descr="What Are Eggcorns? – Meaning in English &amp; List of Examples">
            <a:extLst>
              <a:ext uri="{FF2B5EF4-FFF2-40B4-BE49-F238E27FC236}">
                <a16:creationId xmlns:a16="http://schemas.microsoft.com/office/drawing/2014/main" id="{08C04667-FCC8-872C-0D6A-DE41FCE6C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668" y="2890940"/>
            <a:ext cx="7686261" cy="364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3CDB0F-4FCC-5DE4-D6B8-6B85F3322B3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503" y="2776320"/>
            <a:ext cx="8312426" cy="3945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46A637-CAE4-8C3A-A373-86FF0ABF4890}"/>
              </a:ext>
            </a:extLst>
          </p:cNvPr>
          <p:cNvSpPr txBox="1"/>
          <p:nvPr/>
        </p:nvSpPr>
        <p:spPr>
          <a:xfrm>
            <a:off x="1885145" y="5959486"/>
            <a:ext cx="2080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“Really, I am       NOT homophonic.”</a:t>
            </a:r>
          </a:p>
        </p:txBody>
      </p:sp>
    </p:spTree>
    <p:extLst>
      <p:ext uri="{BB962C8B-B14F-4D97-AF65-F5344CB8AC3E}">
        <p14:creationId xmlns:p14="http://schemas.microsoft.com/office/powerpoint/2010/main" val="173560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44037-0898-DCB1-7FE4-1B936ABF0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1A115-A5EC-98A3-25D9-3C4A51E4748E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L K S 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1AA92B-6F86-F617-B31A-E17FA690CAFD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899712-354C-81B0-1392-0E67DEFB4B1D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21EA4-6C92-C77A-93CA-F315D9CD4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7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F7322-F751-F148-584F-D0C7F8620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3BD095-82E8-358C-6CC9-047B9CFDD72C}"/>
              </a:ext>
            </a:extLst>
          </p:cNvPr>
          <p:cNvSpPr txBox="1"/>
          <p:nvPr/>
        </p:nvSpPr>
        <p:spPr>
          <a:xfrm>
            <a:off x="2544650" y="281137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EKUELES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4BB50A-5EAE-AC55-D839-15756A214EB1}"/>
              </a:ext>
            </a:extLst>
          </p:cNvPr>
          <p:cNvSpPr txBox="1"/>
          <p:nvPr/>
        </p:nvSpPr>
        <p:spPr>
          <a:xfrm>
            <a:off x="2323452" y="1697587"/>
            <a:ext cx="8221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EKUELES</a:t>
            </a:r>
            <a:r>
              <a:rPr lang="en-US" sz="2800" dirty="0"/>
              <a:t>: new pl. of </a:t>
            </a:r>
            <a:r>
              <a:rPr lang="en-US" sz="2800" u="sng" dirty="0"/>
              <a:t>EKUELE</a:t>
            </a:r>
            <a:r>
              <a:rPr lang="en-US" sz="2800" dirty="0"/>
              <a:t>, A FORMER MONETARY UNIT OF EQUATORIAL GUINEA (also EKPWELE/S)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25377-9302-0BFC-2DBA-08812220B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87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D6548E-21E4-EE7C-0A18-FD9EC315D00C}"/>
              </a:ext>
            </a:extLst>
          </p:cNvPr>
          <p:cNvSpPr txBox="1"/>
          <p:nvPr/>
        </p:nvSpPr>
        <p:spPr>
          <a:xfrm>
            <a:off x="9399153" y="387421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8BA130-CB5F-2936-4375-885300CC7B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0" b="97000" l="0" r="97400">
                        <a14:foregroundMark x1="1400" y1="49600" x2="90800" y2="57200"/>
                        <a14:foregroundMark x1="90800" y1="57200" x2="97400" y2="55600"/>
                        <a14:foregroundMark x1="50000" y1="2600" x2="53800" y2="97000"/>
                        <a14:foregroundMark x1="0" y1="53200" x2="35200" y2="5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8159" y="3475869"/>
            <a:ext cx="1861102" cy="1861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2EFEB5-791E-7362-CF5C-8AD25A11FB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18" b="97866" l="1001" r="97998">
                        <a14:foregroundMark x1="50551" y1="2033" x2="54855" y2="97967"/>
                        <a14:foregroundMark x1="1602" y1="51423" x2="39740" y2="49187"/>
                        <a14:foregroundMark x1="39740" y1="49187" x2="59560" y2="49289"/>
                        <a14:foregroundMark x1="59560" y1="49289" x2="79780" y2="49085"/>
                        <a14:foregroundMark x1="79780" y1="49085" x2="92593" y2="49085"/>
                        <a14:foregroundMark x1="92593" y1="49085" x2="98198" y2="48679"/>
                        <a14:foregroundMark x1="1101" y1="47358" x2="36136" y2="46951"/>
                        <a14:foregroundMark x1="36136" y1="46951" x2="37437" y2="46951"/>
                        <a14:foregroundMark x1="1101" y1="43089" x2="39840" y2="44512"/>
                        <a14:foregroundMark x1="27728" y1="5894" x2="29129" y2="9756"/>
                        <a14:foregroundMark x1="40140" y1="3049" x2="16116" y2="17480"/>
                        <a14:foregroundMark x1="16116" y1="17480" x2="4404" y2="32215"/>
                        <a14:foregroundMark x1="4404" y1="32215" x2="1702" y2="42276"/>
                        <a14:foregroundMark x1="6707" y1="29980" x2="9409" y2="22663"/>
                        <a14:foregroundMark x1="9409" y1="22663" x2="22322" y2="8130"/>
                        <a14:foregroundMark x1="22322" y1="8130" x2="44444" y2="3252"/>
                        <a14:foregroundMark x1="44444" y1="3252" x2="41942" y2="1118"/>
                        <a14:foregroundMark x1="10711" y1="19715" x2="19419" y2="26931"/>
                        <a14:foregroundMark x1="5706" y1="27439" x2="34434" y2="37398"/>
                        <a14:foregroundMark x1="34434" y1="37398" x2="34434" y2="37398"/>
                        <a14:foregroundMark x1="13313" y1="15752" x2="22723" y2="24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407" y="3148781"/>
            <a:ext cx="2553620" cy="251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8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315C0-210E-1F41-23D9-C49FD975D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74A247-2C57-1D46-9AA3-2E8DEDE06D9B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I L M 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CD1194-66C4-4000-6819-FD60191905DE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46F376-3720-6238-304B-9ACE4CABBD2B}"/>
              </a:ext>
            </a:extLst>
          </p:cNvPr>
          <p:cNvSpPr txBox="1"/>
          <p:nvPr/>
        </p:nvSpPr>
        <p:spPr>
          <a:xfrm>
            <a:off x="4800605" y="4772297"/>
            <a:ext cx="2801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TWO  WORDS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8D4752-BDBE-A891-7FBC-A283A6BBB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FDA14-ED47-5AD1-26DE-53C202CA3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0C2C34-0FE2-DEA3-009A-109CECFD6826}"/>
              </a:ext>
            </a:extLst>
          </p:cNvPr>
          <p:cNvSpPr txBox="1"/>
          <p:nvPr/>
        </p:nvSpPr>
        <p:spPr>
          <a:xfrm>
            <a:off x="2544650" y="186145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MEALIER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DF9B0-5388-BE17-0085-5BFD2086BAF1}"/>
              </a:ext>
            </a:extLst>
          </p:cNvPr>
          <p:cNvSpPr txBox="1"/>
          <p:nvPr/>
        </p:nvSpPr>
        <p:spPr>
          <a:xfrm>
            <a:off x="4676503" y="110943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603AFD-CAB4-9C04-C093-39D5FF4E3DC5}"/>
              </a:ext>
            </a:extLst>
          </p:cNvPr>
          <p:cNvSpPr txBox="1"/>
          <p:nvPr/>
        </p:nvSpPr>
        <p:spPr>
          <a:xfrm>
            <a:off x="4659706" y="399825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FC9250-54BC-D268-9412-73E2973385BA}"/>
              </a:ext>
            </a:extLst>
          </p:cNvPr>
          <p:cNvSpPr txBox="1"/>
          <p:nvPr/>
        </p:nvSpPr>
        <p:spPr>
          <a:xfrm>
            <a:off x="2544650" y="4380989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EMAILER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DFFF93-9264-DBB0-46AA-71972C744518}"/>
              </a:ext>
            </a:extLst>
          </p:cNvPr>
          <p:cNvSpPr txBox="1"/>
          <p:nvPr/>
        </p:nvSpPr>
        <p:spPr>
          <a:xfrm>
            <a:off x="9400894" y="1963449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ACF8D9-E78C-DBB2-3645-7D682C616E60}"/>
              </a:ext>
            </a:extLst>
          </p:cNvPr>
          <p:cNvSpPr txBox="1"/>
          <p:nvPr/>
        </p:nvSpPr>
        <p:spPr>
          <a:xfrm>
            <a:off x="1668020" y="5535019"/>
            <a:ext cx="8670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EMAILER</a:t>
            </a:r>
            <a:r>
              <a:rPr lang="en-US" sz="2800" dirty="0"/>
              <a:t>: ONE THAT SENDS MESSAGES BY COMPUTER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AD840E-7280-AD77-2B71-31071EBD2735}"/>
              </a:ext>
            </a:extLst>
          </p:cNvPr>
          <p:cNvSpPr txBox="1"/>
          <p:nvPr/>
        </p:nvSpPr>
        <p:spPr>
          <a:xfrm>
            <a:off x="3258638" y="3005747"/>
            <a:ext cx="6235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MEALIER</a:t>
            </a:r>
            <a:r>
              <a:rPr lang="en-US" sz="2800" dirty="0"/>
              <a:t>: adj. MORE MEALY, SOFT, DRY, AND FRIABLE (MEALIEST)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553262-F503-86F9-3A9B-A2F7DE11642F}"/>
              </a:ext>
            </a:extLst>
          </p:cNvPr>
          <p:cNvSpPr txBox="1"/>
          <p:nvPr/>
        </p:nvSpPr>
        <p:spPr>
          <a:xfrm>
            <a:off x="2380726" y="4476974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CEBCCF-71D9-2A68-35B8-3B5B585C7D9F}"/>
              </a:ext>
            </a:extLst>
          </p:cNvPr>
          <p:cNvSpPr txBox="1"/>
          <p:nvPr/>
        </p:nvSpPr>
        <p:spPr>
          <a:xfrm>
            <a:off x="8753988" y="1204568"/>
            <a:ext cx="3438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MEALIE</a:t>
            </a:r>
            <a:r>
              <a:rPr lang="en-US" sz="2000" dirty="0"/>
              <a:t>: n. AN EAR OF CORN (pl. MEALIES).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071E5-D86E-6867-1260-894DCD554A02}"/>
              </a:ext>
            </a:extLst>
          </p:cNvPr>
          <p:cNvSpPr txBox="1"/>
          <p:nvPr/>
        </p:nvSpPr>
        <p:spPr>
          <a:xfrm>
            <a:off x="9554310" y="4583031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F536E7-CD4B-3F9C-21AC-3626C5DB4A8B}"/>
              </a:ext>
            </a:extLst>
          </p:cNvPr>
          <p:cNvSpPr txBox="1"/>
          <p:nvPr/>
        </p:nvSpPr>
        <p:spPr>
          <a:xfrm>
            <a:off x="1809342" y="4562094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88D757-01D4-1AC4-12F9-0054CBB401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0000" l="2396" r="96771">
                        <a14:foregroundMark x1="21979" y1="9219" x2="94479" y2="61406"/>
                        <a14:foregroundMark x1="94479" y1="61406" x2="98542" y2="70313"/>
                        <a14:foregroundMark x1="98542" y1="70313" x2="88542" y2="75469"/>
                        <a14:foregroundMark x1="88542" y1="75469" x2="33021" y2="60313"/>
                        <a14:foregroundMark x1="33021" y1="60313" x2="10833" y2="32813"/>
                        <a14:foregroundMark x1="10833" y1="32813" x2="4583" y2="30469"/>
                        <a14:foregroundMark x1="4583" y1="30469" x2="4271" y2="15781"/>
                        <a14:foregroundMark x1="4271" y1="15781" x2="7083" y2="5156"/>
                        <a14:foregroundMark x1="7083" y1="5156" x2="10000" y2="2656"/>
                        <a14:foregroundMark x1="1458" y1="9844" x2="2292" y2="43281"/>
                        <a14:foregroundMark x1="2292" y1="43281" x2="6250" y2="48594"/>
                        <a14:foregroundMark x1="6250" y1="48594" x2="17188" y2="39531"/>
                        <a14:foregroundMark x1="17188" y1="39531" x2="17500" y2="38906"/>
                        <a14:foregroundMark x1="2396" y1="57344" x2="10417" y2="18750"/>
                        <a14:foregroundMark x1="96771" y1="75000" x2="65313" y2="62187"/>
                        <a14:foregroundMark x1="65313" y1="62187" x2="65313" y2="62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8531" y="277287"/>
            <a:ext cx="1505779" cy="10038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219E19-37A7-5699-07A6-495B6AA01C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6183" y="5217017"/>
            <a:ext cx="2465957" cy="1640983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22E4A4A-2D8D-E69E-2448-2EDC5D62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3974" y="6579369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b="1" smtClean="0">
                <a:solidFill>
                  <a:schemeClr val="tx1"/>
                </a:solidFill>
              </a:rPr>
              <a:t>89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31A5B2B-B555-E897-E1C5-B6646F0B128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4" b="95685" l="375" r="97375">
                        <a14:foregroundMark x1="6625" y1="32645" x2="5125" y2="90244"/>
                        <a14:foregroundMark x1="5125" y1="90244" x2="49875" y2="98124"/>
                        <a14:foregroundMark x1="49875" y1="98124" x2="89375" y2="93246"/>
                        <a14:foregroundMark x1="89375" y1="93246" x2="93500" y2="83865"/>
                        <a14:foregroundMark x1="93500" y1="83865" x2="96875" y2="30769"/>
                        <a14:foregroundMark x1="96875" y1="30769" x2="74625" y2="58724"/>
                        <a14:foregroundMark x1="74625" y1="58724" x2="26625" y2="58537"/>
                        <a14:foregroundMark x1="26625" y1="58537" x2="18500" y2="54034"/>
                        <a14:foregroundMark x1="18500" y1="54034" x2="14125" y2="34146"/>
                        <a14:foregroundMark x1="14125" y1="34146" x2="7000" y2="32833"/>
                        <a14:foregroundMark x1="7000" y1="32833" x2="5875" y2="33959"/>
                        <a14:foregroundMark x1="20125" y1="69231" x2="33625" y2="77111"/>
                        <a14:foregroundMark x1="33625" y1="77111" x2="71125" y2="79550"/>
                        <a14:foregroundMark x1="71125" y1="79550" x2="88750" y2="69606"/>
                        <a14:foregroundMark x1="88750" y1="69606" x2="91250" y2="56098"/>
                        <a14:foregroundMark x1="91250" y1="56098" x2="91125" y2="52345"/>
                        <a14:foregroundMark x1="38000" y1="90619" x2="67125" y2="97936"/>
                        <a14:foregroundMark x1="67125" y1="97936" x2="96500" y2="90807"/>
                        <a14:foregroundMark x1="96500" y1="90807" x2="97375" y2="35272"/>
                        <a14:foregroundMark x1="750" y1="36961" x2="2750" y2="84615"/>
                        <a14:foregroundMark x1="2750" y1="84615" x2="10125" y2="96248"/>
                        <a14:foregroundMark x1="10125" y1="96248" x2="21250" y2="95872"/>
                        <a14:foregroundMark x1="21250" y1="95872" x2="62250" y2="97749"/>
                        <a14:foregroundMark x1="62250" y1="97749" x2="95500" y2="95872"/>
                        <a14:foregroundMark x1="95500" y1="95872" x2="57375" y2="91745"/>
                        <a14:foregroundMark x1="375" y1="35647" x2="2750" y2="94934"/>
                        <a14:backgroundMark x1="1125" y1="24578" x2="21750" y2="21013"/>
                        <a14:backgroundMark x1="21750" y1="21013" x2="27625" y2="28705"/>
                        <a14:backgroundMark x1="27625" y1="28705" x2="48000" y2="25704"/>
                        <a14:backgroundMark x1="48000" y1="25704" x2="55000" y2="18386"/>
                        <a14:backgroundMark x1="55000" y1="18386" x2="61250" y2="17261"/>
                        <a14:backgroundMark x1="61250" y1="17261" x2="67750" y2="19325"/>
                        <a14:backgroundMark x1="67750" y1="19325" x2="74875" y2="24765"/>
                        <a14:backgroundMark x1="74875" y1="24765" x2="87000" y2="21951"/>
                        <a14:backgroundMark x1="87000" y1="21951" x2="93250" y2="17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13" y="-222615"/>
            <a:ext cx="3128064" cy="20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7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3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32EC1-297D-8626-713E-B466E419B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65C9-B23C-4620-A8DA-6D7E06F850D9}"/>
              </a:ext>
            </a:extLst>
          </p:cNvPr>
          <p:cNvSpPr txBox="1"/>
          <p:nvPr/>
        </p:nvSpPr>
        <p:spPr>
          <a:xfrm>
            <a:off x="6171653" y="857770"/>
            <a:ext cx="5457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Scramble" panose="020B0603050302020204" pitchFamily="34" charset="0"/>
              </a:rPr>
              <a:t>DERANGE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330E70-3B7F-8F69-9583-D16B7BC0C85A}"/>
              </a:ext>
            </a:extLst>
          </p:cNvPr>
          <p:cNvSpPr txBox="1"/>
          <p:nvPr/>
        </p:nvSpPr>
        <p:spPr>
          <a:xfrm>
            <a:off x="5495981" y="1812722"/>
            <a:ext cx="804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BAC249-89D1-841D-032E-242AD1596ADD}"/>
              </a:ext>
            </a:extLst>
          </p:cNvPr>
          <p:cNvSpPr txBox="1"/>
          <p:nvPr/>
        </p:nvSpPr>
        <p:spPr>
          <a:xfrm>
            <a:off x="11532871" y="534605"/>
            <a:ext cx="483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CFE45B-808D-5518-FF0C-CC79A535E844}"/>
              </a:ext>
            </a:extLst>
          </p:cNvPr>
          <p:cNvSpPr txBox="1"/>
          <p:nvPr/>
        </p:nvSpPr>
        <p:spPr>
          <a:xfrm>
            <a:off x="4808766" y="138686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could play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377EF1-F8E9-DF07-9402-3034A14B9E3C}"/>
              </a:ext>
            </a:extLst>
          </p:cNvPr>
          <p:cNvSpPr txBox="1"/>
          <p:nvPr/>
        </p:nvSpPr>
        <p:spPr>
          <a:xfrm>
            <a:off x="4476206" y="3964338"/>
            <a:ext cx="44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But why not play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05EFAB-8CC5-4D0A-49E1-4A069F585584}"/>
              </a:ext>
            </a:extLst>
          </p:cNvPr>
          <p:cNvSpPr txBox="1"/>
          <p:nvPr/>
        </p:nvSpPr>
        <p:spPr>
          <a:xfrm>
            <a:off x="2482602" y="4414630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AGENDER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24094D-E28F-A516-7C9C-18FFE61FF91E}"/>
              </a:ext>
            </a:extLst>
          </p:cNvPr>
          <p:cNvSpPr txBox="1"/>
          <p:nvPr/>
        </p:nvSpPr>
        <p:spPr>
          <a:xfrm>
            <a:off x="2284147" y="4372592"/>
            <a:ext cx="804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451539-FA95-BDBD-0F83-56D7F78B1D9B}"/>
              </a:ext>
            </a:extLst>
          </p:cNvPr>
          <p:cNvSpPr txBox="1"/>
          <p:nvPr/>
        </p:nvSpPr>
        <p:spPr>
          <a:xfrm>
            <a:off x="3073690" y="5604636"/>
            <a:ext cx="6044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AGENDER</a:t>
            </a:r>
            <a:r>
              <a:rPr lang="en-US" sz="2800" dirty="0"/>
              <a:t>: adj. NOT HAVING GENDER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FBFA4D-83EA-2DB9-14E4-9A5606E986B7}"/>
              </a:ext>
            </a:extLst>
          </p:cNvPr>
          <p:cNvSpPr txBox="1"/>
          <p:nvPr/>
        </p:nvSpPr>
        <p:spPr>
          <a:xfrm>
            <a:off x="5732742" y="2669458"/>
            <a:ext cx="557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CDC6F5-6CBB-060E-3A4B-BE324E0446F2}"/>
              </a:ext>
            </a:extLst>
          </p:cNvPr>
          <p:cNvSpPr txBox="1"/>
          <p:nvPr/>
        </p:nvSpPr>
        <p:spPr>
          <a:xfrm>
            <a:off x="434336" y="838187"/>
            <a:ext cx="5457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Scramble" panose="020B0603050302020204" pitchFamily="34" charset="0"/>
              </a:rPr>
              <a:t>ANGERED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D55D5E-5835-C12D-1B12-AD58A6127750}"/>
              </a:ext>
            </a:extLst>
          </p:cNvPr>
          <p:cNvSpPr txBox="1"/>
          <p:nvPr/>
        </p:nvSpPr>
        <p:spPr>
          <a:xfrm>
            <a:off x="360313" y="1855535"/>
            <a:ext cx="5457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Scramble" panose="020B0603050302020204" pitchFamily="34" charset="0"/>
              </a:rPr>
              <a:t>ENRAGED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10659F-89D9-F387-4AD0-DCA8C79380F8}"/>
              </a:ext>
            </a:extLst>
          </p:cNvPr>
          <p:cNvSpPr txBox="1"/>
          <p:nvPr/>
        </p:nvSpPr>
        <p:spPr>
          <a:xfrm>
            <a:off x="6205506" y="1880611"/>
            <a:ext cx="5457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Scramble" panose="020B0603050302020204" pitchFamily="34" charset="0"/>
              </a:rPr>
              <a:t>GRENADE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E42B9A-F46B-AA01-A0D4-359FC73C3C30}"/>
              </a:ext>
            </a:extLst>
          </p:cNvPr>
          <p:cNvSpPr txBox="1"/>
          <p:nvPr/>
        </p:nvSpPr>
        <p:spPr>
          <a:xfrm>
            <a:off x="3162842" y="3080940"/>
            <a:ext cx="5457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Scramble" panose="020B0603050302020204" pitchFamily="34" charset="0"/>
              </a:rPr>
              <a:t>GRANDEE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BAAA35-7DEF-672A-73A7-C7F73F5A393D}"/>
              </a:ext>
            </a:extLst>
          </p:cNvPr>
          <p:cNvSpPr txBox="1"/>
          <p:nvPr/>
        </p:nvSpPr>
        <p:spPr>
          <a:xfrm>
            <a:off x="-42023" y="965492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DE9DA3-C894-F1D6-1514-73132DE455B6}"/>
              </a:ext>
            </a:extLst>
          </p:cNvPr>
          <p:cNvSpPr txBox="1"/>
          <p:nvPr/>
        </p:nvSpPr>
        <p:spPr>
          <a:xfrm>
            <a:off x="11485188" y="2007355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F8F6EC-676F-A0B3-1400-C5C8D97AEE99}"/>
              </a:ext>
            </a:extLst>
          </p:cNvPr>
          <p:cNvSpPr txBox="1"/>
          <p:nvPr/>
        </p:nvSpPr>
        <p:spPr>
          <a:xfrm>
            <a:off x="8573968" y="3214301"/>
            <a:ext cx="80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F46F899-5232-9A16-CBC3-E8E0D443A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9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7738AA-7451-7DFE-3CEB-37AC1E256B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48" b="99130" l="5870" r="95435">
                        <a14:foregroundMark x1="43478" y1="4348" x2="43261" y2="10145"/>
                        <a14:foregroundMark x1="9130" y1="24928" x2="8696" y2="37391"/>
                        <a14:foregroundMark x1="8696" y1="37391" x2="10870" y2="43768"/>
                        <a14:foregroundMark x1="5870" y1="67536" x2="9565" y2="71304"/>
                        <a14:foregroundMark x1="91522" y1="20000" x2="91739" y2="30145"/>
                        <a14:foregroundMark x1="95435" y1="29275" x2="86739" y2="24348"/>
                        <a14:foregroundMark x1="38478" y1="28116" x2="42174" y2="57101"/>
                        <a14:foregroundMark x1="42174" y1="57101" x2="50870" y2="62899"/>
                        <a14:foregroundMark x1="50870" y1="62899" x2="45870" y2="50435"/>
                        <a14:foregroundMark x1="45870" y1="50435" x2="39783" y2="49565"/>
                        <a14:foregroundMark x1="39783" y1="49565" x2="43043" y2="55942"/>
                        <a14:foregroundMark x1="43043" y1="55942" x2="39130" y2="50435"/>
                        <a14:foregroundMark x1="39130" y1="50435" x2="38261" y2="26957"/>
                        <a14:foregroundMark x1="27391" y1="95362" x2="71304" y2="96522"/>
                        <a14:foregroundMark x1="71304" y1="96522" x2="81457" y2="96246"/>
                        <a14:foregroundMark x1="81648" y1="95845" x2="75000" y2="87536"/>
                        <a14:foregroundMark x1="75000" y1="87536" x2="68043" y2="84348"/>
                        <a14:foregroundMark x1="68043" y1="84348" x2="63043" y2="74783"/>
                        <a14:foregroundMark x1="54783" y1="77681" x2="63043" y2="90435"/>
                        <a14:foregroundMark x1="50435" y1="85217" x2="58696" y2="99130"/>
                        <a14:foregroundMark x1="58696" y1="99130" x2="58696" y2="99130"/>
                        <a14:foregroundMark x1="41120" y1="80735" x2="44130" y2="86377"/>
                        <a14:foregroundMark x1="36087" y1="71304" x2="37800" y2="74514"/>
                        <a14:foregroundMark x1="83261" y1="90725" x2="80000" y2="90145"/>
                        <a14:foregroundMark x1="85435" y1="91014" x2="81739" y2="91304"/>
                        <a14:backgroundMark x1="40435" y1="75942" x2="40435" y2="75942"/>
                        <a14:backgroundMark x1="40217" y1="78551" x2="40217" y2="78551"/>
                        <a14:backgroundMark x1="39565" y1="80290" x2="39783" y2="78261"/>
                        <a14:backgroundMark x1="39783" y1="80580" x2="40000" y2="78841"/>
                        <a14:backgroundMark x1="40217" y1="78551" x2="39348" y2="78261"/>
                        <a14:backgroundMark x1="87174" y1="97971" x2="94565" y2="98261"/>
                        <a14:backgroundMark x1="82391" y1="99420" x2="84565" y2="99130"/>
                        <a14:backgroundMark x1="80217" y1="98841" x2="82174" y2="98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05" y="4185261"/>
            <a:ext cx="2363697" cy="177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7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10" grpId="0"/>
      <p:bldP spid="17" grpId="0"/>
      <p:bldP spid="18" grpId="0"/>
      <p:bldP spid="19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2A0A6-5AC9-8AC9-E683-9005CA72A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AF15D1-9816-CECF-B6E9-915C2B313CE2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E G I N P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4BD0-D3FA-8703-731F-A901A4346501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B78AF-44A7-A841-74FA-F4203FBEC4BF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59E71-FCEA-8ECC-C385-37F2B69D6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6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05C1E-0033-691F-BE3A-02B971F11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EED52B-3453-A988-8673-11CCCAE05700}"/>
              </a:ext>
            </a:extLst>
          </p:cNvPr>
          <p:cNvSpPr/>
          <p:nvPr/>
        </p:nvSpPr>
        <p:spPr>
          <a:xfrm>
            <a:off x="6096000" y="2499055"/>
            <a:ext cx="1632857" cy="28011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2CBF7F-4128-72DF-B200-1163D0CC8B94}"/>
              </a:ext>
            </a:extLst>
          </p:cNvPr>
          <p:cNvSpPr/>
          <p:nvPr/>
        </p:nvSpPr>
        <p:spPr>
          <a:xfrm>
            <a:off x="3646715" y="2495238"/>
            <a:ext cx="1709058" cy="2839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739B9F-3BB4-7AF4-8DE2-F76C12AF441D}"/>
              </a:ext>
            </a:extLst>
          </p:cNvPr>
          <p:cNvSpPr/>
          <p:nvPr/>
        </p:nvSpPr>
        <p:spPr>
          <a:xfrm>
            <a:off x="5377545" y="1646152"/>
            <a:ext cx="1540878" cy="2839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F2328F-DC42-0AE5-1FD6-72D6178B577C}"/>
              </a:ext>
            </a:extLst>
          </p:cNvPr>
          <p:cNvSpPr txBox="1"/>
          <p:nvPr/>
        </p:nvSpPr>
        <p:spPr>
          <a:xfrm>
            <a:off x="2544650" y="112174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EPIGYNA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EDED8-C1F2-B908-D038-5EBC267B63F6}"/>
              </a:ext>
            </a:extLst>
          </p:cNvPr>
          <p:cNvSpPr txBox="1"/>
          <p:nvPr/>
        </p:nvSpPr>
        <p:spPr>
          <a:xfrm>
            <a:off x="2323453" y="1528624"/>
            <a:ext cx="72668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EPIGYNA</a:t>
            </a:r>
            <a:r>
              <a:rPr lang="en-US" sz="2800" dirty="0"/>
              <a:t>: one pl. of </a:t>
            </a:r>
            <a:r>
              <a:rPr lang="en-US" sz="2800" u="sng" dirty="0"/>
              <a:t>EPIGYNUM</a:t>
            </a:r>
            <a:r>
              <a:rPr lang="en-US" sz="2800" dirty="0"/>
              <a:t>, THE EXTERNAL REPRODUCTIVE ORGAN OF A FEMALE SPIDER (also pl. EPIGYNUMS and EPIGYNE/S)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169517-2BFC-C0F8-CD3C-333C134BC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91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F0DFD9-FF1C-2BD9-D78B-35A51D9DD7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5237" y="2896701"/>
            <a:ext cx="7266862" cy="374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319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93566-F47F-C3D8-96E7-FAC47B2EC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CCB91-DA7E-239C-C581-6B6EC26D4338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</a:t>
            </a:r>
            <a:r>
              <a:rPr lang="en-US" sz="6000" dirty="0" err="1">
                <a:latin typeface="Scramble" panose="020B0603050302020204" pitchFamily="34" charset="0"/>
              </a:rPr>
              <a:t>E</a:t>
            </a:r>
            <a:r>
              <a:rPr lang="en-US" sz="6000" dirty="0">
                <a:latin typeface="Scramble" panose="020B0603050302020204" pitchFamily="34" charset="0"/>
              </a:rPr>
              <a:t> G I N P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5AD81F-EE95-FC94-B30A-28EEA9F93188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6BD81-8006-91C9-7EFE-31D06C59A015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B15796-740D-70EF-65A5-7189B169C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4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EDF4E-C5FC-02C3-C2E8-1567C5967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49F18B-9526-94C4-48CF-0A78874AC5ED}"/>
              </a:ext>
            </a:extLst>
          </p:cNvPr>
          <p:cNvSpPr/>
          <p:nvPr/>
        </p:nvSpPr>
        <p:spPr>
          <a:xfrm>
            <a:off x="4985659" y="2598444"/>
            <a:ext cx="1338942" cy="28011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C51763-5103-6969-6E3C-40DEBE56A3F7}"/>
              </a:ext>
            </a:extLst>
          </p:cNvPr>
          <p:cNvSpPr/>
          <p:nvPr/>
        </p:nvSpPr>
        <p:spPr>
          <a:xfrm>
            <a:off x="2427516" y="2552686"/>
            <a:ext cx="1915883" cy="3258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51C0D9-5ECE-7295-566F-5C976254C7EF}"/>
              </a:ext>
            </a:extLst>
          </p:cNvPr>
          <p:cNvSpPr txBox="1"/>
          <p:nvPr/>
        </p:nvSpPr>
        <p:spPr>
          <a:xfrm>
            <a:off x="2544650" y="21156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EPIGYNE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6BCB64-12A4-E967-05CF-04FCCDC46BDE}"/>
              </a:ext>
            </a:extLst>
          </p:cNvPr>
          <p:cNvSpPr txBox="1"/>
          <p:nvPr/>
        </p:nvSpPr>
        <p:spPr>
          <a:xfrm>
            <a:off x="2323453" y="1628013"/>
            <a:ext cx="7317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EPIGYNE</a:t>
            </a:r>
            <a:r>
              <a:rPr lang="en-US" sz="2800" dirty="0"/>
              <a:t>: THE EXTERNAL REPRODUCTIVE ORGAN OF A FEMALE SPIDER (pl. EPIGYNES plus EPIGYNUM/S and EPIGYNA)	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AA73E6-A0D8-BAD6-910F-1C0D1A6FA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93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42D52E-93E8-41ED-9730-DE465F03F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5457" y="3082414"/>
            <a:ext cx="5020383" cy="35640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8382CB-241F-5E51-A67A-EE04CB433836}"/>
              </a:ext>
            </a:extLst>
          </p:cNvPr>
          <p:cNvSpPr txBox="1"/>
          <p:nvPr/>
        </p:nvSpPr>
        <p:spPr>
          <a:xfrm>
            <a:off x="9747505" y="372562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53764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83EE7-F496-17AB-2367-426743C5B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3D21A5-0D06-50BE-1B14-37BCEC1DF41D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G I </a:t>
            </a:r>
            <a:r>
              <a:rPr lang="en-US" sz="6000" dirty="0" err="1">
                <a:latin typeface="Scramble" panose="020B0603050302020204" pitchFamily="34" charset="0"/>
              </a:rPr>
              <a:t>I</a:t>
            </a:r>
            <a:r>
              <a:rPr lang="en-US" sz="6000" dirty="0">
                <a:latin typeface="Scramble" panose="020B0603050302020204" pitchFamily="34" charset="0"/>
              </a:rPr>
              <a:t> L R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649FD2-91FE-3E63-C108-58805CAE9E91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48E54E-0471-FEE7-C0DD-978A072E5EA2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A55945-33D4-AE5F-3A8D-68CFCA88A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2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4F9D2-11BF-82B9-D78B-3BDB1BCB7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3C60E0-1898-2EB2-40F1-2B13EDFDE7EB}"/>
              </a:ext>
            </a:extLst>
          </p:cNvPr>
          <p:cNvSpPr txBox="1"/>
          <p:nvPr/>
        </p:nvSpPr>
        <p:spPr>
          <a:xfrm>
            <a:off x="2544650" y="271198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GIRLIES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BF660C-C030-8C3C-1735-EF39CAB5DB82}"/>
              </a:ext>
            </a:extLst>
          </p:cNvPr>
          <p:cNvSpPr txBox="1"/>
          <p:nvPr/>
        </p:nvSpPr>
        <p:spPr>
          <a:xfrm>
            <a:off x="3895014" y="1591158"/>
            <a:ext cx="4394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GIRLIES</a:t>
            </a:r>
            <a:r>
              <a:rPr lang="en-US" sz="2800" dirty="0"/>
              <a:t>: n. the pl. of </a:t>
            </a:r>
            <a:r>
              <a:rPr lang="en-US" sz="2800" u="sng" dirty="0"/>
              <a:t>GIRLIE</a:t>
            </a:r>
            <a:r>
              <a:rPr lang="en-US" sz="2800" dirty="0"/>
              <a:t>,  A GIRL OR A WOMAN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16B47F-7FA8-0BB3-926F-0657F4BE0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95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E66B94-602D-5D07-9B2B-77C404EC8253}"/>
              </a:ext>
            </a:extLst>
          </p:cNvPr>
          <p:cNvSpPr txBox="1"/>
          <p:nvPr/>
        </p:nvSpPr>
        <p:spPr>
          <a:xfrm>
            <a:off x="9340797" y="221236"/>
            <a:ext cx="804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2E4582-B378-BB11-FB44-65D617F3BFD8}"/>
              </a:ext>
            </a:extLst>
          </p:cNvPr>
          <p:cNvSpPr txBox="1"/>
          <p:nvPr/>
        </p:nvSpPr>
        <p:spPr>
          <a:xfrm>
            <a:off x="9743133" y="453241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416D56-0A33-9A53-5819-1D66BE33131D}"/>
              </a:ext>
            </a:extLst>
          </p:cNvPr>
          <p:cNvSpPr txBox="1"/>
          <p:nvPr/>
        </p:nvSpPr>
        <p:spPr>
          <a:xfrm>
            <a:off x="3279399" y="5734325"/>
            <a:ext cx="58726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GIRLIE: </a:t>
            </a:r>
            <a:r>
              <a:rPr lang="en-US" sz="2800" dirty="0"/>
              <a:t>also adj. MORE LIKE A GIRL OR A WOMAN, GIRLY (GIRLIER, GIRLIEST)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EAFB67-398A-CD22-37B7-87B10D9DF7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421" y="2664896"/>
            <a:ext cx="5031408" cy="28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1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642B2-7B36-B017-7334-DEF995A62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EC9906-7500-FA4C-A7E6-51A8FD757357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A E G L M P 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E4C6FA-E237-148D-1C4A-3411E9B92909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4270F4-990A-8DA3-31F0-62FD0AD0A6BF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4A4EA0-F3F7-9BF8-DC17-6DAAF2EE8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8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A0A0D-315A-227F-67B0-1F006493E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B2174F-E3D9-3F56-2797-DEE3F85D4496}"/>
              </a:ext>
            </a:extLst>
          </p:cNvPr>
          <p:cNvSpPr txBox="1"/>
          <p:nvPr/>
        </p:nvSpPr>
        <p:spPr>
          <a:xfrm>
            <a:off x="2276295" y="301013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GLAMPER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F7AA8E-2FA6-AEF4-3208-CCAB3CDBB86D}"/>
              </a:ext>
            </a:extLst>
          </p:cNvPr>
          <p:cNvSpPr txBox="1"/>
          <p:nvPr/>
        </p:nvSpPr>
        <p:spPr>
          <a:xfrm>
            <a:off x="2161606" y="1683385"/>
            <a:ext cx="8106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GLAMPER</a:t>
            </a:r>
            <a:r>
              <a:rPr lang="en-US" sz="2800" dirty="0"/>
              <a:t>: n. ONE THAT </a:t>
            </a:r>
            <a:r>
              <a:rPr lang="en-US" sz="2800" u="sng" dirty="0"/>
              <a:t>GLAMPS</a:t>
            </a:r>
            <a:r>
              <a:rPr lang="en-US" sz="2800" dirty="0"/>
              <a:t>, CAMPS IN LUXURY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B0CF0E-D49F-3D40-38BA-50E35155D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0295" y="6356350"/>
            <a:ext cx="2743200" cy="365125"/>
          </a:xfrm>
        </p:spPr>
        <p:txBody>
          <a:bodyPr/>
          <a:lstStyle/>
          <a:p>
            <a:fld id="{F5805FC7-C52C-4D38-B1AB-B265A3237981}" type="slidenum">
              <a:rPr lang="en-US" smtClean="0"/>
              <a:t>97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626BBF-7C89-E90E-A38A-34DC35A3443F}"/>
              </a:ext>
            </a:extLst>
          </p:cNvPr>
          <p:cNvSpPr txBox="1"/>
          <p:nvPr/>
        </p:nvSpPr>
        <p:spPr>
          <a:xfrm>
            <a:off x="9474778" y="483056"/>
            <a:ext cx="8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F6CFA8-A677-F6EC-AB78-10A2182E69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026" y="2534124"/>
            <a:ext cx="5363817" cy="4022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82599F-284F-4538-BFEE-E682693D38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774" y="2534124"/>
            <a:ext cx="3022400" cy="402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4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0A99E-C908-F638-0A31-AC254387F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092775-CC0D-7186-5190-519D616E5F59}"/>
              </a:ext>
            </a:extLst>
          </p:cNvPr>
          <p:cNvSpPr txBox="1"/>
          <p:nvPr/>
        </p:nvSpPr>
        <p:spPr>
          <a:xfrm>
            <a:off x="727171" y="2499361"/>
            <a:ext cx="11155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Scramble" panose="020B0603050302020204" pitchFamily="34" charset="0"/>
              </a:rPr>
              <a:t>E G H I O S 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71600F-BD67-6474-8058-CD964FCD438A}"/>
              </a:ext>
            </a:extLst>
          </p:cNvPr>
          <p:cNvSpPr txBox="1"/>
          <p:nvPr/>
        </p:nvSpPr>
        <p:spPr>
          <a:xfrm>
            <a:off x="5634446" y="996238"/>
            <a:ext cx="17155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EC1D4-EEED-EDDB-6635-1F55C55C2C5C}"/>
              </a:ext>
            </a:extLst>
          </p:cNvPr>
          <p:cNvSpPr txBox="1"/>
          <p:nvPr/>
        </p:nvSpPr>
        <p:spPr>
          <a:xfrm>
            <a:off x="5079279" y="4911634"/>
            <a:ext cx="2451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ONE WORD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394C8C-6CBE-FC18-8B5A-E6D8FB902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63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E3788-9F7A-B233-0F47-66F8A13D1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02B501-1C0E-753C-67F2-43E876B3F349}"/>
              </a:ext>
            </a:extLst>
          </p:cNvPr>
          <p:cNvSpPr txBox="1"/>
          <p:nvPr/>
        </p:nvSpPr>
        <p:spPr>
          <a:xfrm>
            <a:off x="2544650" y="469980"/>
            <a:ext cx="777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Scramble" panose="020B0603050302020204" pitchFamily="34" charset="0"/>
              </a:rPr>
              <a:t>GOYISHE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86895C-87FB-8B53-C75F-23CB29C27654}"/>
              </a:ext>
            </a:extLst>
          </p:cNvPr>
          <p:cNvSpPr txBox="1"/>
          <p:nvPr/>
        </p:nvSpPr>
        <p:spPr>
          <a:xfrm>
            <a:off x="2220687" y="1789940"/>
            <a:ext cx="898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GOYISHE</a:t>
            </a:r>
            <a:r>
              <a:rPr lang="en-US" sz="2800" dirty="0"/>
              <a:t>: adj. PERTAINING TO NON-JEWISH PERSONS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7E15E3-7FD3-288A-12B9-5F6E37B34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5FC7-C52C-4D38-B1AB-B265A3237981}" type="slidenum">
              <a:rPr lang="en-US" smtClean="0"/>
              <a:t>99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C85C03-2F03-BF5E-D43B-3D1FBD11FBAF}"/>
              </a:ext>
            </a:extLst>
          </p:cNvPr>
          <p:cNvSpPr txBox="1"/>
          <p:nvPr/>
        </p:nvSpPr>
        <p:spPr>
          <a:xfrm>
            <a:off x="9340797" y="420018"/>
            <a:ext cx="804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27A31A-FA4B-E5E0-0077-77ECC261B8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078" y="2617494"/>
            <a:ext cx="6182139" cy="343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7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5410</Words>
  <Application>Microsoft Macintosh PowerPoint</Application>
  <PresentationFormat>Widescreen</PresentationFormat>
  <Paragraphs>1634</Paragraphs>
  <Slides>234</Slides>
  <Notes>233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234</vt:i4>
      </vt:variant>
    </vt:vector>
  </HeadingPairs>
  <TitlesOfParts>
    <vt:vector size="245" baseType="lpstr">
      <vt:lpstr>LFT Etica</vt:lpstr>
      <vt:lpstr>Calibri</vt:lpstr>
      <vt:lpstr>verdana</vt:lpstr>
      <vt:lpstr>Arial Rounded MT Bold</vt:lpstr>
      <vt:lpstr>Scramble</vt:lpstr>
      <vt:lpstr>Bahnschrift Light SemiCondensed</vt:lpstr>
      <vt:lpstr>Calibri Light</vt:lpstr>
      <vt:lpstr>Arial</vt:lpstr>
      <vt:lpstr>Söhne</vt:lpstr>
      <vt:lpstr>Open Sans</vt:lpstr>
      <vt:lpstr>Office Theme</vt:lpstr>
      <vt:lpstr>New Sevens from NWL23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2024-03-01T04:56:17Z</dcterms:created>
  <dcterms:modified xsi:type="dcterms:W3CDTF">2024-04-14T21:56:52Z</dcterms:modified>
</cp:coreProperties>
</file>